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58" r:id="rId10"/>
    <p:sldId id="265" r:id="rId11"/>
    <p:sldId id="266" r:id="rId12"/>
    <p:sldId id="268"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126"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A5E21B-83E8-414C-ADFE-10319F389572}" type="doc">
      <dgm:prSet loTypeId="urn:microsoft.com/office/officeart/2005/8/layout/hList7" loCatId="list" qsTypeId="urn:microsoft.com/office/officeart/2005/8/quickstyle/simple1" qsCatId="simple" csTypeId="urn:microsoft.com/office/officeart/2005/8/colors/accent1_2" csCatId="accent1" phldr="1"/>
      <dgm:spPr/>
    </dgm:pt>
    <dgm:pt modelId="{0A5915A1-EFBD-487C-9F2B-CE3AF10D31CE}">
      <dgm:prSet phldrT="[Text]"/>
      <dgm:spPr>
        <a:solidFill>
          <a:srgbClr val="FF0000"/>
        </a:solidFill>
      </dgm:spPr>
      <dgm:t>
        <a:bodyPr/>
        <a:lstStyle/>
        <a:p>
          <a:r>
            <a:rPr lang="en-GB" dirty="0" smtClean="0"/>
            <a:t>Regret and resentment over past events</a:t>
          </a:r>
          <a:endParaRPr lang="en-GB" dirty="0"/>
        </a:p>
      </dgm:t>
    </dgm:pt>
    <dgm:pt modelId="{6784EFB9-5C6B-4759-AE9C-D36A17291750}" type="parTrans" cxnId="{19331C86-360E-4D2C-86D8-A6CA64CEBF99}">
      <dgm:prSet/>
      <dgm:spPr/>
      <dgm:t>
        <a:bodyPr/>
        <a:lstStyle/>
        <a:p>
          <a:endParaRPr lang="en-GB"/>
        </a:p>
      </dgm:t>
    </dgm:pt>
    <dgm:pt modelId="{A94BB2F7-1915-4AD9-BD3B-FC41237E8218}" type="sibTrans" cxnId="{19331C86-360E-4D2C-86D8-A6CA64CEBF99}">
      <dgm:prSet/>
      <dgm:spPr/>
      <dgm:t>
        <a:bodyPr/>
        <a:lstStyle/>
        <a:p>
          <a:endParaRPr lang="en-GB"/>
        </a:p>
      </dgm:t>
    </dgm:pt>
    <dgm:pt modelId="{3A7FA161-363A-42BA-8CC2-C4CEED6D19D2}">
      <dgm:prSet phldrT="[Text]"/>
      <dgm:spPr>
        <a:solidFill>
          <a:schemeClr val="accent6"/>
        </a:solidFill>
      </dgm:spPr>
      <dgm:t>
        <a:bodyPr/>
        <a:lstStyle/>
        <a:p>
          <a:r>
            <a:rPr lang="en-GB" dirty="0" smtClean="0"/>
            <a:t>Appreciation of what is happening for you now, in this moment</a:t>
          </a:r>
          <a:endParaRPr lang="en-GB" dirty="0"/>
        </a:p>
      </dgm:t>
    </dgm:pt>
    <dgm:pt modelId="{C66D0DBC-AE9C-4A03-9A97-432039420371}" type="parTrans" cxnId="{C3C01004-8AD4-4929-B0C7-E76FEA5480C8}">
      <dgm:prSet/>
      <dgm:spPr/>
      <dgm:t>
        <a:bodyPr/>
        <a:lstStyle/>
        <a:p>
          <a:endParaRPr lang="en-GB"/>
        </a:p>
      </dgm:t>
    </dgm:pt>
    <dgm:pt modelId="{1860A1A9-100D-4027-88CA-9EA4D711B6E9}" type="sibTrans" cxnId="{C3C01004-8AD4-4929-B0C7-E76FEA5480C8}">
      <dgm:prSet/>
      <dgm:spPr/>
      <dgm:t>
        <a:bodyPr/>
        <a:lstStyle/>
        <a:p>
          <a:endParaRPr lang="en-GB"/>
        </a:p>
      </dgm:t>
    </dgm:pt>
    <dgm:pt modelId="{A8D236F8-8BB4-4907-B136-714896B856C5}">
      <dgm:prSet phldrT="[Text]"/>
      <dgm:spPr>
        <a:solidFill>
          <a:schemeClr val="accent5"/>
        </a:solidFill>
      </dgm:spPr>
      <dgm:t>
        <a:bodyPr/>
        <a:lstStyle/>
        <a:p>
          <a:r>
            <a:rPr lang="en-GB" dirty="0" smtClean="0"/>
            <a:t>Worry about future consequences and goals</a:t>
          </a:r>
          <a:endParaRPr lang="en-GB" dirty="0"/>
        </a:p>
      </dgm:t>
    </dgm:pt>
    <dgm:pt modelId="{91338273-6EAB-49CF-9FE9-85B30B464EF6}" type="parTrans" cxnId="{A8FC486C-BA13-47BA-B577-023967A7FEDC}">
      <dgm:prSet/>
      <dgm:spPr/>
      <dgm:t>
        <a:bodyPr/>
        <a:lstStyle/>
        <a:p>
          <a:endParaRPr lang="en-GB"/>
        </a:p>
      </dgm:t>
    </dgm:pt>
    <dgm:pt modelId="{058F2D03-48A4-4AC0-BC33-402EED3766DB}" type="sibTrans" cxnId="{A8FC486C-BA13-47BA-B577-023967A7FEDC}">
      <dgm:prSet/>
      <dgm:spPr/>
      <dgm:t>
        <a:bodyPr/>
        <a:lstStyle/>
        <a:p>
          <a:endParaRPr lang="en-GB"/>
        </a:p>
      </dgm:t>
    </dgm:pt>
    <dgm:pt modelId="{B9EAA301-73D9-466A-8165-11A6E6F8A3AE}" type="pres">
      <dgm:prSet presAssocID="{2FA5E21B-83E8-414C-ADFE-10319F389572}" presName="Name0" presStyleCnt="0">
        <dgm:presLayoutVars>
          <dgm:dir/>
          <dgm:resizeHandles val="exact"/>
        </dgm:presLayoutVars>
      </dgm:prSet>
      <dgm:spPr/>
    </dgm:pt>
    <dgm:pt modelId="{D7106F3E-F821-4E02-A2B1-692B50171BA1}" type="pres">
      <dgm:prSet presAssocID="{2FA5E21B-83E8-414C-ADFE-10319F389572}" presName="fgShape" presStyleLbl="fgShp" presStyleIdx="0" presStyleCnt="1"/>
      <dgm:spPr/>
    </dgm:pt>
    <dgm:pt modelId="{862110E7-848F-4360-98C1-CD0DFE47E37E}" type="pres">
      <dgm:prSet presAssocID="{2FA5E21B-83E8-414C-ADFE-10319F389572}" presName="linComp" presStyleCnt="0"/>
      <dgm:spPr/>
    </dgm:pt>
    <dgm:pt modelId="{8FF17E88-6FAD-4C58-A816-66AEF064C5F0}" type="pres">
      <dgm:prSet presAssocID="{0A5915A1-EFBD-487C-9F2B-CE3AF10D31CE}" presName="compNode" presStyleCnt="0"/>
      <dgm:spPr/>
    </dgm:pt>
    <dgm:pt modelId="{77A6681B-5CB5-40C1-8C00-15844E7882C6}" type="pres">
      <dgm:prSet presAssocID="{0A5915A1-EFBD-487C-9F2B-CE3AF10D31CE}" presName="bkgdShape" presStyleLbl="node1" presStyleIdx="0" presStyleCnt="3"/>
      <dgm:spPr/>
      <dgm:t>
        <a:bodyPr/>
        <a:lstStyle/>
        <a:p>
          <a:endParaRPr lang="en-GB"/>
        </a:p>
      </dgm:t>
    </dgm:pt>
    <dgm:pt modelId="{E5FFB63B-527D-4980-9A54-EBDE7E2FE091}" type="pres">
      <dgm:prSet presAssocID="{0A5915A1-EFBD-487C-9F2B-CE3AF10D31CE}" presName="nodeTx" presStyleLbl="node1" presStyleIdx="0" presStyleCnt="3">
        <dgm:presLayoutVars>
          <dgm:bulletEnabled val="1"/>
        </dgm:presLayoutVars>
      </dgm:prSet>
      <dgm:spPr/>
      <dgm:t>
        <a:bodyPr/>
        <a:lstStyle/>
        <a:p>
          <a:endParaRPr lang="en-GB"/>
        </a:p>
      </dgm:t>
    </dgm:pt>
    <dgm:pt modelId="{9820AFE6-FA6E-4CEA-A834-6A937CC4472A}" type="pres">
      <dgm:prSet presAssocID="{0A5915A1-EFBD-487C-9F2B-CE3AF10D31CE}" presName="invisiNode" presStyleLbl="node1" presStyleIdx="0" presStyleCnt="3"/>
      <dgm:spPr/>
    </dgm:pt>
    <dgm:pt modelId="{ABB13A7E-D673-4D93-9D58-0B5A3326CECE}" type="pres">
      <dgm:prSet presAssocID="{0A5915A1-EFBD-487C-9F2B-CE3AF10D31CE}"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64E86C76-76D1-46D6-A88F-AB4A9604F30A}" type="pres">
      <dgm:prSet presAssocID="{A94BB2F7-1915-4AD9-BD3B-FC41237E8218}" presName="sibTrans" presStyleLbl="sibTrans2D1" presStyleIdx="0" presStyleCnt="0"/>
      <dgm:spPr/>
      <dgm:t>
        <a:bodyPr/>
        <a:lstStyle/>
        <a:p>
          <a:endParaRPr lang="en-GB"/>
        </a:p>
      </dgm:t>
    </dgm:pt>
    <dgm:pt modelId="{1423AE51-EC9B-4344-9863-09CE53777155}" type="pres">
      <dgm:prSet presAssocID="{3A7FA161-363A-42BA-8CC2-C4CEED6D19D2}" presName="compNode" presStyleCnt="0"/>
      <dgm:spPr/>
    </dgm:pt>
    <dgm:pt modelId="{890C2948-57EA-4A6B-9D98-4B9427BF1C70}" type="pres">
      <dgm:prSet presAssocID="{3A7FA161-363A-42BA-8CC2-C4CEED6D19D2}" presName="bkgdShape" presStyleLbl="node1" presStyleIdx="1" presStyleCnt="3"/>
      <dgm:spPr/>
      <dgm:t>
        <a:bodyPr/>
        <a:lstStyle/>
        <a:p>
          <a:endParaRPr lang="en-GB"/>
        </a:p>
      </dgm:t>
    </dgm:pt>
    <dgm:pt modelId="{39B7F1C3-8049-42BA-8D3F-3C9386B1104A}" type="pres">
      <dgm:prSet presAssocID="{3A7FA161-363A-42BA-8CC2-C4CEED6D19D2}" presName="nodeTx" presStyleLbl="node1" presStyleIdx="1" presStyleCnt="3">
        <dgm:presLayoutVars>
          <dgm:bulletEnabled val="1"/>
        </dgm:presLayoutVars>
      </dgm:prSet>
      <dgm:spPr/>
      <dgm:t>
        <a:bodyPr/>
        <a:lstStyle/>
        <a:p>
          <a:endParaRPr lang="en-GB"/>
        </a:p>
      </dgm:t>
    </dgm:pt>
    <dgm:pt modelId="{CB5C7F03-EB38-4CE3-871A-3E08CE4CCF04}" type="pres">
      <dgm:prSet presAssocID="{3A7FA161-363A-42BA-8CC2-C4CEED6D19D2}" presName="invisiNode" presStyleLbl="node1" presStyleIdx="1" presStyleCnt="3"/>
      <dgm:spPr/>
    </dgm:pt>
    <dgm:pt modelId="{2C9C6AC0-E2A9-4423-810F-C215086D9756}" type="pres">
      <dgm:prSet presAssocID="{3A7FA161-363A-42BA-8CC2-C4CEED6D19D2}"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4000" r="-34000"/>
          </a:stretch>
        </a:blipFill>
      </dgm:spPr>
    </dgm:pt>
    <dgm:pt modelId="{A9170977-A726-4DF6-A972-891B39DD8F64}" type="pres">
      <dgm:prSet presAssocID="{1860A1A9-100D-4027-88CA-9EA4D711B6E9}" presName="sibTrans" presStyleLbl="sibTrans2D1" presStyleIdx="0" presStyleCnt="0"/>
      <dgm:spPr/>
      <dgm:t>
        <a:bodyPr/>
        <a:lstStyle/>
        <a:p>
          <a:endParaRPr lang="en-GB"/>
        </a:p>
      </dgm:t>
    </dgm:pt>
    <dgm:pt modelId="{32099D22-0EC3-4DDB-BAB4-8E5DB0B8321F}" type="pres">
      <dgm:prSet presAssocID="{A8D236F8-8BB4-4907-B136-714896B856C5}" presName="compNode" presStyleCnt="0"/>
      <dgm:spPr/>
    </dgm:pt>
    <dgm:pt modelId="{CE947D6E-C589-40C6-9534-7855A924BCB6}" type="pres">
      <dgm:prSet presAssocID="{A8D236F8-8BB4-4907-B136-714896B856C5}" presName="bkgdShape" presStyleLbl="node1" presStyleIdx="2" presStyleCnt="3"/>
      <dgm:spPr/>
      <dgm:t>
        <a:bodyPr/>
        <a:lstStyle/>
        <a:p>
          <a:endParaRPr lang="en-GB"/>
        </a:p>
      </dgm:t>
    </dgm:pt>
    <dgm:pt modelId="{2AF62FBA-171F-4DB3-8E08-D50CE6B91270}" type="pres">
      <dgm:prSet presAssocID="{A8D236F8-8BB4-4907-B136-714896B856C5}" presName="nodeTx" presStyleLbl="node1" presStyleIdx="2" presStyleCnt="3">
        <dgm:presLayoutVars>
          <dgm:bulletEnabled val="1"/>
        </dgm:presLayoutVars>
      </dgm:prSet>
      <dgm:spPr/>
      <dgm:t>
        <a:bodyPr/>
        <a:lstStyle/>
        <a:p>
          <a:endParaRPr lang="en-GB"/>
        </a:p>
      </dgm:t>
    </dgm:pt>
    <dgm:pt modelId="{ABCDDAF2-7C2D-4C9B-A90A-D8288DDC6F8B}" type="pres">
      <dgm:prSet presAssocID="{A8D236F8-8BB4-4907-B136-714896B856C5}" presName="invisiNode" presStyleLbl="node1" presStyleIdx="2" presStyleCnt="3"/>
      <dgm:spPr/>
    </dgm:pt>
    <dgm:pt modelId="{A59D3118-9E0B-471E-80F0-D557081E5343}" type="pres">
      <dgm:prSet presAssocID="{A8D236F8-8BB4-4907-B136-714896B856C5}"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Lst>
  <dgm:cxnLst>
    <dgm:cxn modelId="{8D467C1B-C66E-43EB-B90F-29527F211CDC}" type="presOf" srcId="{2FA5E21B-83E8-414C-ADFE-10319F389572}" destId="{B9EAA301-73D9-466A-8165-11A6E6F8A3AE}" srcOrd="0" destOrd="0" presId="urn:microsoft.com/office/officeart/2005/8/layout/hList7"/>
    <dgm:cxn modelId="{EF326D83-EB9E-491C-9A08-CD181977955F}" type="presOf" srcId="{3A7FA161-363A-42BA-8CC2-C4CEED6D19D2}" destId="{39B7F1C3-8049-42BA-8D3F-3C9386B1104A}" srcOrd="1" destOrd="0" presId="urn:microsoft.com/office/officeart/2005/8/layout/hList7"/>
    <dgm:cxn modelId="{9B663FC2-9ED0-43DE-BA88-70B6655DB502}" type="presOf" srcId="{1860A1A9-100D-4027-88CA-9EA4D711B6E9}" destId="{A9170977-A726-4DF6-A972-891B39DD8F64}" srcOrd="0" destOrd="0" presId="urn:microsoft.com/office/officeart/2005/8/layout/hList7"/>
    <dgm:cxn modelId="{A8FC486C-BA13-47BA-B577-023967A7FEDC}" srcId="{2FA5E21B-83E8-414C-ADFE-10319F389572}" destId="{A8D236F8-8BB4-4907-B136-714896B856C5}" srcOrd="2" destOrd="0" parTransId="{91338273-6EAB-49CF-9FE9-85B30B464EF6}" sibTransId="{058F2D03-48A4-4AC0-BC33-402EED3766DB}"/>
    <dgm:cxn modelId="{871E8377-E477-48B9-90E6-9CC57CEC8E35}" type="presOf" srcId="{A8D236F8-8BB4-4907-B136-714896B856C5}" destId="{2AF62FBA-171F-4DB3-8E08-D50CE6B91270}" srcOrd="1" destOrd="0" presId="urn:microsoft.com/office/officeart/2005/8/layout/hList7"/>
    <dgm:cxn modelId="{592E0EC1-6209-478E-9EDF-3324358AB4C6}" type="presOf" srcId="{0A5915A1-EFBD-487C-9F2B-CE3AF10D31CE}" destId="{77A6681B-5CB5-40C1-8C00-15844E7882C6}" srcOrd="0" destOrd="0" presId="urn:microsoft.com/office/officeart/2005/8/layout/hList7"/>
    <dgm:cxn modelId="{65DBAE86-944D-46E6-8353-E9832141357C}" type="presOf" srcId="{A8D236F8-8BB4-4907-B136-714896B856C5}" destId="{CE947D6E-C589-40C6-9534-7855A924BCB6}" srcOrd="0" destOrd="0" presId="urn:microsoft.com/office/officeart/2005/8/layout/hList7"/>
    <dgm:cxn modelId="{16C3B632-3E2B-4FBD-B829-6384570BC19A}" type="presOf" srcId="{A94BB2F7-1915-4AD9-BD3B-FC41237E8218}" destId="{64E86C76-76D1-46D6-A88F-AB4A9604F30A}" srcOrd="0" destOrd="0" presId="urn:microsoft.com/office/officeart/2005/8/layout/hList7"/>
    <dgm:cxn modelId="{0A68FED0-A0AD-4410-89FD-10AC69B219FB}" type="presOf" srcId="{0A5915A1-EFBD-487C-9F2B-CE3AF10D31CE}" destId="{E5FFB63B-527D-4980-9A54-EBDE7E2FE091}" srcOrd="1" destOrd="0" presId="urn:microsoft.com/office/officeart/2005/8/layout/hList7"/>
    <dgm:cxn modelId="{FCEFB987-41A4-4EDF-B6F5-ED6DB410D5F1}" type="presOf" srcId="{3A7FA161-363A-42BA-8CC2-C4CEED6D19D2}" destId="{890C2948-57EA-4A6B-9D98-4B9427BF1C70}" srcOrd="0" destOrd="0" presId="urn:microsoft.com/office/officeart/2005/8/layout/hList7"/>
    <dgm:cxn modelId="{19331C86-360E-4D2C-86D8-A6CA64CEBF99}" srcId="{2FA5E21B-83E8-414C-ADFE-10319F389572}" destId="{0A5915A1-EFBD-487C-9F2B-CE3AF10D31CE}" srcOrd="0" destOrd="0" parTransId="{6784EFB9-5C6B-4759-AE9C-D36A17291750}" sibTransId="{A94BB2F7-1915-4AD9-BD3B-FC41237E8218}"/>
    <dgm:cxn modelId="{C3C01004-8AD4-4929-B0C7-E76FEA5480C8}" srcId="{2FA5E21B-83E8-414C-ADFE-10319F389572}" destId="{3A7FA161-363A-42BA-8CC2-C4CEED6D19D2}" srcOrd="1" destOrd="0" parTransId="{C66D0DBC-AE9C-4A03-9A97-432039420371}" sibTransId="{1860A1A9-100D-4027-88CA-9EA4D711B6E9}"/>
    <dgm:cxn modelId="{F5E37EE3-CDA2-4D22-92AB-DB42C5989879}" type="presParOf" srcId="{B9EAA301-73D9-466A-8165-11A6E6F8A3AE}" destId="{D7106F3E-F821-4E02-A2B1-692B50171BA1}" srcOrd="0" destOrd="0" presId="urn:microsoft.com/office/officeart/2005/8/layout/hList7"/>
    <dgm:cxn modelId="{43660681-E860-45EA-868B-B3199DE239E5}" type="presParOf" srcId="{B9EAA301-73D9-466A-8165-11A6E6F8A3AE}" destId="{862110E7-848F-4360-98C1-CD0DFE47E37E}" srcOrd="1" destOrd="0" presId="urn:microsoft.com/office/officeart/2005/8/layout/hList7"/>
    <dgm:cxn modelId="{444DD859-CA47-44F5-AAEF-CA6D28317266}" type="presParOf" srcId="{862110E7-848F-4360-98C1-CD0DFE47E37E}" destId="{8FF17E88-6FAD-4C58-A816-66AEF064C5F0}" srcOrd="0" destOrd="0" presId="urn:microsoft.com/office/officeart/2005/8/layout/hList7"/>
    <dgm:cxn modelId="{73A3D2E8-620F-4896-93DD-52D147FEC93A}" type="presParOf" srcId="{8FF17E88-6FAD-4C58-A816-66AEF064C5F0}" destId="{77A6681B-5CB5-40C1-8C00-15844E7882C6}" srcOrd="0" destOrd="0" presId="urn:microsoft.com/office/officeart/2005/8/layout/hList7"/>
    <dgm:cxn modelId="{AC5DB9A8-94B3-4C2C-BBDC-20AEB290895C}" type="presParOf" srcId="{8FF17E88-6FAD-4C58-A816-66AEF064C5F0}" destId="{E5FFB63B-527D-4980-9A54-EBDE7E2FE091}" srcOrd="1" destOrd="0" presId="urn:microsoft.com/office/officeart/2005/8/layout/hList7"/>
    <dgm:cxn modelId="{6205D634-ADA0-438B-91CE-23EF8C5C559C}" type="presParOf" srcId="{8FF17E88-6FAD-4C58-A816-66AEF064C5F0}" destId="{9820AFE6-FA6E-4CEA-A834-6A937CC4472A}" srcOrd="2" destOrd="0" presId="urn:microsoft.com/office/officeart/2005/8/layout/hList7"/>
    <dgm:cxn modelId="{640AFD84-322C-4DD7-AF6A-A2994A1295F6}" type="presParOf" srcId="{8FF17E88-6FAD-4C58-A816-66AEF064C5F0}" destId="{ABB13A7E-D673-4D93-9D58-0B5A3326CECE}" srcOrd="3" destOrd="0" presId="urn:microsoft.com/office/officeart/2005/8/layout/hList7"/>
    <dgm:cxn modelId="{AB7A5445-3E49-4091-8C76-E02431A856D0}" type="presParOf" srcId="{862110E7-848F-4360-98C1-CD0DFE47E37E}" destId="{64E86C76-76D1-46D6-A88F-AB4A9604F30A}" srcOrd="1" destOrd="0" presId="urn:microsoft.com/office/officeart/2005/8/layout/hList7"/>
    <dgm:cxn modelId="{38124649-0A9D-41E8-AC24-277FA578A247}" type="presParOf" srcId="{862110E7-848F-4360-98C1-CD0DFE47E37E}" destId="{1423AE51-EC9B-4344-9863-09CE53777155}" srcOrd="2" destOrd="0" presId="urn:microsoft.com/office/officeart/2005/8/layout/hList7"/>
    <dgm:cxn modelId="{0DD113C5-956F-439C-B358-0196DDE8C3C1}" type="presParOf" srcId="{1423AE51-EC9B-4344-9863-09CE53777155}" destId="{890C2948-57EA-4A6B-9D98-4B9427BF1C70}" srcOrd="0" destOrd="0" presId="urn:microsoft.com/office/officeart/2005/8/layout/hList7"/>
    <dgm:cxn modelId="{B020B7FE-EF72-4A86-AE2D-E57413DAA045}" type="presParOf" srcId="{1423AE51-EC9B-4344-9863-09CE53777155}" destId="{39B7F1C3-8049-42BA-8D3F-3C9386B1104A}" srcOrd="1" destOrd="0" presId="urn:microsoft.com/office/officeart/2005/8/layout/hList7"/>
    <dgm:cxn modelId="{0787AF61-8A60-45D2-A113-8AFEBAAC4281}" type="presParOf" srcId="{1423AE51-EC9B-4344-9863-09CE53777155}" destId="{CB5C7F03-EB38-4CE3-871A-3E08CE4CCF04}" srcOrd="2" destOrd="0" presId="urn:microsoft.com/office/officeart/2005/8/layout/hList7"/>
    <dgm:cxn modelId="{B220E834-D037-441A-9B7A-F00123A6085D}" type="presParOf" srcId="{1423AE51-EC9B-4344-9863-09CE53777155}" destId="{2C9C6AC0-E2A9-4423-810F-C215086D9756}" srcOrd="3" destOrd="0" presId="urn:microsoft.com/office/officeart/2005/8/layout/hList7"/>
    <dgm:cxn modelId="{DEB865E8-DCA1-4CB6-B5B4-F6B51E91B033}" type="presParOf" srcId="{862110E7-848F-4360-98C1-CD0DFE47E37E}" destId="{A9170977-A726-4DF6-A972-891B39DD8F64}" srcOrd="3" destOrd="0" presId="urn:microsoft.com/office/officeart/2005/8/layout/hList7"/>
    <dgm:cxn modelId="{547D0B19-C8C5-405D-A699-0D9F16541EDF}" type="presParOf" srcId="{862110E7-848F-4360-98C1-CD0DFE47E37E}" destId="{32099D22-0EC3-4DDB-BAB4-8E5DB0B8321F}" srcOrd="4" destOrd="0" presId="urn:microsoft.com/office/officeart/2005/8/layout/hList7"/>
    <dgm:cxn modelId="{BDCCC85D-388B-4392-8DFC-303B265E9D90}" type="presParOf" srcId="{32099D22-0EC3-4DDB-BAB4-8E5DB0B8321F}" destId="{CE947D6E-C589-40C6-9534-7855A924BCB6}" srcOrd="0" destOrd="0" presId="urn:microsoft.com/office/officeart/2005/8/layout/hList7"/>
    <dgm:cxn modelId="{3E8994CC-3745-4870-A459-8F95CC5817E4}" type="presParOf" srcId="{32099D22-0EC3-4DDB-BAB4-8E5DB0B8321F}" destId="{2AF62FBA-171F-4DB3-8E08-D50CE6B91270}" srcOrd="1" destOrd="0" presId="urn:microsoft.com/office/officeart/2005/8/layout/hList7"/>
    <dgm:cxn modelId="{141D9C12-6724-4711-B5E8-AEE06D81FB35}" type="presParOf" srcId="{32099D22-0EC3-4DDB-BAB4-8E5DB0B8321F}" destId="{ABCDDAF2-7C2D-4C9B-A90A-D8288DDC6F8B}" srcOrd="2" destOrd="0" presId="urn:microsoft.com/office/officeart/2005/8/layout/hList7"/>
    <dgm:cxn modelId="{C9DACE59-E91D-4CCC-AB5E-D87D0A7C9901}" type="presParOf" srcId="{32099D22-0EC3-4DDB-BAB4-8E5DB0B8321F}" destId="{A59D3118-9E0B-471E-80F0-D557081E534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FEE89C6-C505-4D24-8CA2-23DEA79F52F1}" type="datetimeFigureOut">
              <a:rPr lang="en-GB" smtClean="0"/>
              <a:t>07/03/2018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7B4EC3-8D76-42F1-B71E-16741F1B718A}" type="slidenum">
              <a:rPr lang="en-GB" smtClean="0"/>
              <a:t>‹#›</a:t>
            </a:fld>
            <a:endParaRPr lang="en-GB"/>
          </a:p>
        </p:txBody>
      </p:sp>
    </p:spTree>
    <p:extLst>
      <p:ext uri="{BB962C8B-B14F-4D97-AF65-F5344CB8AC3E}">
        <p14:creationId xmlns:p14="http://schemas.microsoft.com/office/powerpoint/2010/main" val="3104159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FEE89C6-C505-4D24-8CA2-23DEA79F52F1}" type="datetimeFigureOut">
              <a:rPr lang="en-GB" smtClean="0"/>
              <a:t>07/03/2018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7B4EC3-8D76-42F1-B71E-16741F1B718A}" type="slidenum">
              <a:rPr lang="en-GB" smtClean="0"/>
              <a:t>‹#›</a:t>
            </a:fld>
            <a:endParaRPr lang="en-GB"/>
          </a:p>
        </p:txBody>
      </p:sp>
    </p:spTree>
    <p:extLst>
      <p:ext uri="{BB962C8B-B14F-4D97-AF65-F5344CB8AC3E}">
        <p14:creationId xmlns:p14="http://schemas.microsoft.com/office/powerpoint/2010/main" val="1735701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FEE89C6-C505-4D24-8CA2-23DEA79F52F1}" type="datetimeFigureOut">
              <a:rPr lang="en-GB" smtClean="0"/>
              <a:t>07/03/2018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7B4EC3-8D76-42F1-B71E-16741F1B718A}" type="slidenum">
              <a:rPr lang="en-GB" smtClean="0"/>
              <a:t>‹#›</a:t>
            </a:fld>
            <a:endParaRPr lang="en-GB"/>
          </a:p>
        </p:txBody>
      </p:sp>
    </p:spTree>
    <p:extLst>
      <p:ext uri="{BB962C8B-B14F-4D97-AF65-F5344CB8AC3E}">
        <p14:creationId xmlns:p14="http://schemas.microsoft.com/office/powerpoint/2010/main" val="391314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FEE89C6-C505-4D24-8CA2-23DEA79F52F1}" type="datetimeFigureOut">
              <a:rPr lang="en-GB" smtClean="0"/>
              <a:t>07/03/2018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7B4EC3-8D76-42F1-B71E-16741F1B718A}" type="slidenum">
              <a:rPr lang="en-GB" smtClean="0"/>
              <a:t>‹#›</a:t>
            </a:fld>
            <a:endParaRPr lang="en-GB"/>
          </a:p>
        </p:txBody>
      </p:sp>
    </p:spTree>
    <p:extLst>
      <p:ext uri="{BB962C8B-B14F-4D97-AF65-F5344CB8AC3E}">
        <p14:creationId xmlns:p14="http://schemas.microsoft.com/office/powerpoint/2010/main" val="577831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EE89C6-C505-4D24-8CA2-23DEA79F52F1}" type="datetimeFigureOut">
              <a:rPr lang="en-GB" smtClean="0"/>
              <a:t>07/03/2018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7B4EC3-8D76-42F1-B71E-16741F1B718A}" type="slidenum">
              <a:rPr lang="en-GB" smtClean="0"/>
              <a:t>‹#›</a:t>
            </a:fld>
            <a:endParaRPr lang="en-GB"/>
          </a:p>
        </p:txBody>
      </p:sp>
    </p:spTree>
    <p:extLst>
      <p:ext uri="{BB962C8B-B14F-4D97-AF65-F5344CB8AC3E}">
        <p14:creationId xmlns:p14="http://schemas.microsoft.com/office/powerpoint/2010/main" val="3491051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FEE89C6-C505-4D24-8CA2-23DEA79F52F1}" type="datetimeFigureOut">
              <a:rPr lang="en-GB" smtClean="0"/>
              <a:t>07/03/2018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7B4EC3-8D76-42F1-B71E-16741F1B718A}" type="slidenum">
              <a:rPr lang="en-GB" smtClean="0"/>
              <a:t>‹#›</a:t>
            </a:fld>
            <a:endParaRPr lang="en-GB"/>
          </a:p>
        </p:txBody>
      </p:sp>
    </p:spTree>
    <p:extLst>
      <p:ext uri="{BB962C8B-B14F-4D97-AF65-F5344CB8AC3E}">
        <p14:creationId xmlns:p14="http://schemas.microsoft.com/office/powerpoint/2010/main" val="1979720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FEE89C6-C505-4D24-8CA2-23DEA79F52F1}" type="datetimeFigureOut">
              <a:rPr lang="en-GB" smtClean="0"/>
              <a:t>07/03/2018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7B4EC3-8D76-42F1-B71E-16741F1B718A}" type="slidenum">
              <a:rPr lang="en-GB" smtClean="0"/>
              <a:t>‹#›</a:t>
            </a:fld>
            <a:endParaRPr lang="en-GB"/>
          </a:p>
        </p:txBody>
      </p:sp>
    </p:spTree>
    <p:extLst>
      <p:ext uri="{BB962C8B-B14F-4D97-AF65-F5344CB8AC3E}">
        <p14:creationId xmlns:p14="http://schemas.microsoft.com/office/powerpoint/2010/main" val="741833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FEE89C6-C505-4D24-8CA2-23DEA79F52F1}" type="datetimeFigureOut">
              <a:rPr lang="en-GB" smtClean="0"/>
              <a:t>07/03/2018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7B4EC3-8D76-42F1-B71E-16741F1B718A}" type="slidenum">
              <a:rPr lang="en-GB" smtClean="0"/>
              <a:t>‹#›</a:t>
            </a:fld>
            <a:endParaRPr lang="en-GB"/>
          </a:p>
        </p:txBody>
      </p:sp>
    </p:spTree>
    <p:extLst>
      <p:ext uri="{BB962C8B-B14F-4D97-AF65-F5344CB8AC3E}">
        <p14:creationId xmlns:p14="http://schemas.microsoft.com/office/powerpoint/2010/main" val="730157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E89C6-C505-4D24-8CA2-23DEA79F52F1}" type="datetimeFigureOut">
              <a:rPr lang="en-GB" smtClean="0"/>
              <a:t>07/03/2018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57B4EC3-8D76-42F1-B71E-16741F1B718A}" type="slidenum">
              <a:rPr lang="en-GB" smtClean="0"/>
              <a:t>‹#›</a:t>
            </a:fld>
            <a:endParaRPr lang="en-GB"/>
          </a:p>
        </p:txBody>
      </p:sp>
    </p:spTree>
    <p:extLst>
      <p:ext uri="{BB962C8B-B14F-4D97-AF65-F5344CB8AC3E}">
        <p14:creationId xmlns:p14="http://schemas.microsoft.com/office/powerpoint/2010/main" val="160587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E89C6-C505-4D24-8CA2-23DEA79F52F1}" type="datetimeFigureOut">
              <a:rPr lang="en-GB" smtClean="0"/>
              <a:t>07/03/2018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7B4EC3-8D76-42F1-B71E-16741F1B718A}" type="slidenum">
              <a:rPr lang="en-GB" smtClean="0"/>
              <a:t>‹#›</a:t>
            </a:fld>
            <a:endParaRPr lang="en-GB"/>
          </a:p>
        </p:txBody>
      </p:sp>
    </p:spTree>
    <p:extLst>
      <p:ext uri="{BB962C8B-B14F-4D97-AF65-F5344CB8AC3E}">
        <p14:creationId xmlns:p14="http://schemas.microsoft.com/office/powerpoint/2010/main" val="2425878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E89C6-C505-4D24-8CA2-23DEA79F52F1}" type="datetimeFigureOut">
              <a:rPr lang="en-GB" smtClean="0"/>
              <a:t>07/03/2018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7B4EC3-8D76-42F1-B71E-16741F1B718A}" type="slidenum">
              <a:rPr lang="en-GB" smtClean="0"/>
              <a:t>‹#›</a:t>
            </a:fld>
            <a:endParaRPr lang="en-GB"/>
          </a:p>
        </p:txBody>
      </p:sp>
    </p:spTree>
    <p:extLst>
      <p:ext uri="{BB962C8B-B14F-4D97-AF65-F5344CB8AC3E}">
        <p14:creationId xmlns:p14="http://schemas.microsoft.com/office/powerpoint/2010/main" val="3915085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E89C6-C505-4D24-8CA2-23DEA79F52F1}" type="datetimeFigureOut">
              <a:rPr lang="en-GB" smtClean="0"/>
              <a:t>07/03/2018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B4EC3-8D76-42F1-B71E-16741F1B718A}" type="slidenum">
              <a:rPr lang="en-GB" smtClean="0"/>
              <a:t>‹#›</a:t>
            </a:fld>
            <a:endParaRPr lang="en-GB"/>
          </a:p>
        </p:txBody>
      </p:sp>
    </p:spTree>
    <p:extLst>
      <p:ext uri="{BB962C8B-B14F-4D97-AF65-F5344CB8AC3E}">
        <p14:creationId xmlns:p14="http://schemas.microsoft.com/office/powerpoint/2010/main" val="551234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rOne1P0TKL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amaritans.org/" TargetMode="External"/><Relationship Id="rId2" Type="http://schemas.openxmlformats.org/officeDocument/2006/relationships/hyperlink" Target="https://www.mind.org.uk/" TargetMode="External"/><Relationship Id="rId1" Type="http://schemas.openxmlformats.org/officeDocument/2006/relationships/slideLayout" Target="../slideLayouts/slideLayout2.xml"/><Relationship Id="rId5" Type="http://schemas.openxmlformats.org/officeDocument/2006/relationships/hyperlink" Target="https://www.getselfhelp.co.uk/" TargetMode="External"/><Relationship Id="rId4" Type="http://schemas.openxmlformats.org/officeDocument/2006/relationships/hyperlink" Target="http://www2.eastriding.gov.uk/living/health-and-wellbeing/mental-health/working-ag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headspace.com/?utm_source=google&amp;utm_medium=cpc&amp;utm_campaign=917256451&amp;utm_content=51529951612&amp;utm_term=217943262714&amp;headspace&amp;gclid=Cj0KCQiA5t7UBRDaARIsAOreQtgR3sYzinIAmuxfQmoGDmrAxcqNqLpqG8I3fsW1bsIH1fViYgnVeyUaAm00EALw_wcB"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Health and wellbeing</a:t>
            </a:r>
            <a:endParaRPr lang="en-GB" dirty="0"/>
          </a:p>
        </p:txBody>
      </p:sp>
      <p:sp>
        <p:nvSpPr>
          <p:cNvPr id="3" name="Subtitle 2"/>
          <p:cNvSpPr>
            <a:spLocks noGrp="1"/>
          </p:cNvSpPr>
          <p:nvPr>
            <p:ph type="subTitle" idx="1"/>
          </p:nvPr>
        </p:nvSpPr>
        <p:spPr/>
        <p:txBody>
          <a:bodyPr/>
          <a:lstStyle/>
          <a:p>
            <a:r>
              <a:rPr lang="en-GB" smtClean="0"/>
              <a:t>Tim </a:t>
            </a:r>
            <a:r>
              <a:rPr lang="en-GB" smtClean="0"/>
              <a:t>Buescher</a:t>
            </a:r>
            <a:endParaRPr lang="en-GB" dirty="0" smtClean="0"/>
          </a:p>
          <a:p>
            <a:r>
              <a:rPr lang="en-GB" dirty="0" smtClean="0"/>
              <a:t>Lesley Gratrix</a:t>
            </a:r>
            <a:endParaRPr lang="en-GB" dirty="0"/>
          </a:p>
        </p:txBody>
      </p:sp>
    </p:spTree>
    <p:extLst>
      <p:ext uri="{BB962C8B-B14F-4D97-AF65-F5344CB8AC3E}">
        <p14:creationId xmlns:p14="http://schemas.microsoft.com/office/powerpoint/2010/main" val="1024681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model for self-compassion</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476700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3719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Some useful mindful tips</a:t>
            </a:r>
            <a:endParaRPr lang="en-GB" dirty="0"/>
          </a:p>
        </p:txBody>
      </p:sp>
      <p:sp>
        <p:nvSpPr>
          <p:cNvPr id="6" name="Content Placeholder 5"/>
          <p:cNvSpPr>
            <a:spLocks noGrp="1"/>
          </p:cNvSpPr>
          <p:nvPr>
            <p:ph idx="1"/>
          </p:nvPr>
        </p:nvSpPr>
        <p:spPr/>
        <p:txBody>
          <a:bodyPr/>
          <a:lstStyle/>
          <a:p>
            <a:r>
              <a:rPr lang="en-GB" dirty="0" smtClean="0"/>
              <a:t>Some people find it easier to use short bursts like the </a:t>
            </a:r>
            <a:r>
              <a:rPr lang="en-GB" dirty="0" smtClean="0">
                <a:hlinkClick r:id="rId2"/>
              </a:rPr>
              <a:t>three-minute breathing space</a:t>
            </a:r>
            <a:r>
              <a:rPr lang="en-GB" dirty="0" smtClean="0"/>
              <a:t> (you can hide in a cupboard, or your car and get a quick bit of perspective)</a:t>
            </a:r>
          </a:p>
          <a:p>
            <a:r>
              <a:rPr lang="en-GB" dirty="0" smtClean="0"/>
              <a:t>In some workplaces, groups might come together at the beginning of the day and do a longer meditation together – I can recommend it but you will need to be prepared to be a strident advocate for this in the initial stages of persuading your colleagues to join in. In the p[</a:t>
            </a:r>
            <a:r>
              <a:rPr lang="en-GB" dirty="0" err="1" smtClean="0"/>
              <a:t>ast</a:t>
            </a:r>
            <a:r>
              <a:rPr lang="en-GB" dirty="0" smtClean="0"/>
              <a:t> I have used this at the beginning of meetings, too.</a:t>
            </a:r>
            <a:endParaRPr lang="en-GB" dirty="0"/>
          </a:p>
        </p:txBody>
      </p:sp>
    </p:spTree>
    <p:extLst>
      <p:ext uri="{BB962C8B-B14F-4D97-AF65-F5344CB8AC3E}">
        <p14:creationId xmlns:p14="http://schemas.microsoft.com/office/powerpoint/2010/main" val="3024124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Alternative approaches</a:t>
            </a:r>
            <a:endParaRPr lang="en-GB" dirty="0"/>
          </a:p>
        </p:txBody>
      </p:sp>
      <p:sp>
        <p:nvSpPr>
          <p:cNvPr id="3" name="Content Placeholder 2"/>
          <p:cNvSpPr>
            <a:spLocks noGrp="1"/>
          </p:cNvSpPr>
          <p:nvPr>
            <p:ph idx="1"/>
          </p:nvPr>
        </p:nvSpPr>
        <p:spPr/>
        <p:txBody>
          <a:bodyPr/>
          <a:lstStyle/>
          <a:p>
            <a:r>
              <a:rPr lang="en-GB" dirty="0" smtClean="0"/>
              <a:t>For some people, focussing on their breathing just doesn’t seem to work. If it isn’t for you, you could find another focus for your attention</a:t>
            </a:r>
          </a:p>
          <a:p>
            <a:pPr lvl="1"/>
            <a:r>
              <a:rPr lang="en-GB" dirty="0" smtClean="0"/>
              <a:t>A favourite image – some people use pictures</a:t>
            </a:r>
          </a:p>
          <a:p>
            <a:pPr lvl="1"/>
            <a:r>
              <a:rPr lang="en-GB" dirty="0" smtClean="0"/>
              <a:t>or mental images (</a:t>
            </a:r>
            <a:r>
              <a:rPr lang="en-GB" dirty="0" err="1" smtClean="0"/>
              <a:t>e.g</a:t>
            </a:r>
            <a:r>
              <a:rPr lang="en-GB" dirty="0" smtClean="0"/>
              <a:t> lying on a beach) – this is known as visualisation</a:t>
            </a:r>
          </a:p>
          <a:p>
            <a:pPr lvl="1"/>
            <a:r>
              <a:rPr lang="en-GB" dirty="0" smtClean="0"/>
              <a:t>A piece of music</a:t>
            </a:r>
          </a:p>
          <a:p>
            <a:pPr lvl="1"/>
            <a:r>
              <a:rPr lang="en-GB" dirty="0" smtClean="0"/>
              <a:t>Nature – a mindful walk at lunchtime or into work in the morning, paying attention to the sounds, smells and sights of nature</a:t>
            </a:r>
          </a:p>
          <a:p>
            <a:pPr lvl="1"/>
            <a:endParaRPr lang="en-GB" dirty="0"/>
          </a:p>
        </p:txBody>
      </p:sp>
    </p:spTree>
    <p:extLst>
      <p:ext uri="{BB962C8B-B14F-4D97-AF65-F5344CB8AC3E}">
        <p14:creationId xmlns:p14="http://schemas.microsoft.com/office/powerpoint/2010/main" val="264443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Mental health concerns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In some cases, you may wish to seek advice or support for yourself or a colleague. In addition to the resources available through your employer and your union, you might want to use these contacts:</a:t>
            </a:r>
          </a:p>
          <a:p>
            <a:pPr lvl="1"/>
            <a:r>
              <a:rPr lang="en-GB" dirty="0" smtClean="0"/>
              <a:t>Your GP</a:t>
            </a:r>
          </a:p>
          <a:p>
            <a:pPr lvl="1"/>
            <a:r>
              <a:rPr lang="en-GB" dirty="0"/>
              <a:t>Mind: </a:t>
            </a:r>
            <a:r>
              <a:rPr lang="en-GB" dirty="0">
                <a:hlinkClick r:id="rId2"/>
              </a:rPr>
              <a:t>https://www.mind.org.uk</a:t>
            </a:r>
            <a:r>
              <a:rPr lang="en-GB" dirty="0" smtClean="0">
                <a:hlinkClick r:id="rId2"/>
              </a:rPr>
              <a:t>/</a:t>
            </a:r>
            <a:r>
              <a:rPr lang="en-GB" dirty="0" smtClean="0"/>
              <a:t> </a:t>
            </a:r>
          </a:p>
          <a:p>
            <a:pPr lvl="1"/>
            <a:r>
              <a:rPr lang="en-GB" dirty="0"/>
              <a:t>Samaritans: </a:t>
            </a:r>
            <a:r>
              <a:rPr lang="en-GB" dirty="0">
                <a:hlinkClick r:id="rId3"/>
              </a:rPr>
              <a:t>https://www.samaritans.org</a:t>
            </a:r>
            <a:r>
              <a:rPr lang="en-GB" dirty="0" smtClean="0">
                <a:hlinkClick r:id="rId3"/>
              </a:rPr>
              <a:t>/</a:t>
            </a:r>
            <a:r>
              <a:rPr lang="en-GB" dirty="0" smtClean="0"/>
              <a:t> </a:t>
            </a:r>
          </a:p>
          <a:p>
            <a:pPr lvl="1"/>
            <a:r>
              <a:rPr lang="en-GB" dirty="0" smtClean="0"/>
              <a:t>East Riding </a:t>
            </a:r>
            <a:r>
              <a:rPr lang="en-GB" dirty="0"/>
              <a:t>Council website: </a:t>
            </a:r>
            <a:r>
              <a:rPr lang="en-GB" dirty="0">
                <a:hlinkClick r:id="rId4"/>
              </a:rPr>
              <a:t>http://www2.eastriding.gov.uk/living/health-and-wellbeing/mental-health/working-age</a:t>
            </a:r>
            <a:r>
              <a:rPr lang="en-GB" dirty="0" smtClean="0">
                <a:hlinkClick r:id="rId4"/>
              </a:rPr>
              <a:t>/</a:t>
            </a:r>
            <a:r>
              <a:rPr lang="en-GB" dirty="0" smtClean="0"/>
              <a:t> </a:t>
            </a:r>
          </a:p>
          <a:p>
            <a:pPr lvl="1"/>
            <a:r>
              <a:rPr lang="en-GB" dirty="0" smtClean="0"/>
              <a:t>A particularly useful web resource is</a:t>
            </a:r>
            <a:r>
              <a:rPr lang="en-GB" dirty="0"/>
              <a:t>: </a:t>
            </a:r>
            <a:r>
              <a:rPr lang="en-GB" dirty="0">
                <a:hlinkClick r:id="rId5"/>
              </a:rPr>
              <a:t>https://www.getselfhelp.co.uk</a:t>
            </a:r>
            <a:r>
              <a:rPr lang="en-GB" dirty="0" smtClean="0">
                <a:hlinkClick r:id="rId5"/>
              </a:rPr>
              <a:t>/</a:t>
            </a:r>
            <a:r>
              <a:rPr lang="en-GB" dirty="0" smtClean="0"/>
              <a:t> which covers a range </a:t>
            </a:r>
            <a:r>
              <a:rPr lang="en-GB" smtClean="0"/>
              <a:t>of topics</a:t>
            </a:r>
            <a:endParaRPr lang="en-GB" dirty="0" smtClean="0"/>
          </a:p>
          <a:p>
            <a:pPr marL="457200" lvl="1" indent="0">
              <a:buNone/>
            </a:pPr>
            <a:endParaRPr lang="en-GB" dirty="0" smtClean="0"/>
          </a:p>
          <a:p>
            <a:pPr marL="457200" lvl="1" indent="0">
              <a:buNone/>
            </a:pPr>
            <a:r>
              <a:rPr lang="en-GB" dirty="0" smtClean="0"/>
              <a:t>Sometimes we might not want to talk to our friends, colleagues or family about our mental health but the support they can offer, knowing us better than any of these agencies, can be invaluable. So please talk to someone you trust.</a:t>
            </a:r>
            <a:endParaRPr lang="en-GB" dirty="0"/>
          </a:p>
        </p:txBody>
      </p:sp>
    </p:spTree>
    <p:extLst>
      <p:ext uri="{BB962C8B-B14F-4D97-AF65-F5344CB8AC3E}">
        <p14:creationId xmlns:p14="http://schemas.microsoft.com/office/powerpoint/2010/main" val="931544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Thanks for having us!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We are really sorry we couldn’t spend more time with you to look at more strategies to enhance your health and well being but even so, we hope discussing your feelings and views around what affects your resilience was cathartic!</a:t>
            </a:r>
          </a:p>
          <a:p>
            <a:endParaRPr lang="en-GB" dirty="0"/>
          </a:p>
          <a:p>
            <a:r>
              <a:rPr lang="en-GB" dirty="0" smtClean="0"/>
              <a:t>Those in the first group identified some important issues which affect you all as newly qualified teacher, and those in the second group looked at these to suggest some strategies to support health and well being.</a:t>
            </a:r>
          </a:p>
          <a:p>
            <a:endParaRPr lang="en-GB" dirty="0" smtClean="0"/>
          </a:p>
          <a:p>
            <a:r>
              <a:rPr lang="en-GB" dirty="0" smtClean="0"/>
              <a:t>What we have done on these slides is offer some suggestions to consider to keep a healthy mind and body. We hope they hep, but please do contact us if you need any information.</a:t>
            </a:r>
            <a:endParaRPr lang="en-GB" dirty="0"/>
          </a:p>
        </p:txBody>
      </p:sp>
    </p:spTree>
    <p:extLst>
      <p:ext uri="{BB962C8B-B14F-4D97-AF65-F5344CB8AC3E}">
        <p14:creationId xmlns:p14="http://schemas.microsoft.com/office/powerpoint/2010/main" val="2262788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381000"/>
            <a:ext cx="8128000" cy="6096000"/>
          </a:xfrm>
          <a:prstGeom prst="rect">
            <a:avLst/>
          </a:prstGeom>
        </p:spPr>
      </p:pic>
    </p:spTree>
    <p:extLst>
      <p:ext uri="{BB962C8B-B14F-4D97-AF65-F5344CB8AC3E}">
        <p14:creationId xmlns:p14="http://schemas.microsoft.com/office/powerpoint/2010/main" val="3659790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Healthy body and mind</a:t>
            </a:r>
            <a:endParaRPr lang="en-GB" dirty="0"/>
          </a:p>
        </p:txBody>
      </p:sp>
      <p:sp>
        <p:nvSpPr>
          <p:cNvPr id="3" name="Content Placeholder 2"/>
          <p:cNvSpPr>
            <a:spLocks noGrp="1"/>
          </p:cNvSpPr>
          <p:nvPr>
            <p:ph idx="1"/>
          </p:nvPr>
        </p:nvSpPr>
        <p:spPr/>
        <p:txBody>
          <a:bodyPr/>
          <a:lstStyle/>
          <a:p>
            <a:endParaRPr lang="en-GB" dirty="0" smtClean="0"/>
          </a:p>
          <a:p>
            <a:endParaRPr lang="en-GB" dirty="0"/>
          </a:p>
          <a:p>
            <a:r>
              <a:rPr lang="en-GB" dirty="0" smtClean="0"/>
              <a:t>Keeping fit and healthy is vital to remain resilient. Having chatted to a number of you, on the next slides are some of your ideas, and ours.</a:t>
            </a:r>
          </a:p>
          <a:p>
            <a:r>
              <a:rPr lang="en-GB" dirty="0" smtClean="0"/>
              <a:t>This isn’t about telling you things you already know, its just some suggestions to consider to enhance your health and well being as you go about your working life.</a:t>
            </a:r>
            <a:endParaRPr lang="en-GB" dirty="0"/>
          </a:p>
        </p:txBody>
      </p:sp>
    </p:spTree>
    <p:extLst>
      <p:ext uri="{BB962C8B-B14F-4D97-AF65-F5344CB8AC3E}">
        <p14:creationId xmlns:p14="http://schemas.microsoft.com/office/powerpoint/2010/main" val="3939807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Exercise</a:t>
            </a:r>
            <a:endParaRPr lang="en-GB" dirty="0"/>
          </a:p>
        </p:txBody>
      </p:sp>
      <p:sp>
        <p:nvSpPr>
          <p:cNvPr id="3" name="Content Placeholder 2"/>
          <p:cNvSpPr>
            <a:spLocks noGrp="1"/>
          </p:cNvSpPr>
          <p:nvPr>
            <p:ph idx="1"/>
          </p:nvPr>
        </p:nvSpPr>
        <p:spPr/>
        <p:txBody>
          <a:bodyPr>
            <a:normAutofit fontScale="92500"/>
          </a:bodyPr>
          <a:lstStyle/>
          <a:p>
            <a:r>
              <a:rPr lang="en-GB" dirty="0" smtClean="0">
                <a:effectLst/>
              </a:rPr>
              <a:t>Even short periods of exercise in the morning can contribute to energy levels that support a regulated sleep-wake cycle (Circadian rhythms). Moderate and regular exercise decreases cortisol levels (a stress hormone) and even a 10-minute brisk walk can reduces anxiety and increase daytime energy. </a:t>
            </a:r>
          </a:p>
          <a:p>
            <a:pPr lvl="1"/>
            <a:r>
              <a:rPr lang="en-GB" dirty="0" smtClean="0">
                <a:effectLst/>
              </a:rPr>
              <a:t>Could you walk to work? </a:t>
            </a:r>
          </a:p>
          <a:p>
            <a:pPr lvl="1"/>
            <a:r>
              <a:rPr lang="en-GB" dirty="0" smtClean="0">
                <a:effectLst/>
              </a:rPr>
              <a:t>Do you get out into the playground and walk around?</a:t>
            </a:r>
            <a:endParaRPr lang="en-GB" dirty="0"/>
          </a:p>
          <a:p>
            <a:pPr lvl="1"/>
            <a:r>
              <a:rPr lang="en-GB" dirty="0" smtClean="0"/>
              <a:t>Vitamin D – getting outside boosts your vitamin D (the sunshine feel good vitamin)</a:t>
            </a:r>
          </a:p>
          <a:p>
            <a:pPr lvl="1"/>
            <a:r>
              <a:rPr lang="en-GB" dirty="0" smtClean="0"/>
              <a:t>A great time to practice some stress busting breathing exercises, and the increase in oxygen boosts your brain</a:t>
            </a:r>
          </a:p>
          <a:p>
            <a:pPr lvl="1"/>
            <a:r>
              <a:rPr lang="en-GB" dirty="0" smtClean="0"/>
              <a:t>30 mins of moderate exercise  daily will promote fitness and release endorphins (which make you happy!)</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2320" y="70471"/>
            <a:ext cx="2388680" cy="18273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08" y="5216105"/>
            <a:ext cx="1641895" cy="1641895"/>
          </a:xfrm>
          <a:prstGeom prst="rect">
            <a:avLst/>
          </a:prstGeom>
        </p:spPr>
      </p:pic>
    </p:spTree>
    <p:extLst>
      <p:ext uri="{BB962C8B-B14F-4D97-AF65-F5344CB8AC3E}">
        <p14:creationId xmlns:p14="http://schemas.microsoft.com/office/powerpoint/2010/main" val="2720218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Eat healthily </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Craving carbs and sugars? Always grabbing a bar of something as you are in a rush? A healthy diet contributes to good immunity, keeps weight under control and thus exercise more manageable</a:t>
            </a:r>
          </a:p>
          <a:p>
            <a:endParaRPr lang="en-GB" dirty="0" smtClean="0"/>
          </a:p>
          <a:p>
            <a:pPr lvl="2"/>
            <a:r>
              <a:rPr lang="en-GB" dirty="0" smtClean="0"/>
              <a:t>Mars bars may seem like a good idea at the time but what about swapping for granola bars?</a:t>
            </a:r>
          </a:p>
          <a:p>
            <a:pPr lvl="2"/>
            <a:r>
              <a:rPr lang="en-GB" dirty="0" smtClean="0"/>
              <a:t>Keep a food diary and then spend some time considering what you could swap out for a healthier “on the run” option.</a:t>
            </a:r>
          </a:p>
          <a:p>
            <a:pPr lvl="2"/>
            <a:r>
              <a:rPr lang="en-GB" dirty="0" smtClean="0"/>
              <a:t>Fruit and nuts are just as easy to stash in your desk drawer.</a:t>
            </a:r>
          </a:p>
          <a:p>
            <a:pPr lvl="2"/>
            <a:r>
              <a:rPr lang="en-GB" dirty="0" smtClean="0"/>
              <a:t>Is lunch a snack in the staff room? What about eating with the children? A good filling school lunch and respite from the phone or emails. Even once a week will make a difference.</a:t>
            </a:r>
          </a:p>
          <a:p>
            <a:pPr lvl="2"/>
            <a:r>
              <a:rPr lang="en-GB" dirty="0" smtClean="0"/>
              <a:t>Water – the evidence suggests water helps concentration, wellbeing and your hair and skin – carry it everywhere the benefits are massive and will help cut out caffeine and sugar. ( a good 2 litres a day is the minimum to aim for)</a:t>
            </a:r>
          </a:p>
          <a:p>
            <a:pPr lvl="2"/>
            <a:r>
              <a:rPr lang="en-GB" dirty="0" smtClean="0"/>
              <a:t>Watch the caffeine intake</a:t>
            </a:r>
          </a:p>
          <a:p>
            <a:pPr lvl="2"/>
            <a:r>
              <a:rPr lang="en-GB" dirty="0" smtClean="0"/>
              <a:t>Alcohol – consider how much, and when you drink, could you change every other drink to alcohol free? Alcohol can contribute to stress and stress related issues.</a:t>
            </a:r>
          </a:p>
          <a:p>
            <a:pPr lvl="2"/>
            <a:r>
              <a:rPr lang="en-GB" dirty="0" smtClean="0"/>
              <a:t>Keep your diet balanced</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110" y="119437"/>
            <a:ext cx="1047750" cy="942975"/>
          </a:xfrm>
          <a:prstGeom prst="rect">
            <a:avLst/>
          </a:prstGeom>
        </p:spPr>
      </p:pic>
    </p:spTree>
    <p:extLst>
      <p:ext uri="{BB962C8B-B14F-4D97-AF65-F5344CB8AC3E}">
        <p14:creationId xmlns:p14="http://schemas.microsoft.com/office/powerpoint/2010/main" val="1388828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40" y="365125"/>
            <a:ext cx="11112260" cy="1325563"/>
          </a:xfrm>
        </p:spPr>
        <p:txBody>
          <a:bodyPr/>
          <a:lstStyle/>
          <a:p>
            <a:r>
              <a:rPr lang="en-GB" dirty="0" smtClean="0"/>
              <a:t>Are you on the email merry-go-round?!</a:t>
            </a:r>
            <a:endParaRPr lang="en-GB" dirty="0"/>
          </a:p>
        </p:txBody>
      </p:sp>
      <p:sp>
        <p:nvSpPr>
          <p:cNvPr id="3" name="Content Placeholder 2"/>
          <p:cNvSpPr>
            <a:spLocks noGrp="1"/>
          </p:cNvSpPr>
          <p:nvPr>
            <p:ph idx="1"/>
          </p:nvPr>
        </p:nvSpPr>
        <p:spPr/>
        <p:txBody>
          <a:bodyPr/>
          <a:lstStyle/>
          <a:p>
            <a:r>
              <a:rPr lang="en-GB" dirty="0" smtClean="0"/>
              <a:t>Our lives are ruled now by electronics. Emails are a massive distraction and people often feel “on edge” waiting for the next one that comes in.</a:t>
            </a:r>
          </a:p>
          <a:p>
            <a:pPr lvl="2"/>
            <a:r>
              <a:rPr lang="en-GB" dirty="0" smtClean="0"/>
              <a:t>Set up specific times for answering emails – are they all life or death? What about allocating the first half an hour each day to deal with these?</a:t>
            </a:r>
          </a:p>
          <a:p>
            <a:pPr lvl="2"/>
            <a:r>
              <a:rPr lang="en-GB" dirty="0" smtClean="0"/>
              <a:t>Could you set up an out of office to inform people you will answer within 3 working days? That you do not answer them in the evening or weekends? If you opt to do this, stick to it!</a:t>
            </a:r>
          </a:p>
          <a:p>
            <a:pPr lvl="2"/>
            <a:r>
              <a:rPr lang="en-GB" dirty="0" smtClean="0"/>
              <a:t>Take emails off your phone. Brave I know, but you might find it liberating – we did once live this way!</a:t>
            </a:r>
          </a:p>
          <a:p>
            <a:pPr lvl="2"/>
            <a:r>
              <a:rPr lang="en-GB" dirty="0" smtClean="0"/>
              <a:t>Get rid of that ping and alert when ones drops into the in box</a:t>
            </a:r>
          </a:p>
          <a:p>
            <a:pPr lvl="2"/>
            <a:r>
              <a:rPr lang="en-GB" dirty="0" smtClean="0"/>
              <a:t>Do you need to email? Get up and speak to the person.</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5239" y="180569"/>
            <a:ext cx="1918059" cy="2036180"/>
          </a:xfrm>
          <a:prstGeom prst="rect">
            <a:avLst/>
          </a:prstGeom>
        </p:spPr>
      </p:pic>
    </p:spTree>
    <p:extLst>
      <p:ext uri="{BB962C8B-B14F-4D97-AF65-F5344CB8AC3E}">
        <p14:creationId xmlns:p14="http://schemas.microsoft.com/office/powerpoint/2010/main" val="1351105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Sleep</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Not having enough sleep can impact on how you deal with stressors and this in turn can affect your resilience which then increases your stress. Adults need at least 7-9 hours good quality sleep every night. Are you getting this amount?</a:t>
            </a:r>
          </a:p>
          <a:p>
            <a:endParaRPr lang="en-GB" dirty="0"/>
          </a:p>
          <a:p>
            <a:pPr lvl="1"/>
            <a:r>
              <a:rPr lang="en-GB" dirty="0" smtClean="0"/>
              <a:t>Circadian Rhythms (or sleep/wake cycles) If you are sleep deprived, you will </a:t>
            </a:r>
            <a:r>
              <a:rPr lang="en-GB" dirty="0" err="1" smtClean="0"/>
              <a:t>realy</a:t>
            </a:r>
            <a:r>
              <a:rPr lang="en-GB" dirty="0" smtClean="0"/>
              <a:t> notice circadian lulls such as just after lunch.</a:t>
            </a:r>
          </a:p>
          <a:p>
            <a:pPr lvl="1"/>
            <a:r>
              <a:rPr lang="en-GB" dirty="0" smtClean="0"/>
              <a:t>Develop routines – wind down, </a:t>
            </a:r>
          </a:p>
          <a:p>
            <a:pPr lvl="2"/>
            <a:r>
              <a:rPr lang="en-GB" dirty="0" smtClean="0"/>
              <a:t>switch of gadget (the light emitted has shown to have a massive effect on sleep)</a:t>
            </a:r>
          </a:p>
          <a:p>
            <a:pPr lvl="2"/>
            <a:r>
              <a:rPr lang="en-GB" dirty="0" smtClean="0"/>
              <a:t>Have a bath or shower</a:t>
            </a:r>
          </a:p>
          <a:p>
            <a:pPr lvl="2"/>
            <a:r>
              <a:rPr lang="en-GB" dirty="0" smtClean="0"/>
              <a:t>Listen to music or read rather than the TV</a:t>
            </a:r>
          </a:p>
          <a:p>
            <a:pPr lvl="2"/>
            <a:r>
              <a:rPr lang="en-GB" dirty="0" smtClean="0"/>
              <a:t>Stop drinking alcohol at least an hour before bed</a:t>
            </a:r>
          </a:p>
          <a:p>
            <a:pPr lvl="2"/>
            <a:r>
              <a:rPr lang="en-GB" dirty="0" smtClean="0"/>
              <a:t>Try to have a set bedtime</a:t>
            </a:r>
          </a:p>
          <a:p>
            <a:pPr lvl="2"/>
            <a:r>
              <a:rPr lang="en-GB" dirty="0" smtClean="0"/>
              <a:t>Wake to daylight</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9471" y="4735901"/>
            <a:ext cx="1986035" cy="1755655"/>
          </a:xfrm>
          <a:prstGeom prst="rect">
            <a:avLst/>
          </a:prstGeom>
        </p:spPr>
      </p:pic>
    </p:spTree>
    <p:extLst>
      <p:ext uri="{BB962C8B-B14F-4D97-AF65-F5344CB8AC3E}">
        <p14:creationId xmlns:p14="http://schemas.microsoft.com/office/powerpoint/2010/main" val="616644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Healthy Mind</a:t>
            </a:r>
            <a:endParaRPr lang="en-GB" dirty="0"/>
          </a:p>
        </p:txBody>
      </p:sp>
      <p:sp>
        <p:nvSpPr>
          <p:cNvPr id="3" name="Content Placeholder 2"/>
          <p:cNvSpPr>
            <a:spLocks noGrp="1"/>
          </p:cNvSpPr>
          <p:nvPr>
            <p:ph idx="1"/>
          </p:nvPr>
        </p:nvSpPr>
        <p:spPr/>
        <p:txBody>
          <a:bodyPr/>
          <a:lstStyle/>
          <a:p>
            <a:r>
              <a:rPr lang="en-GB" dirty="0" smtClean="0"/>
              <a:t>Developing and maintaining an awareness of our physical and emotional signs of stress through mindfulness can help us to avoid being led along by our reactions</a:t>
            </a:r>
          </a:p>
          <a:p>
            <a:pPr lvl="1"/>
            <a:r>
              <a:rPr lang="en-GB" dirty="0" smtClean="0"/>
              <a:t>Try accessing </a:t>
            </a:r>
            <a:r>
              <a:rPr lang="en-GB" dirty="0" smtClean="0">
                <a:hlinkClick r:id="rId2"/>
              </a:rPr>
              <a:t>Headspace</a:t>
            </a:r>
            <a:r>
              <a:rPr lang="en-GB" dirty="0" smtClean="0"/>
              <a:t> free trial and give it a go for yourself</a:t>
            </a:r>
          </a:p>
          <a:p>
            <a:pPr lvl="1"/>
            <a:r>
              <a:rPr lang="en-GB" dirty="0" smtClean="0"/>
              <a:t>Mindfulness: finding peace in a frantic world by Mark Williams and Danny Penman (this comes with a CD of guided meditations)</a:t>
            </a:r>
          </a:p>
          <a:p>
            <a:pPr lvl="1"/>
            <a:r>
              <a:rPr lang="en-GB" dirty="0" smtClean="0"/>
              <a:t>Be compassionate to yourself  - try not to get caught up in regret or anger over the past or worries about future achievements.</a:t>
            </a:r>
          </a:p>
          <a:p>
            <a:pPr lvl="1"/>
            <a:r>
              <a:rPr lang="en-GB" dirty="0"/>
              <a:t>You might want to read The Compassionate Mind by Paul Gilbert </a:t>
            </a:r>
            <a:r>
              <a:rPr lang="en-GB" dirty="0" smtClean="0"/>
              <a:t>if this idea speaks to you</a:t>
            </a:r>
            <a:endParaRPr lang="en-GB" dirty="0"/>
          </a:p>
        </p:txBody>
      </p:sp>
    </p:spTree>
    <p:extLst>
      <p:ext uri="{BB962C8B-B14F-4D97-AF65-F5344CB8AC3E}">
        <p14:creationId xmlns:p14="http://schemas.microsoft.com/office/powerpoint/2010/main" val="2753716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1267</Words>
  <Application>Microsoft Office PowerPoint</Application>
  <PresentationFormat>Widescreen</PresentationFormat>
  <Paragraphs>78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Health and wellbeing</vt:lpstr>
      <vt:lpstr>Thanks for having us!</vt:lpstr>
      <vt:lpstr>PowerPoint Presentation</vt:lpstr>
      <vt:lpstr>Healthy body and mind</vt:lpstr>
      <vt:lpstr>Exercise</vt:lpstr>
      <vt:lpstr>  Eat healthily </vt:lpstr>
      <vt:lpstr>Are you on the email merry-go-round?!</vt:lpstr>
      <vt:lpstr>Sleep</vt:lpstr>
      <vt:lpstr>Healthy Mind</vt:lpstr>
      <vt:lpstr>A model for self-compassion</vt:lpstr>
      <vt:lpstr>Some useful mindful tips</vt:lpstr>
      <vt:lpstr>Alternative approaches</vt:lpstr>
      <vt:lpstr>Mental health concerns</vt:lpstr>
    </vt:vector>
  </TitlesOfParts>
  <Company>University of Hull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wellbeing</dc:title>
  <dc:creator>Lesley Gratrix</dc:creator>
  <cp:lastModifiedBy>Tim Buescher</cp:lastModifiedBy>
  <cp:revision>13</cp:revision>
  <dcterms:created xsi:type="dcterms:W3CDTF">2018-02-21T15:35:09Z</dcterms:created>
  <dcterms:modified xsi:type="dcterms:W3CDTF">2018-03-07T12:09:31Z</dcterms:modified>
</cp:coreProperties>
</file>