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6" r:id="rId2"/>
    <p:sldId id="313" r:id="rId3"/>
    <p:sldId id="314" r:id="rId4"/>
    <p:sldId id="283" r:id="rId5"/>
    <p:sldId id="259" r:id="rId6"/>
    <p:sldId id="333" r:id="rId7"/>
    <p:sldId id="324" r:id="rId8"/>
    <p:sldId id="323" r:id="rId9"/>
    <p:sldId id="325" r:id="rId10"/>
    <p:sldId id="326" r:id="rId11"/>
    <p:sldId id="327" r:id="rId12"/>
    <p:sldId id="328" r:id="rId13"/>
    <p:sldId id="330" r:id="rId14"/>
    <p:sldId id="329" r:id="rId15"/>
    <p:sldId id="321" r:id="rId16"/>
    <p:sldId id="331" r:id="rId17"/>
    <p:sldId id="332" r:id="rId18"/>
    <p:sldId id="316" r:id="rId19"/>
    <p:sldId id="317" r:id="rId20"/>
    <p:sldId id="318" r:id="rId21"/>
    <p:sldId id="319" r:id="rId22"/>
    <p:sldId id="32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1395"/>
    <a:srgbClr val="595959"/>
    <a:srgbClr val="9E004F"/>
    <a:srgbClr val="338BA3"/>
    <a:srgbClr val="34411B"/>
    <a:srgbClr val="DAA600"/>
    <a:srgbClr val="18414C"/>
    <a:srgbClr val="FF7111"/>
    <a:srgbClr val="FF6600"/>
    <a:srgbClr val="F47D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78501" autoAdjust="0"/>
  </p:normalViewPr>
  <p:slideViewPr>
    <p:cSldViewPr>
      <p:cViewPr>
        <p:scale>
          <a:sx n="80" d="100"/>
          <a:sy n="80" d="100"/>
        </p:scale>
        <p:origin x="-95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6BA943-2F08-49FF-8F33-CB587A4D8900}" type="datetimeFigureOut">
              <a:rPr lang="en-GB" smtClean="0"/>
              <a:pPr/>
              <a:t>08/02/2018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2E1C5E-8028-4589-B77A-0755236164F7}" type="slidenum">
              <a:rPr lang="en-GB" smtClean="0"/>
              <a:pPr/>
              <a:t>‹#›</a:t>
            </a:fld>
            <a:endParaRPr lang="en-GB"/>
          </a:p>
        </p:txBody>
      </p:sp>
    </p:spTree>
    <p:extLst>
      <p:ext uri="{BB962C8B-B14F-4D97-AF65-F5344CB8AC3E}">
        <p14:creationId xmlns:p14="http://schemas.microsoft.com/office/powerpoint/2010/main" val="202435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22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792E1C5E-8028-4589-B77A-0755236164F7}"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F49D34-1249-4DEF-97BF-8BD0AFEB3A99}" type="datetimeFigureOut">
              <a:rPr lang="en-US" smtClean="0"/>
              <a:pPr/>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4DA5E-42BC-4EF5-8B2B-F03C6E296B4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49D34-1249-4DEF-97BF-8BD0AFEB3A99}" type="datetimeFigureOut">
              <a:rPr lang="en-US" smtClean="0"/>
              <a:pPr/>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4DA5E-42BC-4EF5-8B2B-F03C6E296B4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49D34-1249-4DEF-97BF-8BD0AFEB3A99}" type="datetimeFigureOut">
              <a:rPr lang="en-US" smtClean="0"/>
              <a:pPr/>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4DA5E-42BC-4EF5-8B2B-F03C6E296B4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49D34-1249-4DEF-97BF-8BD0AFEB3A99}" type="datetimeFigureOut">
              <a:rPr lang="en-US" smtClean="0"/>
              <a:pPr/>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4DA5E-42BC-4EF5-8B2B-F03C6E296B4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F49D34-1249-4DEF-97BF-8BD0AFEB3A99}" type="datetimeFigureOut">
              <a:rPr lang="en-US" smtClean="0"/>
              <a:pPr/>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4DA5E-42BC-4EF5-8B2B-F03C6E296B4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F49D34-1249-4DEF-97BF-8BD0AFEB3A99}" type="datetimeFigureOut">
              <a:rPr lang="en-US" smtClean="0"/>
              <a:pPr/>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4DA5E-42BC-4EF5-8B2B-F03C6E296B4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F49D34-1249-4DEF-97BF-8BD0AFEB3A99}" type="datetimeFigureOut">
              <a:rPr lang="en-US" smtClean="0"/>
              <a:pPr/>
              <a:t>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34DA5E-42BC-4EF5-8B2B-F03C6E296B4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F49D34-1249-4DEF-97BF-8BD0AFEB3A99}" type="datetimeFigureOut">
              <a:rPr lang="en-US" smtClean="0"/>
              <a:pPr/>
              <a:t>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34DA5E-42BC-4EF5-8B2B-F03C6E296B4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F49D34-1249-4DEF-97BF-8BD0AFEB3A99}" type="datetimeFigureOut">
              <a:rPr lang="en-US" smtClean="0"/>
              <a:pPr/>
              <a:t>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34DA5E-42BC-4EF5-8B2B-F03C6E296B4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49D34-1249-4DEF-97BF-8BD0AFEB3A99}" type="datetimeFigureOut">
              <a:rPr lang="en-US" smtClean="0"/>
              <a:pPr/>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4DA5E-42BC-4EF5-8B2B-F03C6E296B4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49D34-1249-4DEF-97BF-8BD0AFEB3A99}" type="datetimeFigureOut">
              <a:rPr lang="en-US" smtClean="0"/>
              <a:pPr/>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4DA5E-42BC-4EF5-8B2B-F03C6E296B4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49D34-1249-4DEF-97BF-8BD0AFEB3A99}" type="datetimeFigureOut">
              <a:rPr lang="en-US" smtClean="0"/>
              <a:pPr/>
              <a:t>2/8/2018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4DA5E-42BC-4EF5-8B2B-F03C6E296B4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hyperlink" Target="http://www.hull-curriculum.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jpe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jpeg"/><Relationship Id="rId2" Type="http://schemas.openxmlformats.org/officeDocument/2006/relationships/notesSlide" Target="../notesSlides/notesSlide18.xml"/><Relationship Id="rId16"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heritage-learning.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mailto:zoe.martin@hcandl.co.uk" TargetMode="External"/><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E:\Hull%20Curriculum\Hull%20Curriculum%20Video.mp4"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www.hull-curriculum.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mailto:heritagelearning@hcandl.co.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hyperlink" Target="http://www.hull-curriculum.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ChangeArrowheads="1"/>
          </p:cNvSpPr>
          <p:nvPr/>
        </p:nvSpPr>
        <p:spPr bwMode="auto">
          <a:xfrm>
            <a:off x="357158" y="404664"/>
            <a:ext cx="8391305" cy="6167608"/>
          </a:xfrm>
          <a:prstGeom prst="wedgeRoundRectCallout">
            <a:avLst>
              <a:gd name="adj1" fmla="val -27810"/>
              <a:gd name="adj2" fmla="val 49857"/>
              <a:gd name="adj3" fmla="val 16667"/>
            </a:avLst>
          </a:prstGeom>
          <a:noFill/>
          <a:ln w="330200">
            <a:solidFill>
              <a:srgbClr val="FF711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2050" name="Picture 2" descr="C:\Users\MartinZ\AppData\Local\Microsoft\Windows\Temporary Internet Files\Content.Outlook\3259HL1M\Logo (2).jpg"/>
          <p:cNvPicPr>
            <a:picLocks noChangeAspect="1" noChangeArrowheads="1"/>
          </p:cNvPicPr>
          <p:nvPr/>
        </p:nvPicPr>
        <p:blipFill>
          <a:blip r:embed="rId3" cstate="print"/>
          <a:srcRect l="1911" t="5405" r="2555" b="13514"/>
          <a:stretch>
            <a:fillRect/>
          </a:stretch>
        </p:blipFill>
        <p:spPr bwMode="auto">
          <a:xfrm>
            <a:off x="642910" y="1142984"/>
            <a:ext cx="6000792" cy="3600475"/>
          </a:xfrm>
          <a:prstGeom prst="rect">
            <a:avLst/>
          </a:prstGeom>
          <a:noFill/>
        </p:spPr>
      </p:pic>
      <p:pic>
        <p:nvPicPr>
          <p:cNvPr id="12" name="Picture 11" descr="logo_7546.jpg"/>
          <p:cNvPicPr>
            <a:picLocks noChangeAspect="1"/>
          </p:cNvPicPr>
          <p:nvPr/>
        </p:nvPicPr>
        <p:blipFill>
          <a:blip r:embed="rId4" cstate="print"/>
          <a:stretch>
            <a:fillRect/>
          </a:stretch>
        </p:blipFill>
        <p:spPr>
          <a:xfrm>
            <a:off x="7218130" y="1000108"/>
            <a:ext cx="938880" cy="1357322"/>
          </a:xfrm>
          <a:prstGeom prst="rect">
            <a:avLst/>
          </a:prstGeom>
        </p:spPr>
      </p:pic>
      <p:sp>
        <p:nvSpPr>
          <p:cNvPr id="5" name="TextBox 4"/>
          <p:cNvSpPr txBox="1"/>
          <p:nvPr/>
        </p:nvSpPr>
        <p:spPr>
          <a:xfrm>
            <a:off x="785786" y="4857760"/>
            <a:ext cx="7572428" cy="1384995"/>
          </a:xfrm>
          <a:prstGeom prst="rect">
            <a:avLst/>
          </a:prstGeom>
          <a:noFill/>
        </p:spPr>
        <p:txBody>
          <a:bodyPr wrap="square" rtlCol="0">
            <a:spAutoFit/>
          </a:bodyPr>
          <a:lstStyle/>
          <a:p>
            <a:r>
              <a:rPr lang="en-GB" sz="2800" b="1" dirty="0" smtClean="0">
                <a:latin typeface="Century Gothic" pitchFamily="34" charset="0"/>
              </a:rPr>
              <a:t>Zoe Martin</a:t>
            </a:r>
          </a:p>
          <a:p>
            <a:r>
              <a:rPr lang="en-GB" sz="2800" dirty="0" smtClean="0">
                <a:latin typeface="Century Gothic" pitchFamily="34" charset="0"/>
              </a:rPr>
              <a:t>Education Programme Developer</a:t>
            </a:r>
          </a:p>
          <a:p>
            <a:r>
              <a:rPr lang="en-GB" sz="2800" dirty="0" smtClean="0">
                <a:latin typeface="Century Gothic" pitchFamily="34" charset="0"/>
              </a:rPr>
              <a:t>Heritage Learning</a:t>
            </a:r>
          </a:p>
        </p:txBody>
      </p:sp>
      <p:pic>
        <p:nvPicPr>
          <p:cNvPr id="6" name="Picture 2" descr="F:\Hull Museums\EDUCATION\GRANTS &amp; COMMISSIONING\HL Internal Grants\Hull Curriculum\Illustrations\Amy\Amy Johnson Revised RGB.jpg"/>
          <p:cNvPicPr>
            <a:picLocks noChangeAspect="1" noChangeArrowheads="1"/>
          </p:cNvPicPr>
          <p:nvPr/>
        </p:nvPicPr>
        <p:blipFill>
          <a:blip r:embed="rId5" cstate="print"/>
          <a:srcRect l="17464" r="16171"/>
          <a:stretch>
            <a:fillRect/>
          </a:stretch>
        </p:blipFill>
        <p:spPr bwMode="auto">
          <a:xfrm>
            <a:off x="6858016" y="2428868"/>
            <a:ext cx="1292371" cy="3857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074" name="AutoShape 2"/>
          <p:cNvSpPr>
            <a:spLocks noChangeArrowheads="1"/>
          </p:cNvSpPr>
          <p:nvPr/>
        </p:nvSpPr>
        <p:spPr bwMode="auto">
          <a:xfrm>
            <a:off x="323528" y="332656"/>
            <a:ext cx="8496944" cy="6120680"/>
          </a:xfrm>
          <a:prstGeom prst="wedgeRoundRectCallout">
            <a:avLst>
              <a:gd name="adj1" fmla="val -28382"/>
              <a:gd name="adj2" fmla="val 49876"/>
              <a:gd name="adj3" fmla="val 16667"/>
            </a:avLst>
          </a:prstGeom>
          <a:solidFill>
            <a:srgbClr val="FFFFFF"/>
          </a:solidFill>
          <a:ln w="330200">
            <a:solidFill>
              <a:srgbClr val="4E6128"/>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8" name="TextBox 7"/>
          <p:cNvSpPr txBox="1"/>
          <p:nvPr/>
        </p:nvSpPr>
        <p:spPr>
          <a:xfrm>
            <a:off x="971600" y="1916832"/>
            <a:ext cx="7488832" cy="1354217"/>
          </a:xfrm>
          <a:prstGeom prst="rect">
            <a:avLst/>
          </a:prstGeom>
          <a:noFill/>
        </p:spPr>
        <p:txBody>
          <a:bodyPr wrap="square" rtlCol="0">
            <a:spAutoFit/>
          </a:bodyPr>
          <a:lstStyle/>
          <a:p>
            <a:endParaRPr lang="en-GB" dirty="0" smtClean="0">
              <a:solidFill>
                <a:schemeClr val="tx1">
                  <a:lumMod val="65000"/>
                  <a:lumOff val="35000"/>
                </a:schemeClr>
              </a:solidFill>
            </a:endParaRPr>
          </a:p>
          <a:p>
            <a:endParaRPr lang="en-GB" sz="3200" dirty="0" smtClean="0">
              <a:solidFill>
                <a:schemeClr val="tx1">
                  <a:lumMod val="65000"/>
                  <a:lumOff val="35000"/>
                </a:schemeClr>
              </a:solidFill>
            </a:endParaRPr>
          </a:p>
          <a:p>
            <a:endParaRPr lang="en-US" sz="3200" dirty="0">
              <a:solidFill>
                <a:schemeClr val="tx1">
                  <a:lumMod val="65000"/>
                  <a:lumOff val="35000"/>
                </a:schemeClr>
              </a:solidFill>
            </a:endParaRPr>
          </a:p>
        </p:txBody>
      </p:sp>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132" r="16033" b="4531"/>
          <a:stretch/>
        </p:blipFill>
        <p:spPr bwMode="auto">
          <a:xfrm>
            <a:off x="2087724" y="597322"/>
            <a:ext cx="5256583" cy="559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132" t="43848" r="38161" b="4531"/>
          <a:stretch/>
        </p:blipFill>
        <p:spPr bwMode="auto">
          <a:xfrm>
            <a:off x="827584" y="736016"/>
            <a:ext cx="3312627" cy="3023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descr="Image result for speech bub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7793" y="2105472"/>
            <a:ext cx="5920858" cy="47525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79912" y="3068960"/>
            <a:ext cx="4392488" cy="2492990"/>
          </a:xfrm>
          <a:prstGeom prst="rect">
            <a:avLst/>
          </a:prstGeom>
          <a:noFill/>
        </p:spPr>
        <p:txBody>
          <a:bodyPr wrap="square" rtlCol="0">
            <a:spAutoFit/>
          </a:bodyPr>
          <a:lstStyle/>
          <a:p>
            <a:pPr algn="ctr"/>
            <a:r>
              <a:rPr lang="en-GB" sz="2400" i="1" dirty="0" smtClean="0">
                <a:latin typeface="Chiller" panose="04020404031007020602" pitchFamily="82" charset="0"/>
              </a:rPr>
              <a:t>“They’ve been </a:t>
            </a:r>
            <a:r>
              <a:rPr lang="en-GB" sz="2400" i="1" dirty="0">
                <a:latin typeface="Chiller" panose="04020404031007020602" pitchFamily="82" charset="0"/>
              </a:rPr>
              <a:t>really hooked, they have really enjoyed </a:t>
            </a:r>
            <a:r>
              <a:rPr lang="en-GB" sz="2400" i="1" dirty="0" smtClean="0">
                <a:latin typeface="Chiller" panose="04020404031007020602" pitchFamily="82" charset="0"/>
              </a:rPr>
              <a:t>it</a:t>
            </a:r>
            <a:r>
              <a:rPr lang="en-GB" sz="2400" i="1" dirty="0">
                <a:latin typeface="Chiller" panose="04020404031007020602" pitchFamily="82" charset="0"/>
              </a:rPr>
              <a:t>.</a:t>
            </a:r>
            <a:r>
              <a:rPr lang="en-GB" sz="2400" i="1" dirty="0" smtClean="0">
                <a:latin typeface="Chiller" panose="04020404031007020602" pitchFamily="82" charset="0"/>
              </a:rPr>
              <a:t> </a:t>
            </a:r>
            <a:r>
              <a:rPr lang="en-GB" sz="2400" i="1" dirty="0">
                <a:latin typeface="Chiller" panose="04020404031007020602" pitchFamily="82" charset="0"/>
              </a:rPr>
              <a:t>E</a:t>
            </a:r>
            <a:r>
              <a:rPr lang="en-GB" sz="2400" i="1" dirty="0" smtClean="0">
                <a:latin typeface="Chiller" panose="04020404031007020602" pitchFamily="82" charset="0"/>
              </a:rPr>
              <a:t>very </a:t>
            </a:r>
            <a:r>
              <a:rPr lang="en-GB" sz="2400" i="1" dirty="0">
                <a:latin typeface="Chiller" panose="04020404031007020602" pitchFamily="82" charset="0"/>
              </a:rPr>
              <a:t>one of them was engaged in the pop-up exhibition. </a:t>
            </a:r>
            <a:r>
              <a:rPr lang="en-GB" sz="2400" i="1" dirty="0" smtClean="0">
                <a:latin typeface="Chiller" panose="04020404031007020602" pitchFamily="82" charset="0"/>
              </a:rPr>
              <a:t>There’s been </a:t>
            </a:r>
            <a:r>
              <a:rPr lang="en-GB" sz="2400" i="1" dirty="0">
                <a:latin typeface="Chiller" panose="04020404031007020602" pitchFamily="82" charset="0"/>
              </a:rPr>
              <a:t>a point to their work at the end of it. It’s not just a piece of work that will go in their topic book</a:t>
            </a:r>
            <a:r>
              <a:rPr lang="en-GB" sz="2400" i="1" dirty="0" smtClean="0">
                <a:latin typeface="Chiller" panose="04020404031007020602" pitchFamily="82" charset="0"/>
              </a:rPr>
              <a:t>.” </a:t>
            </a:r>
            <a:endParaRPr lang="en-GB" sz="2400" i="1" dirty="0">
              <a:latin typeface="Chiller" panose="04020404031007020602" pitchFamily="82" charset="0"/>
            </a:endParaRPr>
          </a:p>
          <a:p>
            <a:pPr lvl="0"/>
            <a:endParaRPr lang="en-GB" dirty="0"/>
          </a:p>
          <a:p>
            <a:endParaRPr lang="en-GB" dirty="0">
              <a:latin typeface="Gill Sans MT" panose="020B0502020104020203" pitchFamily="34" charset="0"/>
            </a:endParaRPr>
          </a:p>
        </p:txBody>
      </p:sp>
    </p:spTree>
    <p:extLst>
      <p:ext uri="{BB962C8B-B14F-4D97-AF65-F5344CB8AC3E}">
        <p14:creationId xmlns:p14="http://schemas.microsoft.com/office/powerpoint/2010/main" val="36118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074" name="AutoShape 2"/>
          <p:cNvSpPr>
            <a:spLocks noChangeArrowheads="1"/>
          </p:cNvSpPr>
          <p:nvPr/>
        </p:nvSpPr>
        <p:spPr bwMode="auto">
          <a:xfrm>
            <a:off x="323528" y="332656"/>
            <a:ext cx="8496944" cy="6120680"/>
          </a:xfrm>
          <a:prstGeom prst="wedgeRoundRectCallout">
            <a:avLst>
              <a:gd name="adj1" fmla="val -28382"/>
              <a:gd name="adj2" fmla="val 49876"/>
              <a:gd name="adj3" fmla="val 16667"/>
            </a:avLst>
          </a:prstGeom>
          <a:solidFill>
            <a:srgbClr val="FFFFFF"/>
          </a:solidFill>
          <a:ln w="330200">
            <a:solidFill>
              <a:srgbClr val="4E6128"/>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8" name="TextBox 7"/>
          <p:cNvSpPr txBox="1"/>
          <p:nvPr/>
        </p:nvSpPr>
        <p:spPr>
          <a:xfrm>
            <a:off x="971600" y="1916832"/>
            <a:ext cx="7488832" cy="1354217"/>
          </a:xfrm>
          <a:prstGeom prst="rect">
            <a:avLst/>
          </a:prstGeom>
          <a:noFill/>
        </p:spPr>
        <p:txBody>
          <a:bodyPr wrap="square" rtlCol="0">
            <a:spAutoFit/>
          </a:bodyPr>
          <a:lstStyle/>
          <a:p>
            <a:endParaRPr lang="en-GB" dirty="0" smtClean="0">
              <a:solidFill>
                <a:schemeClr val="tx1">
                  <a:lumMod val="65000"/>
                  <a:lumOff val="35000"/>
                </a:schemeClr>
              </a:solidFill>
            </a:endParaRPr>
          </a:p>
          <a:p>
            <a:endParaRPr lang="en-GB" sz="3200" dirty="0" smtClean="0">
              <a:solidFill>
                <a:schemeClr val="tx1">
                  <a:lumMod val="65000"/>
                  <a:lumOff val="35000"/>
                </a:schemeClr>
              </a:solidFill>
            </a:endParaRPr>
          </a:p>
          <a:p>
            <a:endParaRPr lang="en-US" sz="3200" dirty="0">
              <a:solidFill>
                <a:schemeClr val="tx1">
                  <a:lumMod val="65000"/>
                  <a:lumOff val="35000"/>
                </a:schemeClr>
              </a:solidFill>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341" y="894063"/>
            <a:ext cx="7561318"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316" r="11043"/>
          <a:stretch/>
        </p:blipFill>
        <p:spPr bwMode="auto">
          <a:xfrm>
            <a:off x="5582162" y="912388"/>
            <a:ext cx="2770497"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descr="\\hcc-cifs\redir$\martinz\Pictures\c88a14cb7cc480ae024d368c1fbacf0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341" y="894064"/>
            <a:ext cx="5184307" cy="54152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87624" y="2608453"/>
            <a:ext cx="4572000" cy="2246769"/>
          </a:xfrm>
          <a:prstGeom prst="rect">
            <a:avLst/>
          </a:prstGeom>
        </p:spPr>
        <p:txBody>
          <a:bodyPr>
            <a:spAutoFit/>
          </a:bodyPr>
          <a:lstStyle/>
          <a:p>
            <a:pPr lvl="0"/>
            <a:r>
              <a:rPr lang="en-GB" sz="2700" i="1" dirty="0" smtClean="0">
                <a:latin typeface="Chiller" panose="04020404031007020602" pitchFamily="82" charset="0"/>
              </a:rPr>
              <a:t>The character </a:t>
            </a:r>
            <a:r>
              <a:rPr lang="en-GB" sz="2700" i="1" dirty="0">
                <a:latin typeface="Chiller" panose="04020404031007020602" pitchFamily="82" charset="0"/>
              </a:rPr>
              <a:t>was fab because </a:t>
            </a:r>
            <a:r>
              <a:rPr lang="en-GB" sz="2700" i="1" dirty="0" smtClean="0">
                <a:latin typeface="Chiller" panose="04020404031007020602" pitchFamily="82" charset="0"/>
              </a:rPr>
              <a:t>they </a:t>
            </a:r>
            <a:r>
              <a:rPr lang="en-GB" sz="2700" i="1" dirty="0">
                <a:latin typeface="Chiller" panose="04020404031007020602" pitchFamily="82" charset="0"/>
              </a:rPr>
              <a:t>could visualise what kind of person </a:t>
            </a:r>
            <a:r>
              <a:rPr lang="en-GB" sz="2700" i="1" dirty="0" smtClean="0">
                <a:latin typeface="Chiller" panose="04020404031007020602" pitchFamily="82" charset="0"/>
              </a:rPr>
              <a:t>she was. </a:t>
            </a:r>
            <a:r>
              <a:rPr lang="en-GB" sz="2700" i="1" dirty="0">
                <a:latin typeface="Chiller" panose="04020404031007020602" pitchFamily="82" charset="0"/>
              </a:rPr>
              <a:t>I know it wasn’t a realistic </a:t>
            </a:r>
            <a:r>
              <a:rPr lang="en-GB" sz="2700" i="1" dirty="0" smtClean="0">
                <a:latin typeface="Chiller" panose="04020404031007020602" pitchFamily="82" charset="0"/>
              </a:rPr>
              <a:t>image, however</a:t>
            </a:r>
            <a:r>
              <a:rPr lang="en-GB" sz="2700" i="1" dirty="0">
                <a:latin typeface="Chiller" panose="04020404031007020602" pitchFamily="82" charset="0"/>
              </a:rPr>
              <a:t>, it helped them place it in history because of the clothes. That was really useful</a:t>
            </a:r>
            <a:r>
              <a:rPr lang="en-GB" sz="2700" i="1" dirty="0" smtClean="0">
                <a:latin typeface="Chiller" panose="04020404031007020602" pitchFamily="82" charset="0"/>
              </a:rPr>
              <a:t>.</a:t>
            </a:r>
            <a:r>
              <a:rPr lang="en-GB" sz="2700" i="1" dirty="0">
                <a:latin typeface="Chiller" panose="04020404031007020602" pitchFamily="82" charset="0"/>
              </a:rPr>
              <a:t> </a:t>
            </a:r>
          </a:p>
        </p:txBody>
      </p:sp>
    </p:spTree>
    <p:extLst>
      <p:ext uri="{BB962C8B-B14F-4D97-AF65-F5344CB8AC3E}">
        <p14:creationId xmlns:p14="http://schemas.microsoft.com/office/powerpoint/2010/main" val="17264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074" name="AutoShape 2"/>
          <p:cNvSpPr>
            <a:spLocks noChangeArrowheads="1"/>
          </p:cNvSpPr>
          <p:nvPr/>
        </p:nvSpPr>
        <p:spPr bwMode="auto">
          <a:xfrm>
            <a:off x="323528" y="332656"/>
            <a:ext cx="8496944" cy="6120680"/>
          </a:xfrm>
          <a:prstGeom prst="wedgeRoundRectCallout">
            <a:avLst>
              <a:gd name="adj1" fmla="val -28382"/>
              <a:gd name="adj2" fmla="val 49876"/>
              <a:gd name="adj3" fmla="val 16667"/>
            </a:avLst>
          </a:prstGeom>
          <a:solidFill>
            <a:srgbClr val="FFFFFF"/>
          </a:solidFill>
          <a:ln w="330200">
            <a:solidFill>
              <a:srgbClr val="4E6128"/>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8" name="TextBox 7"/>
          <p:cNvSpPr txBox="1"/>
          <p:nvPr/>
        </p:nvSpPr>
        <p:spPr>
          <a:xfrm>
            <a:off x="971600" y="1916832"/>
            <a:ext cx="7488832" cy="1354217"/>
          </a:xfrm>
          <a:prstGeom prst="rect">
            <a:avLst/>
          </a:prstGeom>
          <a:noFill/>
        </p:spPr>
        <p:txBody>
          <a:bodyPr wrap="square" rtlCol="0">
            <a:spAutoFit/>
          </a:bodyPr>
          <a:lstStyle/>
          <a:p>
            <a:endParaRPr lang="en-GB" dirty="0" smtClean="0">
              <a:solidFill>
                <a:schemeClr val="tx1">
                  <a:lumMod val="65000"/>
                  <a:lumOff val="35000"/>
                </a:schemeClr>
              </a:solidFill>
            </a:endParaRPr>
          </a:p>
          <a:p>
            <a:endParaRPr lang="en-GB" sz="3200" dirty="0" smtClean="0">
              <a:solidFill>
                <a:schemeClr val="tx1">
                  <a:lumMod val="65000"/>
                  <a:lumOff val="35000"/>
                </a:schemeClr>
              </a:solidFill>
            </a:endParaRPr>
          </a:p>
          <a:p>
            <a:endParaRPr lang="en-US" sz="3200" dirty="0">
              <a:solidFill>
                <a:schemeClr val="tx1">
                  <a:lumMod val="65000"/>
                  <a:lumOff val="35000"/>
                </a:schemeClr>
              </a:solidFill>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774650"/>
            <a:ext cx="3490906" cy="523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774650"/>
            <a:ext cx="3927768" cy="261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3426285"/>
            <a:ext cx="3927768" cy="261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descr="Speech bubble cartoon speech clipart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09841">
            <a:off x="3672188" y="187578"/>
            <a:ext cx="5439359" cy="416738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095364" y="930028"/>
            <a:ext cx="4825510" cy="1708160"/>
          </a:xfrm>
          <a:prstGeom prst="rect">
            <a:avLst/>
          </a:prstGeom>
        </p:spPr>
        <p:txBody>
          <a:bodyPr wrap="square">
            <a:spAutoFit/>
          </a:bodyPr>
          <a:lstStyle/>
          <a:p>
            <a:pPr lvl="0" algn="ctr"/>
            <a:r>
              <a:rPr lang="en-GB" sz="2100" i="1" dirty="0" smtClean="0">
                <a:latin typeface="Chiller" panose="04020404031007020602" pitchFamily="82" charset="0"/>
              </a:rPr>
              <a:t>“The </a:t>
            </a:r>
            <a:r>
              <a:rPr lang="en-GB" sz="2100" i="1" dirty="0">
                <a:latin typeface="Chiller" panose="04020404031007020602" pitchFamily="82" charset="0"/>
              </a:rPr>
              <a:t>history is real; it’s in front of them. I can’t go on enough about having some images, something 3D – an object – in front of </a:t>
            </a:r>
            <a:r>
              <a:rPr lang="en-GB" sz="2100" i="1" dirty="0" smtClean="0">
                <a:latin typeface="Chiller" panose="04020404031007020602" pitchFamily="82" charset="0"/>
              </a:rPr>
              <a:t>you. </a:t>
            </a:r>
            <a:r>
              <a:rPr lang="en-GB" sz="2100" i="1" dirty="0">
                <a:latin typeface="Chiller" panose="04020404031007020602" pitchFamily="82" charset="0"/>
              </a:rPr>
              <a:t>W</a:t>
            </a:r>
            <a:r>
              <a:rPr lang="en-GB" sz="2100" i="1" dirty="0" smtClean="0">
                <a:latin typeface="Chiller" panose="04020404031007020602" pitchFamily="82" charset="0"/>
              </a:rPr>
              <a:t>hether </a:t>
            </a:r>
            <a:r>
              <a:rPr lang="en-GB" sz="2100" i="1" dirty="0">
                <a:latin typeface="Chiller" panose="04020404031007020602" pitchFamily="82" charset="0"/>
              </a:rPr>
              <a:t>it’s a picture, a magazine or whether it’s the </a:t>
            </a:r>
            <a:r>
              <a:rPr lang="en-GB" sz="2100" i="1" dirty="0" smtClean="0">
                <a:latin typeface="Chiller" panose="04020404031007020602" pitchFamily="82" charset="0"/>
              </a:rPr>
              <a:t>Votes for Women flag, </a:t>
            </a:r>
            <a:r>
              <a:rPr lang="en-GB" sz="2100" i="1" dirty="0">
                <a:latin typeface="Chiller" panose="04020404031007020602" pitchFamily="82" charset="0"/>
              </a:rPr>
              <a:t>it just sparks their imagination much </a:t>
            </a:r>
            <a:r>
              <a:rPr lang="en-GB" sz="2100" i="1" dirty="0" smtClean="0">
                <a:latin typeface="Chiller" panose="04020404031007020602" pitchFamily="82" charset="0"/>
              </a:rPr>
              <a:t>more.”</a:t>
            </a:r>
            <a:endParaRPr lang="en-GB" sz="2100" i="1" dirty="0">
              <a:latin typeface="Chiller" panose="04020404031007020602" pitchFamily="82" charset="0"/>
            </a:endParaRPr>
          </a:p>
        </p:txBody>
      </p:sp>
    </p:spTree>
    <p:extLst>
      <p:ext uri="{BB962C8B-B14F-4D97-AF65-F5344CB8AC3E}">
        <p14:creationId xmlns:p14="http://schemas.microsoft.com/office/powerpoint/2010/main" val="2130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2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098" name="AutoShape 2"/>
          <p:cNvSpPr>
            <a:spLocks noChangeArrowheads="1"/>
          </p:cNvSpPr>
          <p:nvPr/>
        </p:nvSpPr>
        <p:spPr bwMode="auto">
          <a:xfrm>
            <a:off x="323528" y="332656"/>
            <a:ext cx="8496944" cy="6120680"/>
          </a:xfrm>
          <a:prstGeom prst="wedgeRoundRectCallout">
            <a:avLst>
              <a:gd name="adj1" fmla="val -28941"/>
              <a:gd name="adj2" fmla="val 50070"/>
              <a:gd name="adj3" fmla="val 16667"/>
            </a:avLst>
          </a:prstGeom>
          <a:solidFill>
            <a:srgbClr val="FFFFFF"/>
          </a:solidFill>
          <a:ln w="330200">
            <a:solidFill>
              <a:srgbClr val="338BA3"/>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5" name="TextBox 4"/>
          <p:cNvSpPr txBox="1"/>
          <p:nvPr/>
        </p:nvSpPr>
        <p:spPr>
          <a:xfrm>
            <a:off x="714348" y="642918"/>
            <a:ext cx="7572428" cy="769441"/>
          </a:xfrm>
          <a:prstGeom prst="rect">
            <a:avLst/>
          </a:prstGeom>
          <a:noFill/>
        </p:spPr>
        <p:txBody>
          <a:bodyPr wrap="square" rtlCol="0">
            <a:spAutoFit/>
          </a:bodyPr>
          <a:lstStyle/>
          <a:p>
            <a:r>
              <a:rPr lang="en-GB" sz="4400" dirty="0" smtClean="0">
                <a:solidFill>
                  <a:srgbClr val="18414C"/>
                </a:solidFill>
                <a:latin typeface="Century Gothic" pitchFamily="34" charset="0"/>
              </a:rPr>
              <a:t>How do schools engage?</a:t>
            </a:r>
          </a:p>
        </p:txBody>
      </p:sp>
      <p:sp>
        <p:nvSpPr>
          <p:cNvPr id="7" name="TextBox 6"/>
          <p:cNvSpPr txBox="1"/>
          <p:nvPr/>
        </p:nvSpPr>
        <p:spPr>
          <a:xfrm>
            <a:off x="642910" y="1821739"/>
            <a:ext cx="3857652" cy="3724096"/>
          </a:xfrm>
          <a:prstGeom prst="rect">
            <a:avLst/>
          </a:prstGeom>
          <a:noFill/>
        </p:spPr>
        <p:txBody>
          <a:bodyPr wrap="square" rtlCol="0">
            <a:spAutoFit/>
          </a:bodyPr>
          <a:lstStyle/>
          <a:p>
            <a:r>
              <a:rPr lang="en-GB" sz="2800" b="1" dirty="0" smtClean="0">
                <a:solidFill>
                  <a:srgbClr val="C31395"/>
                </a:solidFill>
                <a:latin typeface="Century Gothic" pitchFamily="34" charset="0"/>
              </a:rPr>
              <a:t>Standard Digital Package </a:t>
            </a:r>
          </a:p>
          <a:p>
            <a:endParaRPr lang="en-GB" b="1" dirty="0" smtClean="0">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Support in teaching the Hull Curriculum</a:t>
            </a:r>
          </a:p>
          <a:p>
            <a:pPr marL="177800" lvl="0" indent="-177800">
              <a:buClr>
                <a:srgbClr val="F47D30"/>
              </a:buClr>
              <a:buSzPct val="60000"/>
            </a:pPr>
            <a:endParaRPr lang="en-GB"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hlinkClick r:id="rId3"/>
              </a:rPr>
              <a:t>Interactive Digital Platform</a:t>
            </a:r>
            <a:endParaRPr lang="en-GB" dirty="0" smtClean="0">
              <a:solidFill>
                <a:schemeClr val="tx1">
                  <a:lumMod val="65000"/>
                  <a:lumOff val="35000"/>
                </a:schemeClr>
              </a:solidFill>
              <a:latin typeface="Century Gothic" pitchFamily="34" charset="0"/>
            </a:endParaRPr>
          </a:p>
          <a:p>
            <a:pPr lvl="0"/>
            <a:endParaRPr lang="en-GB" dirty="0" smtClean="0">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Hull Curriculum School </a:t>
            </a:r>
            <a:r>
              <a:rPr lang="en-GB" dirty="0" err="1" smtClean="0">
                <a:solidFill>
                  <a:schemeClr val="tx1">
                    <a:lumMod val="65000"/>
                    <a:lumOff val="35000"/>
                  </a:schemeClr>
                </a:solidFill>
                <a:latin typeface="Century Gothic" pitchFamily="34" charset="0"/>
              </a:rPr>
              <a:t>Roadshow</a:t>
            </a:r>
            <a:endParaRPr lang="en-GB" dirty="0" smtClean="0">
              <a:solidFill>
                <a:schemeClr val="tx1">
                  <a:lumMod val="65000"/>
                  <a:lumOff val="35000"/>
                </a:schemeClr>
              </a:solidFill>
              <a:latin typeface="Century Gothic" pitchFamily="34" charset="0"/>
            </a:endParaRPr>
          </a:p>
          <a:p>
            <a:endParaRPr lang="en-GB" dirty="0" smtClean="0"/>
          </a:p>
          <a:p>
            <a:endParaRPr lang="en-GB" dirty="0"/>
          </a:p>
        </p:txBody>
      </p:sp>
      <p:sp>
        <p:nvSpPr>
          <p:cNvPr id="9" name="TextBox 8"/>
          <p:cNvSpPr txBox="1"/>
          <p:nvPr/>
        </p:nvSpPr>
        <p:spPr>
          <a:xfrm>
            <a:off x="4500562" y="1785926"/>
            <a:ext cx="4071966" cy="3724096"/>
          </a:xfrm>
          <a:prstGeom prst="rect">
            <a:avLst/>
          </a:prstGeom>
          <a:noFill/>
        </p:spPr>
        <p:txBody>
          <a:bodyPr wrap="square" rtlCol="0">
            <a:spAutoFit/>
          </a:bodyPr>
          <a:lstStyle/>
          <a:p>
            <a:r>
              <a:rPr lang="en-GB" sz="2800" b="1" dirty="0" smtClean="0">
                <a:solidFill>
                  <a:srgbClr val="C31395"/>
                </a:solidFill>
                <a:latin typeface="Century Gothic" pitchFamily="34" charset="0"/>
              </a:rPr>
              <a:t>Premium Award Package</a:t>
            </a:r>
            <a:r>
              <a:rPr lang="en-GB" sz="2800" dirty="0" smtClean="0">
                <a:solidFill>
                  <a:srgbClr val="18414C"/>
                </a:solidFill>
                <a:latin typeface="Century Gothic" pitchFamily="34" charset="0"/>
              </a:rPr>
              <a:t> </a:t>
            </a:r>
          </a:p>
          <a:p>
            <a:endParaRPr lang="en-GB" b="1" dirty="0" smtClean="0">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Standard Digital Package</a:t>
            </a:r>
          </a:p>
          <a:p>
            <a:pPr marL="177800" lvl="0" indent="-177800">
              <a:buClr>
                <a:srgbClr val="F47D30"/>
              </a:buClr>
              <a:buSzPct val="60000"/>
            </a:pPr>
            <a:endParaRPr lang="en-GB"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Pop-up exhibitions</a:t>
            </a:r>
          </a:p>
          <a:p>
            <a:pPr lvl="0"/>
            <a:endParaRPr lang="en-GB" dirty="0" smtClean="0">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Priority access to linked learning programmes and creative projects</a:t>
            </a:r>
          </a:p>
          <a:p>
            <a:pPr marL="177800" lvl="0" indent="-177800">
              <a:buClr>
                <a:srgbClr val="F47D30"/>
              </a:buClr>
              <a:buSzPct val="60000"/>
              <a:buFont typeface="Wingdings" pitchFamily="2" charset="2"/>
              <a:buChar char="§"/>
            </a:pPr>
            <a:endParaRPr lang="en-GB" dirty="0" smtClean="0">
              <a:solidFill>
                <a:schemeClr val="tx1">
                  <a:lumMod val="65000"/>
                  <a:lumOff val="35000"/>
                </a:schemeClr>
              </a:solidFill>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National Heritage Schools Award</a:t>
            </a:r>
          </a:p>
        </p:txBody>
      </p:sp>
      <p:pic>
        <p:nvPicPr>
          <p:cNvPr id="10" name="Picture 2" descr="F:\Hull Museums\EDUCATION\GRANTS &amp; COMMISSIONING\HL Internal Grants\Hull Curriculum\Illustrations\wetransfer-c76699\Hotham CMYK.png"/>
          <p:cNvPicPr>
            <a:picLocks noChangeAspect="1" noChangeArrowheads="1"/>
          </p:cNvPicPr>
          <p:nvPr/>
        </p:nvPicPr>
        <p:blipFill>
          <a:blip r:embed="rId4" cstate="print"/>
          <a:srcRect/>
          <a:stretch>
            <a:fillRect/>
          </a:stretch>
        </p:blipFill>
        <p:spPr bwMode="auto">
          <a:xfrm>
            <a:off x="2214546" y="4214818"/>
            <a:ext cx="2931812" cy="3419500"/>
          </a:xfrm>
          <a:prstGeom prst="rect">
            <a:avLst/>
          </a:prstGeom>
          <a:noFill/>
        </p:spPr>
      </p:pic>
      <p:sp>
        <p:nvSpPr>
          <p:cNvPr id="11" name="TextBox 10"/>
          <p:cNvSpPr txBox="1"/>
          <p:nvPr/>
        </p:nvSpPr>
        <p:spPr>
          <a:xfrm>
            <a:off x="714348" y="1357298"/>
            <a:ext cx="5572164" cy="369332"/>
          </a:xfrm>
          <a:prstGeom prst="rect">
            <a:avLst/>
          </a:prstGeom>
          <a:noFill/>
        </p:spPr>
        <p:txBody>
          <a:bodyPr wrap="square" rtlCol="0">
            <a:spAutoFit/>
          </a:bodyPr>
          <a:lstStyle/>
          <a:p>
            <a:r>
              <a:rPr lang="en-GB" b="1" dirty="0" smtClean="0">
                <a:latin typeface="Century Gothic" pitchFamily="34" charset="0"/>
              </a:rPr>
              <a:t>The Hull Curriculum 2017 - 2020 offer...</a:t>
            </a:r>
            <a:endParaRPr lang="en-GB" b="1" dirty="0">
              <a:latin typeface="Century Gothic" pitchFamily="34" charset="0"/>
            </a:endParaRPr>
          </a:p>
        </p:txBody>
      </p:sp>
    </p:spTree>
    <p:extLst>
      <p:ext uri="{BB962C8B-B14F-4D97-AF65-F5344CB8AC3E}">
        <p14:creationId xmlns:p14="http://schemas.microsoft.com/office/powerpoint/2010/main" val="425580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2050" name="AutoShape 2"/>
          <p:cNvSpPr>
            <a:spLocks noChangeArrowheads="1"/>
          </p:cNvSpPr>
          <p:nvPr/>
        </p:nvSpPr>
        <p:spPr bwMode="auto">
          <a:xfrm>
            <a:off x="395537" y="404665"/>
            <a:ext cx="8352928" cy="6048672"/>
          </a:xfrm>
          <a:prstGeom prst="wedgeRoundRectCallout">
            <a:avLst>
              <a:gd name="adj1" fmla="val -27948"/>
              <a:gd name="adj2" fmla="val 50195"/>
              <a:gd name="adj3" fmla="val 16667"/>
            </a:avLst>
          </a:prstGeom>
          <a:solidFill>
            <a:srgbClr val="FFFFFF"/>
          </a:solidFill>
          <a:ln w="330200">
            <a:solidFill>
              <a:srgbClr val="FFA1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9" name="TextBox 8"/>
          <p:cNvSpPr txBox="1"/>
          <p:nvPr/>
        </p:nvSpPr>
        <p:spPr>
          <a:xfrm>
            <a:off x="827584" y="1772816"/>
            <a:ext cx="3384376" cy="369332"/>
          </a:xfrm>
          <a:prstGeom prst="rect">
            <a:avLst/>
          </a:prstGeom>
          <a:noFill/>
        </p:spPr>
        <p:txBody>
          <a:bodyPr wrap="square" rtlCol="0">
            <a:spAutoFit/>
          </a:bodyPr>
          <a:lstStyle/>
          <a:p>
            <a:endParaRPr lang="en-GB" dirty="0"/>
          </a:p>
        </p:txBody>
      </p:sp>
      <p:sp>
        <p:nvSpPr>
          <p:cNvPr id="13" name="TextBox 12"/>
          <p:cNvSpPr txBox="1"/>
          <p:nvPr/>
        </p:nvSpPr>
        <p:spPr>
          <a:xfrm>
            <a:off x="857224" y="714356"/>
            <a:ext cx="7459192" cy="923330"/>
          </a:xfrm>
          <a:prstGeom prst="rect">
            <a:avLst/>
          </a:prstGeom>
          <a:noFill/>
        </p:spPr>
        <p:txBody>
          <a:bodyPr wrap="square" rtlCol="0">
            <a:spAutoFit/>
          </a:bodyPr>
          <a:lstStyle/>
          <a:p>
            <a:r>
              <a:rPr lang="en-GB" sz="5400" dirty="0" smtClean="0">
                <a:solidFill>
                  <a:srgbClr val="DAA600"/>
                </a:solidFill>
                <a:latin typeface="Bernard MT Condensed" pitchFamily="18" charset="0"/>
              </a:rPr>
              <a:t>Heritage Schools Award…</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772" y="2404884"/>
            <a:ext cx="5662080" cy="367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14348" y="1644698"/>
            <a:ext cx="7602068" cy="646331"/>
          </a:xfrm>
          <a:prstGeom prst="rect">
            <a:avLst/>
          </a:prstGeom>
          <a:noFill/>
        </p:spPr>
        <p:txBody>
          <a:bodyPr wrap="square" rtlCol="0">
            <a:spAutoFit/>
          </a:bodyPr>
          <a:lstStyle/>
          <a:p>
            <a:r>
              <a:rPr lang="en-GB" b="1" dirty="0" smtClean="0">
                <a:latin typeface="Century Gothic" pitchFamily="34" charset="0"/>
              </a:rPr>
              <a:t>Gain recognition for your school’s dedication to teach about your local history and heritage. It’s not too late to apply. </a:t>
            </a:r>
            <a:endParaRPr lang="en-GB" b="1" dirty="0">
              <a:latin typeface="Century Gothic" pitchFamily="34" charset="0"/>
            </a:endParaRPr>
          </a:p>
        </p:txBody>
      </p:sp>
    </p:spTree>
    <p:extLst>
      <p:ext uri="{BB962C8B-B14F-4D97-AF65-F5344CB8AC3E}">
        <p14:creationId xmlns:p14="http://schemas.microsoft.com/office/powerpoint/2010/main" val="2112483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098" name="AutoShape 2"/>
          <p:cNvSpPr>
            <a:spLocks noChangeArrowheads="1"/>
          </p:cNvSpPr>
          <p:nvPr/>
        </p:nvSpPr>
        <p:spPr bwMode="auto">
          <a:xfrm>
            <a:off x="323528" y="332656"/>
            <a:ext cx="8496944" cy="6120680"/>
          </a:xfrm>
          <a:prstGeom prst="wedgeRoundRectCallout">
            <a:avLst>
              <a:gd name="adj1" fmla="val -28941"/>
              <a:gd name="adj2" fmla="val 50070"/>
              <a:gd name="adj3" fmla="val 16667"/>
            </a:avLst>
          </a:prstGeom>
          <a:solidFill>
            <a:srgbClr val="FFFFFF"/>
          </a:solidFill>
          <a:ln w="330200">
            <a:solidFill>
              <a:srgbClr val="338BA3"/>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5" name="TextBox 4"/>
          <p:cNvSpPr txBox="1"/>
          <p:nvPr/>
        </p:nvSpPr>
        <p:spPr>
          <a:xfrm>
            <a:off x="714348" y="642918"/>
            <a:ext cx="7572428" cy="769441"/>
          </a:xfrm>
          <a:prstGeom prst="rect">
            <a:avLst/>
          </a:prstGeom>
          <a:noFill/>
        </p:spPr>
        <p:txBody>
          <a:bodyPr wrap="square" rtlCol="0">
            <a:spAutoFit/>
          </a:bodyPr>
          <a:lstStyle/>
          <a:p>
            <a:r>
              <a:rPr lang="en-GB" sz="4400" dirty="0" smtClean="0">
                <a:solidFill>
                  <a:srgbClr val="18414C"/>
                </a:solidFill>
                <a:latin typeface="Century Gothic" pitchFamily="34" charset="0"/>
              </a:rPr>
              <a:t>Just a chair?</a:t>
            </a:r>
          </a:p>
        </p:txBody>
      </p:sp>
      <p:sp>
        <p:nvSpPr>
          <p:cNvPr id="2050" name="AutoShape 2" descr="Image result for school chai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54" name="Picture 6" descr="Image result for school chair"/>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214678" y="1000108"/>
            <a:ext cx="5119670" cy="51196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3074" name="AutoShape 2"/>
          <p:cNvSpPr>
            <a:spLocks noChangeArrowheads="1"/>
          </p:cNvSpPr>
          <p:nvPr/>
        </p:nvSpPr>
        <p:spPr bwMode="auto">
          <a:xfrm>
            <a:off x="323528" y="332656"/>
            <a:ext cx="8496944" cy="6120680"/>
          </a:xfrm>
          <a:prstGeom prst="wedgeRoundRectCallout">
            <a:avLst>
              <a:gd name="adj1" fmla="val -27962"/>
              <a:gd name="adj2" fmla="val 50070"/>
              <a:gd name="adj3" fmla="val 16667"/>
            </a:avLst>
          </a:prstGeom>
          <a:solidFill>
            <a:srgbClr val="FFFFFF"/>
          </a:solidFill>
          <a:ln w="330200">
            <a:solidFill>
              <a:srgbClr val="4E6128"/>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TextBox 11"/>
          <p:cNvSpPr txBox="1"/>
          <p:nvPr/>
        </p:nvSpPr>
        <p:spPr>
          <a:xfrm>
            <a:off x="857224" y="571480"/>
            <a:ext cx="7286676" cy="871008"/>
          </a:xfrm>
          <a:prstGeom prst="rect">
            <a:avLst/>
          </a:prstGeom>
          <a:noFill/>
        </p:spPr>
        <p:txBody>
          <a:bodyPr wrap="square" rtlCol="0">
            <a:spAutoFit/>
          </a:bodyPr>
          <a:lstStyle/>
          <a:p>
            <a:pPr>
              <a:lnSpc>
                <a:spcPct val="115000"/>
              </a:lnSpc>
              <a:spcAft>
                <a:spcPts val="1000"/>
              </a:spcAft>
            </a:pPr>
            <a:r>
              <a:rPr lang="en-GB" sz="4400" b="1" dirty="0" smtClean="0">
                <a:solidFill>
                  <a:srgbClr val="34411B"/>
                </a:solidFill>
                <a:ea typeface="Calibri"/>
                <a:cs typeface="Times New Roman"/>
              </a:rPr>
              <a:t>Your challenge… 1</a:t>
            </a:r>
            <a:endParaRPr lang="en-GB" sz="4400" b="1" dirty="0" smtClean="0">
              <a:solidFill>
                <a:srgbClr val="34411B"/>
              </a:solidFill>
              <a:ea typeface="Calibri"/>
              <a:cs typeface="Times New Roman"/>
            </a:endParaRPr>
          </a:p>
        </p:txBody>
      </p:sp>
      <p:pic>
        <p:nvPicPr>
          <p:cNvPr id="4" name="Picture 2" descr="F:\Hull Museums\EDUCATION\GRANTS &amp; COMMISSIONING\HL Internal Grants\Hull Curriculum\Illustrations\Final coloured PNG\Big Lil CMY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2708920"/>
            <a:ext cx="2284723" cy="40307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29223" y="1556792"/>
            <a:ext cx="7848872" cy="2970044"/>
          </a:xfrm>
          <a:prstGeom prst="rect">
            <a:avLst/>
          </a:prstGeom>
          <a:noFill/>
        </p:spPr>
        <p:txBody>
          <a:bodyPr wrap="square" rtlCol="0">
            <a:spAutoFit/>
          </a:bodyPr>
          <a:lstStyle/>
          <a:p>
            <a:r>
              <a:rPr lang="en-US" sz="2000" b="1" dirty="0" smtClean="0">
                <a:solidFill>
                  <a:schemeClr val="tx1">
                    <a:lumMod val="65000"/>
                    <a:lumOff val="35000"/>
                  </a:schemeClr>
                </a:solidFill>
                <a:latin typeface="Century Gothic" pitchFamily="34" charset="0"/>
              </a:rPr>
              <a:t>Get inspired by the objects and try and match them up to one of the key histories. </a:t>
            </a:r>
            <a:endParaRPr lang="en-US" sz="2000" b="1"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endParaRPr lang="en-US" sz="1600" dirty="0" smtClean="0">
              <a:solidFill>
                <a:schemeClr val="tx1">
                  <a:lumMod val="65000"/>
                  <a:lumOff val="35000"/>
                </a:schemeClr>
              </a:solidFill>
              <a:latin typeface="Century Gothic" pitchFamily="34" charset="0"/>
            </a:endParaRPr>
          </a:p>
          <a:p>
            <a:pPr marL="342900" indent="-342900">
              <a:buClr>
                <a:srgbClr val="F47D30"/>
              </a:buClr>
              <a:buSzPct val="60000"/>
              <a:buFont typeface="+mj-lt"/>
              <a:buAutoNum type="arabicPeriod"/>
            </a:pPr>
            <a:r>
              <a:rPr lang="en-US" sz="2000" dirty="0" smtClean="0">
                <a:solidFill>
                  <a:schemeClr val="tx1">
                    <a:lumMod val="65000"/>
                    <a:lumOff val="35000"/>
                  </a:schemeClr>
                </a:solidFill>
                <a:latin typeface="Century Gothic" pitchFamily="34" charset="0"/>
              </a:rPr>
              <a:t>Trying and work out what it is. Take inspiration from the chair activity by asking questions about the                                     object. Discuss with your group.</a:t>
            </a:r>
          </a:p>
          <a:p>
            <a:pPr marL="342900" indent="-342900">
              <a:buClr>
                <a:srgbClr val="F47D30"/>
              </a:buClr>
              <a:buSzPct val="60000"/>
              <a:buFont typeface="+mj-lt"/>
              <a:buAutoNum type="arabicPeriod"/>
            </a:pPr>
            <a:endParaRPr lang="en-US" sz="2000" dirty="0" smtClean="0">
              <a:solidFill>
                <a:schemeClr val="tx1">
                  <a:lumMod val="65000"/>
                  <a:lumOff val="35000"/>
                </a:schemeClr>
              </a:solidFill>
              <a:latin typeface="Century Gothic" pitchFamily="34" charset="0"/>
            </a:endParaRPr>
          </a:p>
          <a:p>
            <a:pPr marL="342900" indent="-342900">
              <a:buClr>
                <a:srgbClr val="F47D30"/>
              </a:buClr>
              <a:buSzPct val="60000"/>
              <a:buFont typeface="+mj-lt"/>
              <a:buAutoNum type="arabicPeriod"/>
            </a:pPr>
            <a:r>
              <a:rPr lang="en-US" sz="2000" dirty="0" smtClean="0">
                <a:solidFill>
                  <a:schemeClr val="tx1">
                    <a:lumMod val="65000"/>
                    <a:lumOff val="35000"/>
                  </a:schemeClr>
                </a:solidFill>
                <a:latin typeface="Century Gothic" pitchFamily="34" charset="0"/>
              </a:rPr>
              <a:t>Once you think you know what it is, which of the                                       20 histories does it link to?</a:t>
            </a:r>
            <a:endParaRPr lang="en-US" sz="2000" dirty="0" smtClean="0">
              <a:solidFill>
                <a:schemeClr val="tx1">
                  <a:lumMod val="65000"/>
                  <a:lumOff val="35000"/>
                </a:schemeClr>
              </a:solidFill>
              <a:latin typeface="Century Gothic" pitchFamily="34" charset="0"/>
            </a:endParaRPr>
          </a:p>
          <a:p>
            <a:pPr marL="228600" indent="-228600">
              <a:buClr>
                <a:srgbClr val="F47D30"/>
              </a:buClr>
              <a:buSzPct val="60000"/>
              <a:buFont typeface="+mj-lt"/>
              <a:buAutoNum type="arabicPeriod"/>
            </a:pPr>
            <a:endParaRPr lang="en-US" sz="1100" dirty="0" smtClean="0">
              <a:solidFill>
                <a:schemeClr val="tx1">
                  <a:lumMod val="65000"/>
                  <a:lumOff val="35000"/>
                </a:schemeClr>
              </a:solidFill>
              <a:latin typeface="Century Gothic" pitchFamily="34" charset="0"/>
            </a:endParaRPr>
          </a:p>
        </p:txBody>
      </p:sp>
    </p:spTree>
    <p:extLst>
      <p:ext uri="{BB962C8B-B14F-4D97-AF65-F5344CB8AC3E}">
        <p14:creationId xmlns:p14="http://schemas.microsoft.com/office/powerpoint/2010/main" val="87462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3074" name="AutoShape 2"/>
          <p:cNvSpPr>
            <a:spLocks noChangeArrowheads="1"/>
          </p:cNvSpPr>
          <p:nvPr/>
        </p:nvSpPr>
        <p:spPr bwMode="auto">
          <a:xfrm>
            <a:off x="323528" y="332656"/>
            <a:ext cx="8496944" cy="6120680"/>
          </a:xfrm>
          <a:prstGeom prst="wedgeRoundRectCallout">
            <a:avLst>
              <a:gd name="adj1" fmla="val -27962"/>
              <a:gd name="adj2" fmla="val 50070"/>
              <a:gd name="adj3" fmla="val 16667"/>
            </a:avLst>
          </a:prstGeom>
          <a:solidFill>
            <a:srgbClr val="FFFFFF"/>
          </a:solidFill>
          <a:ln w="330200">
            <a:solidFill>
              <a:srgbClr val="4E6128"/>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TextBox 11"/>
          <p:cNvSpPr txBox="1"/>
          <p:nvPr/>
        </p:nvSpPr>
        <p:spPr>
          <a:xfrm>
            <a:off x="857224" y="571480"/>
            <a:ext cx="7286676" cy="871008"/>
          </a:xfrm>
          <a:prstGeom prst="rect">
            <a:avLst/>
          </a:prstGeom>
          <a:noFill/>
        </p:spPr>
        <p:txBody>
          <a:bodyPr wrap="square" rtlCol="0">
            <a:spAutoFit/>
          </a:bodyPr>
          <a:lstStyle/>
          <a:p>
            <a:pPr>
              <a:lnSpc>
                <a:spcPct val="115000"/>
              </a:lnSpc>
              <a:spcAft>
                <a:spcPts val="1000"/>
              </a:spcAft>
            </a:pPr>
            <a:r>
              <a:rPr lang="en-GB" sz="4400" b="1" dirty="0" smtClean="0">
                <a:solidFill>
                  <a:srgbClr val="34411B"/>
                </a:solidFill>
                <a:ea typeface="Calibri"/>
                <a:cs typeface="Times New Roman"/>
              </a:rPr>
              <a:t>Your challenge… 2</a:t>
            </a:r>
            <a:endParaRPr lang="en-GB" sz="4400" b="1" dirty="0" smtClean="0">
              <a:solidFill>
                <a:srgbClr val="34411B"/>
              </a:solidFill>
              <a:ea typeface="Calibri"/>
              <a:cs typeface="Times New Roman"/>
            </a:endParaRPr>
          </a:p>
        </p:txBody>
      </p:sp>
      <p:sp>
        <p:nvSpPr>
          <p:cNvPr id="7" name="TextBox 6"/>
          <p:cNvSpPr txBox="1"/>
          <p:nvPr/>
        </p:nvSpPr>
        <p:spPr>
          <a:xfrm>
            <a:off x="629223" y="1556792"/>
            <a:ext cx="7848872" cy="4231928"/>
          </a:xfrm>
          <a:prstGeom prst="rect">
            <a:avLst/>
          </a:prstGeom>
          <a:noFill/>
        </p:spPr>
        <p:txBody>
          <a:bodyPr wrap="square" rtlCol="0">
            <a:spAutoFit/>
          </a:bodyPr>
          <a:lstStyle/>
          <a:p>
            <a:r>
              <a:rPr lang="en-US" sz="2000" b="1" dirty="0" smtClean="0">
                <a:solidFill>
                  <a:schemeClr val="tx1">
                    <a:lumMod val="65000"/>
                    <a:lumOff val="35000"/>
                  </a:schemeClr>
                </a:solidFill>
                <a:latin typeface="Century Gothic" pitchFamily="34" charset="0"/>
              </a:rPr>
              <a:t>Create a cross-curricular topic plan linked to one of the Hull Curriculum key histories.</a:t>
            </a:r>
            <a:endParaRPr lang="en-US" sz="2000" b="1"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endParaRPr lang="en-US" sz="1600" dirty="0" smtClean="0">
              <a:solidFill>
                <a:schemeClr val="tx1">
                  <a:lumMod val="65000"/>
                  <a:lumOff val="35000"/>
                </a:schemeClr>
              </a:solidFill>
              <a:latin typeface="Century Gothic" pitchFamily="34" charset="0"/>
            </a:endParaRPr>
          </a:p>
          <a:p>
            <a:pPr marL="342900" indent="-342900">
              <a:buClr>
                <a:srgbClr val="F47D30"/>
              </a:buClr>
              <a:buSzPct val="60000"/>
              <a:buFont typeface="+mj-lt"/>
              <a:buAutoNum type="arabicPeriod"/>
            </a:pPr>
            <a:r>
              <a:rPr lang="en-US" dirty="0" smtClean="0">
                <a:solidFill>
                  <a:schemeClr val="tx1">
                    <a:lumMod val="65000"/>
                    <a:lumOff val="35000"/>
                  </a:schemeClr>
                </a:solidFill>
                <a:latin typeface="Century Gothic" pitchFamily="34" charset="0"/>
              </a:rPr>
              <a:t>Which history are you going to focus on? Which year group/key stage are you focusing on?</a:t>
            </a:r>
          </a:p>
          <a:p>
            <a:pPr marL="342900" indent="-342900">
              <a:buClr>
                <a:srgbClr val="F47D30"/>
              </a:buClr>
              <a:buSzPct val="60000"/>
              <a:buFont typeface="+mj-lt"/>
              <a:buAutoNum type="arabicPeriod"/>
            </a:pPr>
            <a:endParaRPr lang="en-US" sz="1100" dirty="0" smtClean="0">
              <a:solidFill>
                <a:schemeClr val="tx1">
                  <a:lumMod val="65000"/>
                  <a:lumOff val="35000"/>
                </a:schemeClr>
              </a:solidFill>
              <a:latin typeface="Century Gothic" pitchFamily="34" charset="0"/>
            </a:endParaRPr>
          </a:p>
          <a:p>
            <a:pPr marL="342900" indent="-342900">
              <a:buClr>
                <a:srgbClr val="F47D30"/>
              </a:buClr>
              <a:buSzPct val="60000"/>
              <a:buFont typeface="+mj-lt"/>
              <a:buAutoNum type="arabicPeriod"/>
            </a:pPr>
            <a:r>
              <a:rPr lang="en-US" dirty="0" smtClean="0">
                <a:solidFill>
                  <a:schemeClr val="tx1">
                    <a:lumMod val="65000"/>
                    <a:lumOff val="35000"/>
                  </a:schemeClr>
                </a:solidFill>
                <a:latin typeface="Century Gothic" pitchFamily="34" charset="0"/>
              </a:rPr>
              <a:t>Inner circle – what questions have you go about this history? Think about what questions your pupils would ask. These questions can act as lines of enquiry across your cross-curricular plan.</a:t>
            </a:r>
            <a:endParaRPr lang="en-US" dirty="0" smtClean="0">
              <a:solidFill>
                <a:schemeClr val="tx1">
                  <a:lumMod val="65000"/>
                  <a:lumOff val="35000"/>
                </a:schemeClr>
              </a:solidFill>
              <a:latin typeface="Century Gothic" pitchFamily="34" charset="0"/>
            </a:endParaRPr>
          </a:p>
          <a:p>
            <a:pPr marL="228600" indent="-228600">
              <a:buClr>
                <a:srgbClr val="F47D30"/>
              </a:buClr>
              <a:buSzPct val="60000"/>
              <a:buFont typeface="+mj-lt"/>
              <a:buAutoNum type="arabicPeriod"/>
            </a:pPr>
            <a:endParaRPr lang="en-US" sz="1100" dirty="0" smtClean="0">
              <a:solidFill>
                <a:schemeClr val="tx1">
                  <a:lumMod val="65000"/>
                  <a:lumOff val="35000"/>
                </a:schemeClr>
              </a:solidFill>
              <a:latin typeface="Century Gothic" pitchFamily="34" charset="0"/>
            </a:endParaRPr>
          </a:p>
          <a:p>
            <a:pPr marL="342900" indent="-342900">
              <a:buClr>
                <a:srgbClr val="F47D30"/>
              </a:buClr>
              <a:buSzPct val="60000"/>
              <a:buFont typeface="+mj-lt"/>
              <a:buAutoNum type="arabicPeriod"/>
            </a:pPr>
            <a:r>
              <a:rPr lang="en-US" dirty="0" smtClean="0">
                <a:solidFill>
                  <a:schemeClr val="tx1">
                    <a:lumMod val="65000"/>
                    <a:lumOff val="35000"/>
                  </a:schemeClr>
                </a:solidFill>
                <a:latin typeface="Century Gothic" pitchFamily="34" charset="0"/>
              </a:rPr>
              <a:t>Outer circle – linked to your questions, what would you teach? </a:t>
            </a:r>
          </a:p>
          <a:p>
            <a:pPr marL="742950" lvl="1" indent="-285750">
              <a:buClr>
                <a:srgbClr val="F47D30"/>
              </a:buClr>
              <a:buSzPct val="60000"/>
              <a:buFont typeface="Wingdings" panose="05000000000000000000" pitchFamily="2" charset="2"/>
              <a:buChar char="§"/>
            </a:pPr>
            <a:r>
              <a:rPr lang="en-US" dirty="0" smtClean="0">
                <a:solidFill>
                  <a:schemeClr val="tx1">
                    <a:lumMod val="65000"/>
                    <a:lumOff val="35000"/>
                  </a:schemeClr>
                </a:solidFill>
                <a:latin typeface="Century Gothic" pitchFamily="34" charset="0"/>
              </a:rPr>
              <a:t>Think about the different curriculum areas. </a:t>
            </a:r>
          </a:p>
          <a:p>
            <a:pPr marL="742950" lvl="1" indent="-285750">
              <a:buClr>
                <a:srgbClr val="F47D30"/>
              </a:buClr>
              <a:buSzPct val="60000"/>
              <a:buFont typeface="Wingdings" panose="05000000000000000000" pitchFamily="2" charset="2"/>
              <a:buChar char="§"/>
            </a:pPr>
            <a:r>
              <a:rPr lang="en-US" dirty="0" smtClean="0">
                <a:solidFill>
                  <a:schemeClr val="tx1">
                    <a:lumMod val="65000"/>
                    <a:lumOff val="35000"/>
                  </a:schemeClr>
                </a:solidFill>
                <a:latin typeface="Century Gothic" pitchFamily="34" charset="0"/>
              </a:rPr>
              <a:t>What else could you do to bring the history and the topic to life? Visits to one of the museums? Resources such as a pop-up exhibition/object loans?</a:t>
            </a:r>
          </a:p>
          <a:p>
            <a:pPr marL="228600" indent="-228600">
              <a:buClr>
                <a:srgbClr val="F47D30"/>
              </a:buClr>
              <a:buSzPct val="60000"/>
              <a:buFont typeface="+mj-lt"/>
              <a:buAutoNum type="arabicPeriod"/>
            </a:pPr>
            <a:endParaRPr lang="en-US" sz="1100" dirty="0" smtClean="0">
              <a:solidFill>
                <a:schemeClr val="tx1">
                  <a:lumMod val="65000"/>
                  <a:lumOff val="35000"/>
                </a:schemeClr>
              </a:solidFill>
              <a:latin typeface="Century Gothic" pitchFamily="34" charset="0"/>
            </a:endParaRPr>
          </a:p>
        </p:txBody>
      </p:sp>
    </p:spTree>
    <p:extLst>
      <p:ext uri="{BB962C8B-B14F-4D97-AF65-F5344CB8AC3E}">
        <p14:creationId xmlns:p14="http://schemas.microsoft.com/office/powerpoint/2010/main" val="213655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2050" name="AutoShape 2"/>
          <p:cNvSpPr>
            <a:spLocks noChangeArrowheads="1"/>
          </p:cNvSpPr>
          <p:nvPr/>
        </p:nvSpPr>
        <p:spPr bwMode="auto">
          <a:xfrm>
            <a:off x="395537" y="404665"/>
            <a:ext cx="8352928" cy="6048672"/>
          </a:xfrm>
          <a:prstGeom prst="wedgeRoundRectCallout">
            <a:avLst>
              <a:gd name="adj1" fmla="val -27948"/>
              <a:gd name="adj2" fmla="val 50195"/>
              <a:gd name="adj3" fmla="val 16667"/>
            </a:avLst>
          </a:prstGeom>
          <a:solidFill>
            <a:srgbClr val="FFFFFF"/>
          </a:solidFill>
          <a:ln w="330200">
            <a:solidFill>
              <a:srgbClr val="FFA1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9" name="TextBox 8"/>
          <p:cNvSpPr txBox="1"/>
          <p:nvPr/>
        </p:nvSpPr>
        <p:spPr>
          <a:xfrm>
            <a:off x="827584" y="1772816"/>
            <a:ext cx="3384376" cy="369332"/>
          </a:xfrm>
          <a:prstGeom prst="rect">
            <a:avLst/>
          </a:prstGeom>
          <a:noFill/>
        </p:spPr>
        <p:txBody>
          <a:bodyPr wrap="square" rtlCol="0">
            <a:spAutoFit/>
          </a:bodyPr>
          <a:lstStyle/>
          <a:p>
            <a:endParaRPr lang="en-GB" dirty="0"/>
          </a:p>
        </p:txBody>
      </p:sp>
      <p:sp>
        <p:nvSpPr>
          <p:cNvPr id="13" name="TextBox 12"/>
          <p:cNvSpPr txBox="1"/>
          <p:nvPr/>
        </p:nvSpPr>
        <p:spPr>
          <a:xfrm>
            <a:off x="857224" y="714356"/>
            <a:ext cx="7459192" cy="923330"/>
          </a:xfrm>
          <a:prstGeom prst="rect">
            <a:avLst/>
          </a:prstGeom>
          <a:noFill/>
        </p:spPr>
        <p:txBody>
          <a:bodyPr wrap="square" rtlCol="0">
            <a:spAutoFit/>
          </a:bodyPr>
          <a:lstStyle/>
          <a:p>
            <a:r>
              <a:rPr lang="en-GB" sz="5400" dirty="0" smtClean="0">
                <a:solidFill>
                  <a:srgbClr val="DAA600"/>
                </a:solidFill>
                <a:latin typeface="Bernard MT Condensed" pitchFamily="18" charset="0"/>
              </a:rPr>
              <a:t>How are schools using it?</a:t>
            </a:r>
          </a:p>
        </p:txBody>
      </p:sp>
      <p:pic>
        <p:nvPicPr>
          <p:cNvPr id="1026" name="Picture 2"/>
          <p:cNvPicPr>
            <a:picLocks noChangeAspect="1" noChangeArrowheads="1"/>
          </p:cNvPicPr>
          <p:nvPr/>
        </p:nvPicPr>
        <p:blipFill>
          <a:blip r:embed="rId3"/>
          <a:srcRect l="25664" t="15030" r="26652" b="23346"/>
          <a:stretch>
            <a:fillRect/>
          </a:stretch>
        </p:blipFill>
        <p:spPr bwMode="auto">
          <a:xfrm>
            <a:off x="1000100" y="1643050"/>
            <a:ext cx="4214842" cy="4357718"/>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l="7653" t="11480" r="7397" b="10076"/>
          <a:stretch>
            <a:fillRect/>
          </a:stretch>
        </p:blipFill>
        <p:spPr bwMode="auto">
          <a:xfrm>
            <a:off x="1500166" y="1571612"/>
            <a:ext cx="5929354" cy="4380244"/>
          </a:xfrm>
          <a:prstGeom prst="rect">
            <a:avLst/>
          </a:prstGeom>
          <a:noFill/>
          <a:ln w="9525">
            <a:noFill/>
            <a:miter lim="800000"/>
            <a:headEnd/>
            <a:tailEnd/>
          </a:ln>
          <a:effectLst/>
        </p:spPr>
      </p:pic>
      <p:pic>
        <p:nvPicPr>
          <p:cNvPr id="14" name="Picture 3"/>
          <p:cNvPicPr>
            <a:picLocks noChangeAspect="1" noChangeArrowheads="1"/>
          </p:cNvPicPr>
          <p:nvPr/>
        </p:nvPicPr>
        <p:blipFill>
          <a:blip r:embed="rId5"/>
          <a:srcRect l="25019" t="13403" r="26730" b="29634"/>
          <a:stretch>
            <a:fillRect/>
          </a:stretch>
        </p:blipFill>
        <p:spPr bwMode="auto">
          <a:xfrm>
            <a:off x="2143108" y="1567642"/>
            <a:ext cx="4929222" cy="4655377"/>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l="26841" t="11184" r="26187" b="13326"/>
          <a:stretch>
            <a:fillRect/>
          </a:stretch>
        </p:blipFill>
        <p:spPr bwMode="auto">
          <a:xfrm>
            <a:off x="2714612" y="1571612"/>
            <a:ext cx="3571900" cy="4592443"/>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a:srcRect l="8417" t="12024" r="8616" b="12824"/>
          <a:stretch>
            <a:fillRect/>
          </a:stretch>
        </p:blipFill>
        <p:spPr bwMode="auto">
          <a:xfrm>
            <a:off x="1285852" y="1571612"/>
            <a:ext cx="6357982" cy="4607233"/>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a:srcRect l="26367" t="10986" r="26171" b="14306"/>
          <a:stretch>
            <a:fillRect/>
          </a:stretch>
        </p:blipFill>
        <p:spPr bwMode="auto">
          <a:xfrm>
            <a:off x="928662" y="1714488"/>
            <a:ext cx="3357586" cy="4228072"/>
          </a:xfrm>
          <a:prstGeom prst="rect">
            <a:avLst/>
          </a:prstGeom>
          <a:noFill/>
          <a:ln w="9525">
            <a:noFill/>
            <a:miter lim="800000"/>
            <a:headEnd/>
            <a:tailEnd/>
          </a:ln>
          <a:effectLst/>
        </p:spPr>
      </p:pic>
      <p:pic>
        <p:nvPicPr>
          <p:cNvPr id="1032" name="Picture 8"/>
          <p:cNvPicPr>
            <a:picLocks noChangeAspect="1" noChangeArrowheads="1"/>
          </p:cNvPicPr>
          <p:nvPr/>
        </p:nvPicPr>
        <p:blipFill>
          <a:blip r:embed="rId9"/>
          <a:srcRect l="26956" t="11413" r="26087" b="13586"/>
          <a:stretch>
            <a:fillRect/>
          </a:stretch>
        </p:blipFill>
        <p:spPr bwMode="auto">
          <a:xfrm>
            <a:off x="4714876" y="1714488"/>
            <a:ext cx="3354480" cy="4286280"/>
          </a:xfrm>
          <a:prstGeom prst="rect">
            <a:avLst/>
          </a:prstGeom>
          <a:noFill/>
          <a:ln w="9525">
            <a:noFill/>
            <a:miter lim="800000"/>
            <a:headEnd/>
            <a:tailEnd/>
          </a:ln>
          <a:effectLst/>
        </p:spPr>
      </p:pic>
      <p:pic>
        <p:nvPicPr>
          <p:cNvPr id="1033" name="Picture 9"/>
          <p:cNvPicPr>
            <a:picLocks noChangeAspect="1" noChangeArrowheads="1"/>
          </p:cNvPicPr>
          <p:nvPr/>
        </p:nvPicPr>
        <p:blipFill>
          <a:blip r:embed="rId10"/>
          <a:srcRect l="24514" t="13132" r="25291" b="43093"/>
          <a:stretch>
            <a:fillRect/>
          </a:stretch>
        </p:blipFill>
        <p:spPr bwMode="auto">
          <a:xfrm>
            <a:off x="1142976" y="1571612"/>
            <a:ext cx="6715172" cy="4685004"/>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1"/>
          <a:srcRect l="26834" t="8050" r="25938" b="18156"/>
          <a:stretch>
            <a:fillRect/>
          </a:stretch>
        </p:blipFill>
        <p:spPr bwMode="auto">
          <a:xfrm>
            <a:off x="2714612" y="1500174"/>
            <a:ext cx="3786214" cy="4732768"/>
          </a:xfrm>
          <a:prstGeom prst="rect">
            <a:avLst/>
          </a:prstGeom>
          <a:noFill/>
          <a:ln w="9525">
            <a:noFill/>
            <a:miter lim="800000"/>
            <a:headEnd/>
            <a:tailEnd/>
          </a:ln>
          <a:effectLst/>
        </p:spPr>
      </p:pic>
      <p:pic>
        <p:nvPicPr>
          <p:cNvPr id="1035" name="Picture 11"/>
          <p:cNvPicPr>
            <a:picLocks noChangeAspect="1" noChangeArrowheads="1"/>
          </p:cNvPicPr>
          <p:nvPr/>
        </p:nvPicPr>
        <p:blipFill>
          <a:blip r:embed="rId12"/>
          <a:srcRect l="25138" t="14503" r="25966" b="29557"/>
          <a:stretch>
            <a:fillRect/>
          </a:stretch>
        </p:blipFill>
        <p:spPr bwMode="auto">
          <a:xfrm>
            <a:off x="2214546" y="1643050"/>
            <a:ext cx="4857784" cy="4446107"/>
          </a:xfrm>
          <a:prstGeom prst="rect">
            <a:avLst/>
          </a:prstGeom>
          <a:noFill/>
          <a:ln w="9525">
            <a:noFill/>
            <a:miter lim="800000"/>
            <a:headEnd/>
            <a:tailEnd/>
          </a:ln>
          <a:effectLst/>
        </p:spPr>
      </p:pic>
      <p:pic>
        <p:nvPicPr>
          <p:cNvPr id="1036" name="Picture 12"/>
          <p:cNvPicPr>
            <a:picLocks noChangeAspect="1" noChangeArrowheads="1"/>
          </p:cNvPicPr>
          <p:nvPr/>
        </p:nvPicPr>
        <p:blipFill>
          <a:blip r:embed="rId13"/>
          <a:srcRect l="26205" t="10166" r="25903" b="13026"/>
          <a:stretch>
            <a:fillRect/>
          </a:stretch>
        </p:blipFill>
        <p:spPr bwMode="auto">
          <a:xfrm>
            <a:off x="928662" y="1714488"/>
            <a:ext cx="3357586" cy="4307846"/>
          </a:xfrm>
          <a:prstGeom prst="rect">
            <a:avLst/>
          </a:prstGeom>
          <a:noFill/>
          <a:ln w="9525">
            <a:noFill/>
            <a:miter lim="800000"/>
            <a:headEnd/>
            <a:tailEnd/>
          </a:ln>
          <a:effectLst/>
        </p:spPr>
      </p:pic>
      <p:pic>
        <p:nvPicPr>
          <p:cNvPr id="1037" name="Picture 13"/>
          <p:cNvPicPr>
            <a:picLocks noChangeAspect="1" noChangeArrowheads="1"/>
          </p:cNvPicPr>
          <p:nvPr/>
        </p:nvPicPr>
        <p:blipFill>
          <a:blip r:embed="rId14"/>
          <a:srcRect l="26462" t="11505" r="25216" b="12272"/>
          <a:stretch>
            <a:fillRect/>
          </a:stretch>
        </p:blipFill>
        <p:spPr bwMode="auto">
          <a:xfrm>
            <a:off x="4429123" y="1714488"/>
            <a:ext cx="3453249" cy="4357718"/>
          </a:xfrm>
          <a:prstGeom prst="rect">
            <a:avLst/>
          </a:prstGeom>
          <a:noFill/>
          <a:ln w="9525">
            <a:noFill/>
            <a:miter lim="800000"/>
            <a:headEnd/>
            <a:tailEnd/>
          </a:ln>
          <a:effectLst/>
        </p:spPr>
      </p:pic>
      <p:pic>
        <p:nvPicPr>
          <p:cNvPr id="1039" name="Picture 15" descr="http://www.hulldailymail.co.uk/images/localworld/ugc-images/276270/binaries/HUJE20170116B-017_C.jpg"/>
          <p:cNvPicPr>
            <a:picLocks noChangeAspect="1" noChangeArrowheads="1"/>
          </p:cNvPicPr>
          <p:nvPr/>
        </p:nvPicPr>
        <p:blipFill>
          <a:blip r:embed="rId15"/>
          <a:srcRect/>
          <a:stretch>
            <a:fillRect/>
          </a:stretch>
        </p:blipFill>
        <p:spPr bwMode="auto">
          <a:xfrm>
            <a:off x="642910" y="1568415"/>
            <a:ext cx="4138938" cy="2786082"/>
          </a:xfrm>
          <a:prstGeom prst="rect">
            <a:avLst/>
          </a:prstGeom>
          <a:noFill/>
        </p:spPr>
      </p:pic>
      <p:pic>
        <p:nvPicPr>
          <p:cNvPr id="1041" name="Picture 17" descr="http://www.hulldailymail.co.uk/images/localworld/ugc-images/276270/binaries/HUJE20170116B-013_C.jpg"/>
          <p:cNvPicPr>
            <a:picLocks noChangeAspect="1" noChangeArrowheads="1"/>
          </p:cNvPicPr>
          <p:nvPr/>
        </p:nvPicPr>
        <p:blipFill>
          <a:blip r:embed="rId16"/>
          <a:srcRect/>
          <a:stretch>
            <a:fillRect/>
          </a:stretch>
        </p:blipFill>
        <p:spPr bwMode="auto">
          <a:xfrm>
            <a:off x="4857752" y="1571612"/>
            <a:ext cx="3608305" cy="2428892"/>
          </a:xfrm>
          <a:prstGeom prst="rect">
            <a:avLst/>
          </a:prstGeom>
          <a:noFill/>
        </p:spPr>
      </p:pic>
      <p:pic>
        <p:nvPicPr>
          <p:cNvPr id="1043" name="Picture 19" descr="http://www.hulldailymail.co.uk/images/localworld/ugc-images/276270/binaries/HUJE20170116B-011_C.jpg"/>
          <p:cNvPicPr>
            <a:picLocks noChangeAspect="1" noChangeArrowheads="1"/>
          </p:cNvPicPr>
          <p:nvPr/>
        </p:nvPicPr>
        <p:blipFill>
          <a:blip r:embed="rId17"/>
          <a:srcRect/>
          <a:stretch>
            <a:fillRect/>
          </a:stretch>
        </p:blipFill>
        <p:spPr bwMode="auto">
          <a:xfrm>
            <a:off x="1989782" y="4388188"/>
            <a:ext cx="2765846" cy="1861800"/>
          </a:xfrm>
          <a:prstGeom prst="rect">
            <a:avLst/>
          </a:prstGeom>
          <a:noFill/>
        </p:spPr>
      </p:pic>
      <p:pic>
        <p:nvPicPr>
          <p:cNvPr id="1045" name="Picture 21" descr="http://www.hulldailymail.co.uk/images/localworld/ugc-images/276270/binaries/HUJE20170116B-001_C.jpg"/>
          <p:cNvPicPr>
            <a:picLocks noChangeAspect="1" noChangeArrowheads="1"/>
          </p:cNvPicPr>
          <p:nvPr/>
        </p:nvPicPr>
        <p:blipFill>
          <a:blip r:embed="rId18"/>
          <a:srcRect/>
          <a:stretch>
            <a:fillRect/>
          </a:stretch>
        </p:blipFill>
        <p:spPr bwMode="auto">
          <a:xfrm>
            <a:off x="4817225" y="4071942"/>
            <a:ext cx="3183799" cy="21431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02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0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3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0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33"/>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0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034"/>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0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3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0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037"/>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036"/>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04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3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026" name="AutoShape 2"/>
          <p:cNvSpPr>
            <a:spLocks noChangeArrowheads="1"/>
          </p:cNvSpPr>
          <p:nvPr/>
        </p:nvSpPr>
        <p:spPr bwMode="auto">
          <a:xfrm>
            <a:off x="395536" y="404664"/>
            <a:ext cx="8352927" cy="6048672"/>
          </a:xfrm>
          <a:prstGeom prst="wedgeRoundRectCallout">
            <a:avLst>
              <a:gd name="adj1" fmla="val -28090"/>
              <a:gd name="adj2" fmla="val 49899"/>
              <a:gd name="adj3" fmla="val 16667"/>
            </a:avLst>
          </a:prstGeom>
          <a:solidFill>
            <a:srgbClr val="FFFFFF"/>
          </a:solidFill>
          <a:ln w="330200">
            <a:solidFill>
              <a:srgbClr val="CC0066"/>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24577" name="Picture 1"/>
          <p:cNvPicPr>
            <a:picLocks noChangeAspect="1" noChangeArrowheads="1"/>
          </p:cNvPicPr>
          <p:nvPr/>
        </p:nvPicPr>
        <p:blipFill>
          <a:blip r:embed="rId3"/>
          <a:srcRect l="8203" t="17041" r="9765" b="11181"/>
          <a:stretch>
            <a:fillRect/>
          </a:stretch>
        </p:blipFill>
        <p:spPr bwMode="auto">
          <a:xfrm>
            <a:off x="1357290" y="1643050"/>
            <a:ext cx="6439625" cy="4507738"/>
          </a:xfrm>
          <a:prstGeom prst="rect">
            <a:avLst/>
          </a:prstGeom>
          <a:noFill/>
          <a:ln w="9525">
            <a:noFill/>
            <a:miter lim="800000"/>
            <a:headEnd/>
            <a:tailEnd/>
          </a:ln>
          <a:effectLst/>
        </p:spPr>
      </p:pic>
      <p:sp>
        <p:nvSpPr>
          <p:cNvPr id="11" name="TextBox 10"/>
          <p:cNvSpPr txBox="1"/>
          <p:nvPr/>
        </p:nvSpPr>
        <p:spPr>
          <a:xfrm>
            <a:off x="1000100" y="642918"/>
            <a:ext cx="7560840" cy="923330"/>
          </a:xfrm>
          <a:prstGeom prst="rect">
            <a:avLst/>
          </a:prstGeom>
          <a:noFill/>
        </p:spPr>
        <p:txBody>
          <a:bodyPr wrap="square" rtlCol="0">
            <a:spAutoFit/>
          </a:bodyPr>
          <a:lstStyle/>
          <a:p>
            <a:r>
              <a:rPr lang="en-GB" sz="5400" b="1" dirty="0" smtClean="0">
                <a:solidFill>
                  <a:srgbClr val="9E004F"/>
                </a:solidFill>
                <a:latin typeface="Agency FB" pitchFamily="34" charset="0"/>
              </a:rPr>
              <a:t>The Green Way Academy (KS1)</a:t>
            </a:r>
            <a:endParaRPr lang="en-US" sz="5400" b="1" dirty="0">
              <a:solidFill>
                <a:srgbClr val="9E004F"/>
              </a:solidFill>
              <a:latin typeface="Agency FB"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2050" name="AutoShape 2"/>
          <p:cNvSpPr>
            <a:spLocks noChangeArrowheads="1"/>
          </p:cNvSpPr>
          <p:nvPr/>
        </p:nvSpPr>
        <p:spPr bwMode="auto">
          <a:xfrm>
            <a:off x="395537" y="404665"/>
            <a:ext cx="8352928" cy="6048672"/>
          </a:xfrm>
          <a:prstGeom prst="wedgeRoundRectCallout">
            <a:avLst>
              <a:gd name="adj1" fmla="val -26100"/>
              <a:gd name="adj2" fmla="val 50195"/>
              <a:gd name="adj3" fmla="val 16667"/>
            </a:avLst>
          </a:prstGeom>
          <a:solidFill>
            <a:srgbClr val="FFFFFF"/>
          </a:solidFill>
          <a:ln w="330200">
            <a:solidFill>
              <a:srgbClr val="FFA1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TextBox 4"/>
          <p:cNvSpPr txBox="1"/>
          <p:nvPr/>
        </p:nvSpPr>
        <p:spPr>
          <a:xfrm>
            <a:off x="971600" y="764704"/>
            <a:ext cx="7344816" cy="923330"/>
          </a:xfrm>
          <a:prstGeom prst="rect">
            <a:avLst/>
          </a:prstGeom>
          <a:noFill/>
        </p:spPr>
        <p:txBody>
          <a:bodyPr wrap="square" rtlCol="0">
            <a:spAutoFit/>
          </a:bodyPr>
          <a:lstStyle/>
          <a:p>
            <a:r>
              <a:rPr lang="en-GB" sz="5400" b="1" dirty="0" smtClean="0">
                <a:solidFill>
                  <a:srgbClr val="DAA600"/>
                </a:solidFill>
                <a:latin typeface="Bernard MT Condensed" pitchFamily="18" charset="0"/>
              </a:rPr>
              <a:t>Who we are...</a:t>
            </a:r>
            <a:endParaRPr lang="en-US" sz="5400" b="1" dirty="0">
              <a:solidFill>
                <a:srgbClr val="DAA600"/>
              </a:solidFill>
              <a:latin typeface="Bernard MT Condensed" pitchFamily="18" charset="0"/>
            </a:endParaRPr>
          </a:p>
        </p:txBody>
      </p:sp>
      <p:sp>
        <p:nvSpPr>
          <p:cNvPr id="6" name="TextBox 5"/>
          <p:cNvSpPr txBox="1"/>
          <p:nvPr/>
        </p:nvSpPr>
        <p:spPr>
          <a:xfrm>
            <a:off x="714348" y="1857364"/>
            <a:ext cx="7674646" cy="4216539"/>
          </a:xfrm>
          <a:prstGeom prst="rect">
            <a:avLst/>
          </a:prstGeom>
          <a:noFill/>
        </p:spPr>
        <p:txBody>
          <a:bodyPr wrap="square" rtlCol="0">
            <a:spAutoFit/>
          </a:bodyPr>
          <a:lstStyle/>
          <a:p>
            <a:r>
              <a:rPr lang="en-GB" sz="2800" b="1" dirty="0" smtClean="0">
                <a:solidFill>
                  <a:prstClr val="black">
                    <a:lumMod val="65000"/>
                    <a:lumOff val="35000"/>
                  </a:prstClr>
                </a:solidFill>
                <a:latin typeface="Century Gothic" pitchFamily="34" charset="0"/>
                <a:ea typeface="+mj-ea"/>
                <a:cs typeface="+mj-cs"/>
              </a:rPr>
              <a:t>Heritage Learning </a:t>
            </a:r>
            <a:r>
              <a:rPr lang="en-GB" sz="4000" dirty="0" smtClean="0">
                <a:solidFill>
                  <a:prstClr val="black">
                    <a:lumMod val="65000"/>
                    <a:lumOff val="35000"/>
                  </a:prstClr>
                </a:solidFill>
                <a:latin typeface="Century Gothic" pitchFamily="34" charset="0"/>
                <a:ea typeface="+mj-ea"/>
                <a:cs typeface="+mj-cs"/>
              </a:rPr>
              <a:t/>
            </a:r>
            <a:br>
              <a:rPr lang="en-GB" sz="4000" dirty="0" smtClean="0">
                <a:solidFill>
                  <a:prstClr val="black">
                    <a:lumMod val="65000"/>
                    <a:lumOff val="35000"/>
                  </a:prstClr>
                </a:solidFill>
                <a:latin typeface="Century Gothic" pitchFamily="34" charset="0"/>
                <a:ea typeface="+mj-ea"/>
                <a:cs typeface="+mj-cs"/>
              </a:rPr>
            </a:br>
            <a:r>
              <a:rPr lang="en-GB" dirty="0" smtClean="0">
                <a:solidFill>
                  <a:prstClr val="black">
                    <a:lumMod val="65000"/>
                    <a:lumOff val="35000"/>
                  </a:prstClr>
                </a:solidFill>
                <a:latin typeface="Century Gothic" pitchFamily="34" charset="0"/>
                <a:ea typeface="+mj-ea"/>
                <a:cs typeface="+mj-cs"/>
              </a:rPr>
              <a:t>Heritage Learning is a team of cultural and creative learning specialists based in Hull. We manage and deliver all of the creative and cultural learning programmes across Hull’s museum, Ferens Art Gallery and Hull History Centre sites.</a:t>
            </a:r>
          </a:p>
          <a:p>
            <a:endParaRPr lang="en-GB" dirty="0" smtClean="0">
              <a:solidFill>
                <a:prstClr val="black">
                  <a:lumMod val="65000"/>
                  <a:lumOff val="35000"/>
                </a:prstClr>
              </a:solidFill>
              <a:latin typeface="Century Gothic" pitchFamily="34" charset="0"/>
              <a:ea typeface="+mj-ea"/>
              <a:cs typeface="+mj-cs"/>
            </a:endParaRPr>
          </a:p>
          <a:p>
            <a:r>
              <a:rPr lang="en-GB" dirty="0" smtClean="0">
                <a:solidFill>
                  <a:prstClr val="black">
                    <a:lumMod val="65000"/>
                    <a:lumOff val="35000"/>
                  </a:prstClr>
                </a:solidFill>
                <a:latin typeface="Century Gothic" pitchFamily="34" charset="0"/>
                <a:ea typeface="+mj-ea"/>
                <a:cs typeface="+mj-cs"/>
              </a:rPr>
              <a:t>Heritage Learning is an independent self-funded organisation operating on a not-for-profit basis. The organisation sits within Hull Culture and Leisure Ltd.</a:t>
            </a:r>
          </a:p>
          <a:p>
            <a:endParaRPr lang="en-GB" sz="3200" dirty="0" smtClean="0">
              <a:solidFill>
                <a:prstClr val="black">
                  <a:lumMod val="65000"/>
                  <a:lumOff val="35000"/>
                </a:prstClr>
              </a:solidFill>
              <a:latin typeface="Century Gothic" pitchFamily="34" charset="0"/>
              <a:ea typeface="+mj-ea"/>
              <a:cs typeface="+mj-cs"/>
            </a:endParaRPr>
          </a:p>
          <a:p>
            <a:pPr algn="ctr"/>
            <a:r>
              <a:rPr lang="en-GB" sz="3200" b="1" dirty="0" smtClean="0">
                <a:solidFill>
                  <a:prstClr val="black">
                    <a:lumMod val="65000"/>
                    <a:lumOff val="35000"/>
                  </a:prstClr>
                </a:solidFill>
                <a:latin typeface="Century Gothic" pitchFamily="34" charset="0"/>
                <a:ea typeface="+mj-ea"/>
                <a:cs typeface="+mj-cs"/>
                <a:hlinkClick r:id="rId3"/>
              </a:rPr>
              <a:t>www.heritage-learning.com</a:t>
            </a:r>
            <a:r>
              <a:rPr lang="en-GB" sz="3200" b="1" dirty="0" smtClean="0">
                <a:solidFill>
                  <a:prstClr val="black">
                    <a:lumMod val="65000"/>
                    <a:lumOff val="35000"/>
                  </a:prstClr>
                </a:solidFill>
                <a:latin typeface="Century Gothic" pitchFamily="34" charset="0"/>
                <a:ea typeface="+mj-ea"/>
                <a:cs typeface="+mj-cs"/>
              </a:rPr>
              <a:t> </a:t>
            </a:r>
            <a:endParaRPr lang="en-GB" sz="3200" b="1" dirty="0" smtClean="0">
              <a:solidFill>
                <a:schemeClr val="tx1">
                  <a:lumMod val="65000"/>
                  <a:lumOff val="35000"/>
                </a:schemeClr>
              </a:solidFill>
              <a:latin typeface="Century Gothic" pitchFamily="34" charset="0"/>
            </a:endParaRPr>
          </a:p>
          <a:p>
            <a:endParaRPr lang="en-US" sz="3200" dirty="0">
              <a:solidFill>
                <a:schemeClr val="tx1">
                  <a:lumMod val="65000"/>
                  <a:lumOff val="35000"/>
                </a:schemeClr>
              </a:solidFill>
            </a:endParaRPr>
          </a:p>
        </p:txBody>
      </p:sp>
      <p:pic>
        <p:nvPicPr>
          <p:cNvPr id="9" name="Picture 2" descr="F:\Hull Museums\EDUCATION\GRANTS &amp; COMMISSIONING\HL Internal Grants\Hull Curriculum\Illustrations\wetransfer-c76699\Wilberforce CMYK.png"/>
          <p:cNvPicPr>
            <a:picLocks noChangeAspect="1" noChangeArrowheads="1"/>
          </p:cNvPicPr>
          <p:nvPr/>
        </p:nvPicPr>
        <p:blipFill>
          <a:blip r:embed="rId4" cstate="print"/>
          <a:srcRect b="60000"/>
          <a:stretch>
            <a:fillRect/>
          </a:stretch>
        </p:blipFill>
        <p:spPr bwMode="auto">
          <a:xfrm>
            <a:off x="0" y="4571984"/>
            <a:ext cx="1774007" cy="22860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3074" name="AutoShape 2"/>
          <p:cNvSpPr>
            <a:spLocks noChangeArrowheads="1"/>
          </p:cNvSpPr>
          <p:nvPr/>
        </p:nvSpPr>
        <p:spPr bwMode="auto">
          <a:xfrm>
            <a:off x="323528" y="332656"/>
            <a:ext cx="8496944" cy="6120680"/>
          </a:xfrm>
          <a:prstGeom prst="wedgeRoundRectCallout">
            <a:avLst>
              <a:gd name="adj1" fmla="val -27962"/>
              <a:gd name="adj2" fmla="val 50070"/>
              <a:gd name="adj3" fmla="val 16667"/>
            </a:avLst>
          </a:prstGeom>
          <a:solidFill>
            <a:srgbClr val="FFFFFF"/>
          </a:solidFill>
          <a:ln w="330200">
            <a:solidFill>
              <a:srgbClr val="4E6128"/>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TextBox 11"/>
          <p:cNvSpPr txBox="1"/>
          <p:nvPr/>
        </p:nvSpPr>
        <p:spPr>
          <a:xfrm>
            <a:off x="857224" y="571480"/>
            <a:ext cx="7286676" cy="871008"/>
          </a:xfrm>
          <a:prstGeom prst="rect">
            <a:avLst/>
          </a:prstGeom>
          <a:noFill/>
        </p:spPr>
        <p:txBody>
          <a:bodyPr wrap="square" rtlCol="0">
            <a:spAutoFit/>
          </a:bodyPr>
          <a:lstStyle/>
          <a:p>
            <a:pPr>
              <a:lnSpc>
                <a:spcPct val="115000"/>
              </a:lnSpc>
              <a:spcAft>
                <a:spcPts val="1000"/>
              </a:spcAft>
            </a:pPr>
            <a:r>
              <a:rPr lang="en-GB" sz="4400" b="1" dirty="0" smtClean="0">
                <a:solidFill>
                  <a:srgbClr val="34411B"/>
                </a:solidFill>
                <a:ea typeface="Calibri"/>
                <a:cs typeface="Times New Roman"/>
              </a:rPr>
              <a:t>Ings Primary School (KS2)</a:t>
            </a:r>
          </a:p>
        </p:txBody>
      </p:sp>
      <p:pic>
        <p:nvPicPr>
          <p:cNvPr id="22529" name="Picture 1"/>
          <p:cNvPicPr>
            <a:picLocks noChangeAspect="1" noChangeArrowheads="1"/>
          </p:cNvPicPr>
          <p:nvPr/>
        </p:nvPicPr>
        <p:blipFill>
          <a:blip r:embed="rId3"/>
          <a:srcRect l="8203" t="17116" r="8593" b="10644"/>
          <a:stretch>
            <a:fillRect/>
          </a:stretch>
        </p:blipFill>
        <p:spPr bwMode="auto">
          <a:xfrm>
            <a:off x="1142976" y="1357298"/>
            <a:ext cx="6858048" cy="476345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026" name="AutoShape 2"/>
          <p:cNvSpPr>
            <a:spLocks noChangeArrowheads="1"/>
          </p:cNvSpPr>
          <p:nvPr/>
        </p:nvSpPr>
        <p:spPr bwMode="auto">
          <a:xfrm>
            <a:off x="395536" y="404664"/>
            <a:ext cx="8352927" cy="6048672"/>
          </a:xfrm>
          <a:prstGeom prst="wedgeRoundRectCallout">
            <a:avLst>
              <a:gd name="adj1" fmla="val -28090"/>
              <a:gd name="adj2" fmla="val 49899"/>
              <a:gd name="adj3" fmla="val 16667"/>
            </a:avLst>
          </a:prstGeom>
          <a:solidFill>
            <a:srgbClr val="FFFFFF"/>
          </a:solidFill>
          <a:ln w="330200">
            <a:solidFill>
              <a:srgbClr val="CC0066"/>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TextBox 11"/>
          <p:cNvSpPr txBox="1"/>
          <p:nvPr/>
        </p:nvSpPr>
        <p:spPr>
          <a:xfrm>
            <a:off x="928662" y="642918"/>
            <a:ext cx="6929486" cy="1231106"/>
          </a:xfrm>
          <a:prstGeom prst="rect">
            <a:avLst/>
          </a:prstGeom>
          <a:noFill/>
        </p:spPr>
        <p:txBody>
          <a:bodyPr wrap="square" rtlCol="0">
            <a:spAutoFit/>
          </a:bodyPr>
          <a:lstStyle/>
          <a:p>
            <a:r>
              <a:rPr lang="en-GB" sz="5000" b="1" dirty="0" smtClean="0">
                <a:solidFill>
                  <a:srgbClr val="9E004F"/>
                </a:solidFill>
                <a:latin typeface="Agency FB" pitchFamily="34" charset="0"/>
              </a:rPr>
              <a:t>Sutton Park Primary (KS2)</a:t>
            </a:r>
            <a:endParaRPr lang="en-GB" sz="2400" dirty="0" smtClean="0">
              <a:solidFill>
                <a:srgbClr val="9E004F"/>
              </a:solidFill>
              <a:latin typeface="Century Gothic" pitchFamily="34" charset="0"/>
            </a:endParaRPr>
          </a:p>
          <a:p>
            <a:endParaRPr lang="en-US" sz="2400" dirty="0">
              <a:solidFill>
                <a:srgbClr val="9E004F"/>
              </a:solidFill>
              <a:latin typeface="Century Gothic" pitchFamily="34" charset="0"/>
            </a:endParaRPr>
          </a:p>
        </p:txBody>
      </p:sp>
      <p:pic>
        <p:nvPicPr>
          <p:cNvPr id="17409" name="Picture 1"/>
          <p:cNvPicPr>
            <a:picLocks noChangeAspect="1" noChangeArrowheads="1"/>
          </p:cNvPicPr>
          <p:nvPr/>
        </p:nvPicPr>
        <p:blipFill>
          <a:blip r:embed="rId3"/>
          <a:srcRect l="7617" t="17578" r="8007" b="9179"/>
          <a:stretch>
            <a:fillRect/>
          </a:stretch>
        </p:blipFill>
        <p:spPr bwMode="auto">
          <a:xfrm>
            <a:off x="1071538" y="1428736"/>
            <a:ext cx="6858048" cy="47625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098" name="AutoShape 2"/>
          <p:cNvSpPr>
            <a:spLocks noChangeArrowheads="1"/>
          </p:cNvSpPr>
          <p:nvPr/>
        </p:nvSpPr>
        <p:spPr bwMode="auto">
          <a:xfrm>
            <a:off x="323528" y="332656"/>
            <a:ext cx="8496944" cy="6120680"/>
          </a:xfrm>
          <a:prstGeom prst="wedgeRoundRectCallout">
            <a:avLst>
              <a:gd name="adj1" fmla="val -28941"/>
              <a:gd name="adj2" fmla="val 50070"/>
              <a:gd name="adj3" fmla="val 16667"/>
            </a:avLst>
          </a:prstGeom>
          <a:solidFill>
            <a:srgbClr val="FFFFFF"/>
          </a:solidFill>
          <a:ln w="330200">
            <a:solidFill>
              <a:srgbClr val="338BA3"/>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5" name="TextBox 4"/>
          <p:cNvSpPr txBox="1"/>
          <p:nvPr/>
        </p:nvSpPr>
        <p:spPr>
          <a:xfrm>
            <a:off x="714348" y="642918"/>
            <a:ext cx="7572428" cy="769441"/>
          </a:xfrm>
          <a:prstGeom prst="rect">
            <a:avLst/>
          </a:prstGeom>
          <a:noFill/>
        </p:spPr>
        <p:txBody>
          <a:bodyPr wrap="square" rtlCol="0">
            <a:spAutoFit/>
          </a:bodyPr>
          <a:lstStyle/>
          <a:p>
            <a:r>
              <a:rPr lang="en-GB" sz="4400" dirty="0" smtClean="0">
                <a:solidFill>
                  <a:srgbClr val="18414C"/>
                </a:solidFill>
                <a:latin typeface="Century Gothic" pitchFamily="34" charset="0"/>
              </a:rPr>
              <a:t>Ongoing support...</a:t>
            </a:r>
          </a:p>
        </p:txBody>
      </p:sp>
      <p:sp>
        <p:nvSpPr>
          <p:cNvPr id="2050" name="AutoShape 2" descr="Image result for school chai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1142976" y="2214554"/>
            <a:ext cx="6929486" cy="707886"/>
          </a:xfrm>
          <a:prstGeom prst="rect">
            <a:avLst/>
          </a:prstGeom>
          <a:noFill/>
        </p:spPr>
        <p:txBody>
          <a:bodyPr wrap="square" rtlCol="0">
            <a:spAutoFit/>
          </a:bodyPr>
          <a:lstStyle/>
          <a:p>
            <a:pPr algn="ctr"/>
            <a:r>
              <a:rPr lang="en-GB" sz="4000" dirty="0" smtClean="0">
                <a:latin typeface="Century Gothic" pitchFamily="34" charset="0"/>
                <a:hlinkClick r:id="rId3"/>
              </a:rPr>
              <a:t>zoe.martin@hcandl.co.uk</a:t>
            </a:r>
            <a:r>
              <a:rPr lang="en-GB" sz="4000" dirty="0" smtClean="0">
                <a:latin typeface="Century Gothic" pitchFamily="34" charset="0"/>
              </a:rPr>
              <a:t> </a:t>
            </a:r>
            <a:endParaRPr lang="en-GB" sz="4000" dirty="0">
              <a:latin typeface="Century Gothic" pitchFamily="34" charset="0"/>
            </a:endParaRPr>
          </a:p>
        </p:txBody>
      </p:sp>
      <p:pic>
        <p:nvPicPr>
          <p:cNvPr id="8" name="Picture 2" descr="F:\Hull Museums\EDUCATION\GRANTS &amp; COMMISSIONING\HL Internal Grants\Hull Curriculum\Illustrations\wetransfer-c76699\Sport CMYK.png"/>
          <p:cNvPicPr>
            <a:picLocks noChangeAspect="1" noChangeArrowheads="1"/>
          </p:cNvPicPr>
          <p:nvPr/>
        </p:nvPicPr>
        <p:blipFill>
          <a:blip r:embed="rId4" cstate="print"/>
          <a:srcRect/>
          <a:stretch>
            <a:fillRect/>
          </a:stretch>
        </p:blipFill>
        <p:spPr bwMode="auto">
          <a:xfrm>
            <a:off x="714348" y="3786190"/>
            <a:ext cx="2045647" cy="2373562"/>
          </a:xfrm>
          <a:prstGeom prst="rect">
            <a:avLst/>
          </a:prstGeom>
          <a:noFill/>
        </p:spPr>
      </p:pic>
      <p:pic>
        <p:nvPicPr>
          <p:cNvPr id="9" name="Picture 2" descr="F:\Hull Museums\EDUCATION\GRANTS &amp; COMMISSIONING\HL Internal Grants\Hull Curriculum\Illustrations\wetransfer-c76699\Seaman CMYK.png"/>
          <p:cNvPicPr>
            <a:picLocks noChangeAspect="1" noChangeArrowheads="1"/>
          </p:cNvPicPr>
          <p:nvPr/>
        </p:nvPicPr>
        <p:blipFill>
          <a:blip r:embed="rId5" cstate="print"/>
          <a:srcRect/>
          <a:stretch>
            <a:fillRect/>
          </a:stretch>
        </p:blipFill>
        <p:spPr bwMode="auto">
          <a:xfrm>
            <a:off x="2500298" y="3786190"/>
            <a:ext cx="1899789" cy="2414546"/>
          </a:xfrm>
          <a:prstGeom prst="rect">
            <a:avLst/>
          </a:prstGeom>
          <a:noFill/>
        </p:spPr>
      </p:pic>
      <p:pic>
        <p:nvPicPr>
          <p:cNvPr id="10" name="Picture 2" descr="F:\Hull Museums\EDUCATION\GRANTS &amp; COMMISSIONING\HL Internal Grants\Hull Curriculum\Illustrations\wetransfer-c76699\Murdoch CMYK.png"/>
          <p:cNvPicPr>
            <a:picLocks noChangeAspect="1" noChangeArrowheads="1"/>
          </p:cNvPicPr>
          <p:nvPr/>
        </p:nvPicPr>
        <p:blipFill>
          <a:blip r:embed="rId6" cstate="print"/>
          <a:srcRect/>
          <a:stretch>
            <a:fillRect/>
          </a:stretch>
        </p:blipFill>
        <p:spPr bwMode="auto">
          <a:xfrm>
            <a:off x="3786182" y="3714752"/>
            <a:ext cx="1349848" cy="2500306"/>
          </a:xfrm>
          <a:prstGeom prst="rect">
            <a:avLst/>
          </a:prstGeom>
          <a:noFill/>
        </p:spPr>
      </p:pic>
      <p:pic>
        <p:nvPicPr>
          <p:cNvPr id="11" name="Picture 2" descr="F:\Hull Museums\EDUCATION\GRANTS &amp; COMMISSIONING\HL Internal Grants\Hull Curriculum\Illustrations\wetransfer-c76699\Big Lil CMYK.png"/>
          <p:cNvPicPr>
            <a:picLocks noChangeAspect="1" noChangeArrowheads="1"/>
          </p:cNvPicPr>
          <p:nvPr/>
        </p:nvPicPr>
        <p:blipFill>
          <a:blip r:embed="rId7" cstate="print"/>
          <a:srcRect/>
          <a:stretch>
            <a:fillRect/>
          </a:stretch>
        </p:blipFill>
        <p:spPr bwMode="auto">
          <a:xfrm>
            <a:off x="5000628" y="3760026"/>
            <a:ext cx="1357322" cy="2394605"/>
          </a:xfrm>
          <a:prstGeom prst="rect">
            <a:avLst/>
          </a:prstGeom>
          <a:noFill/>
        </p:spPr>
      </p:pic>
      <p:pic>
        <p:nvPicPr>
          <p:cNvPr id="12" name="Picture 2" descr="F:\Hull Museums\EDUCATION\GRANTS &amp; COMMISSIONING\HL Internal Grants\Hull Curriculum\Illustrations\wetransfer-c76699\Docker CMYK.png"/>
          <p:cNvPicPr>
            <a:picLocks noChangeAspect="1" noChangeArrowheads="1"/>
          </p:cNvPicPr>
          <p:nvPr/>
        </p:nvPicPr>
        <p:blipFill>
          <a:blip r:embed="rId8" cstate="print"/>
          <a:srcRect/>
          <a:stretch>
            <a:fillRect/>
          </a:stretch>
        </p:blipFill>
        <p:spPr bwMode="auto">
          <a:xfrm>
            <a:off x="6143636" y="4071942"/>
            <a:ext cx="2303591" cy="20002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026" name="AutoShape 2"/>
          <p:cNvSpPr>
            <a:spLocks noChangeArrowheads="1"/>
          </p:cNvSpPr>
          <p:nvPr/>
        </p:nvSpPr>
        <p:spPr bwMode="auto">
          <a:xfrm>
            <a:off x="395536" y="404664"/>
            <a:ext cx="8352927" cy="6048672"/>
          </a:xfrm>
          <a:prstGeom prst="wedgeRoundRectCallout">
            <a:avLst>
              <a:gd name="adj1" fmla="val -26526"/>
              <a:gd name="adj2" fmla="val 50096"/>
              <a:gd name="adj3" fmla="val 16667"/>
            </a:avLst>
          </a:prstGeom>
          <a:solidFill>
            <a:srgbClr val="FFFFFF"/>
          </a:solidFill>
          <a:ln w="330200">
            <a:solidFill>
              <a:srgbClr val="CC0066"/>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TextBox 4"/>
          <p:cNvSpPr txBox="1"/>
          <p:nvPr/>
        </p:nvSpPr>
        <p:spPr>
          <a:xfrm>
            <a:off x="971600" y="548680"/>
            <a:ext cx="7560840" cy="923330"/>
          </a:xfrm>
          <a:prstGeom prst="rect">
            <a:avLst/>
          </a:prstGeom>
          <a:noFill/>
        </p:spPr>
        <p:txBody>
          <a:bodyPr wrap="square" rtlCol="0">
            <a:spAutoFit/>
          </a:bodyPr>
          <a:lstStyle/>
          <a:p>
            <a:r>
              <a:rPr lang="en-GB" sz="5400" b="1" dirty="0" smtClean="0">
                <a:solidFill>
                  <a:srgbClr val="9E004F"/>
                </a:solidFill>
                <a:latin typeface="Agency FB" pitchFamily="34" charset="0"/>
              </a:rPr>
              <a:t>The Hull Curriculum concept...</a:t>
            </a:r>
            <a:endParaRPr lang="en-US" sz="5400" b="1" dirty="0">
              <a:solidFill>
                <a:srgbClr val="9E004F"/>
              </a:solidFill>
              <a:latin typeface="Agency FB" pitchFamily="34" charset="0"/>
            </a:endParaRPr>
          </a:p>
        </p:txBody>
      </p:sp>
      <p:sp>
        <p:nvSpPr>
          <p:cNvPr id="8" name="TextBox 7"/>
          <p:cNvSpPr txBox="1"/>
          <p:nvPr/>
        </p:nvSpPr>
        <p:spPr>
          <a:xfrm>
            <a:off x="642910" y="1500174"/>
            <a:ext cx="7848872" cy="5909310"/>
          </a:xfrm>
          <a:prstGeom prst="rect">
            <a:avLst/>
          </a:prstGeom>
          <a:noFill/>
        </p:spPr>
        <p:txBody>
          <a:bodyPr wrap="square" rtlCol="0">
            <a:spAutoFit/>
          </a:bodyPr>
          <a:lstStyle/>
          <a:p>
            <a:r>
              <a:rPr lang="en-US" sz="2000" b="1" dirty="0" smtClean="0">
                <a:solidFill>
                  <a:schemeClr val="tx1">
                    <a:lumMod val="65000"/>
                    <a:lumOff val="35000"/>
                  </a:schemeClr>
                </a:solidFill>
                <a:latin typeface="Century Gothic" pitchFamily="34" charset="0"/>
              </a:rPr>
              <a:t>Hull is the 2017 UK City of Culture</a:t>
            </a:r>
          </a:p>
          <a:p>
            <a:pPr marL="177800" indent="-177800">
              <a:buClr>
                <a:srgbClr val="F47D30"/>
              </a:buClr>
              <a:buSzPct val="60000"/>
              <a:buFont typeface="Wingdings" pitchFamily="2" charset="2"/>
              <a:buChar char="§"/>
            </a:pPr>
            <a:endParaRPr lang="en-US" sz="1600"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US" dirty="0" smtClean="0">
                <a:solidFill>
                  <a:schemeClr val="tx1">
                    <a:lumMod val="65000"/>
                    <a:lumOff val="35000"/>
                  </a:schemeClr>
                </a:solidFill>
                <a:latin typeface="Century Gothic" pitchFamily="34" charset="0"/>
              </a:rPr>
              <a:t>The Hull Curriculum is designed to celebrate Hull’s rich cultural and historic assets.</a:t>
            </a:r>
          </a:p>
          <a:p>
            <a:pPr marL="177800" indent="-177800">
              <a:buClr>
                <a:srgbClr val="F47D30"/>
              </a:buClr>
              <a:buSzPct val="60000"/>
            </a:pPr>
            <a:endParaRPr lang="en-US" sz="1100"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US" dirty="0" smtClean="0">
                <a:solidFill>
                  <a:schemeClr val="tx1">
                    <a:lumMod val="65000"/>
                    <a:lumOff val="35000"/>
                  </a:schemeClr>
                </a:solidFill>
                <a:latin typeface="Century Gothic" pitchFamily="34" charset="0"/>
              </a:rPr>
              <a:t>Evokes a deep sense of pride and appreciation of the unique city in which we live. </a:t>
            </a:r>
          </a:p>
          <a:p>
            <a:pPr marL="177800" indent="-177800">
              <a:buClr>
                <a:srgbClr val="F47D30"/>
              </a:buClr>
              <a:buSzPct val="60000"/>
            </a:pPr>
            <a:endParaRPr lang="en-US" sz="1100"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US" dirty="0" smtClean="0">
                <a:solidFill>
                  <a:schemeClr val="tx1">
                    <a:lumMod val="65000"/>
                    <a:lumOff val="35000"/>
                  </a:schemeClr>
                </a:solidFill>
                <a:latin typeface="Century Gothic" pitchFamily="34" charset="0"/>
              </a:rPr>
              <a:t>Brings the history and culture of Hull to life for primary school pupils.</a:t>
            </a:r>
          </a:p>
          <a:p>
            <a:pPr marL="177800" indent="-177800">
              <a:buClr>
                <a:srgbClr val="F47D30"/>
              </a:buClr>
              <a:buSzPct val="60000"/>
            </a:pPr>
            <a:endParaRPr lang="en-US" sz="1100"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US" dirty="0" smtClean="0">
                <a:solidFill>
                  <a:schemeClr val="tx1">
                    <a:lumMod val="65000"/>
                    <a:lumOff val="35000"/>
                  </a:schemeClr>
                </a:solidFill>
                <a:latin typeface="Century Gothic" pitchFamily="34" charset="0"/>
              </a:rPr>
              <a:t>Supports Hull teachers to enrich the delivery of the National Curriculum.</a:t>
            </a:r>
          </a:p>
          <a:p>
            <a:pPr marL="177800" indent="-177800">
              <a:buClr>
                <a:srgbClr val="F47D30"/>
              </a:buClr>
              <a:buSzPct val="60000"/>
            </a:pPr>
            <a:endParaRPr lang="en-US" sz="1100"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US" dirty="0" smtClean="0">
                <a:solidFill>
                  <a:schemeClr val="tx1">
                    <a:lumMod val="65000"/>
                    <a:lumOff val="35000"/>
                  </a:schemeClr>
                </a:solidFill>
                <a:latin typeface="Century Gothic" pitchFamily="34" charset="0"/>
              </a:rPr>
              <a:t>Inspires children to develop their knowledge and support development of key skills and personal aspiration.  </a:t>
            </a:r>
          </a:p>
          <a:p>
            <a:pPr marL="177800" indent="-177800">
              <a:buClr>
                <a:srgbClr val="F47D30"/>
              </a:buClr>
              <a:buSzPct val="60000"/>
              <a:buFont typeface="Wingdings" pitchFamily="2" charset="2"/>
              <a:buChar char="§"/>
            </a:pPr>
            <a:endParaRPr lang="en-US" sz="1100"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US" dirty="0" smtClean="0">
                <a:solidFill>
                  <a:schemeClr val="tx1">
                    <a:lumMod val="65000"/>
                    <a:lumOff val="35000"/>
                  </a:schemeClr>
                </a:solidFill>
                <a:latin typeface="Century Gothic" pitchFamily="34" charset="0"/>
              </a:rPr>
              <a:t>Currently, </a:t>
            </a:r>
            <a:r>
              <a:rPr lang="en-US" dirty="0" smtClean="0">
                <a:solidFill>
                  <a:schemeClr val="tx1">
                    <a:lumMod val="65000"/>
                    <a:lumOff val="35000"/>
                  </a:schemeClr>
                </a:solidFill>
                <a:latin typeface="Century Gothic" pitchFamily="34" charset="0"/>
              </a:rPr>
              <a:t>41of </a:t>
            </a:r>
            <a:r>
              <a:rPr lang="en-US" dirty="0" smtClean="0">
                <a:solidFill>
                  <a:schemeClr val="tx1">
                    <a:lumMod val="65000"/>
                    <a:lumOff val="35000"/>
                  </a:schemeClr>
                </a:solidFill>
                <a:latin typeface="Century Gothic" pitchFamily="34" charset="0"/>
              </a:rPr>
              <a:t>Hull’s primary schools are teaching the Hull Curriculum</a:t>
            </a:r>
          </a:p>
          <a:p>
            <a:endParaRPr lang="en-GB" dirty="0" smtClean="0">
              <a:solidFill>
                <a:schemeClr val="tx1">
                  <a:lumMod val="65000"/>
                  <a:lumOff val="35000"/>
                </a:schemeClr>
              </a:solidFill>
            </a:endParaRPr>
          </a:p>
          <a:p>
            <a:endParaRPr lang="en-GB" sz="3200" dirty="0" smtClean="0">
              <a:solidFill>
                <a:schemeClr val="tx1">
                  <a:lumMod val="65000"/>
                  <a:lumOff val="35000"/>
                </a:schemeClr>
              </a:solidFill>
            </a:endParaRPr>
          </a:p>
          <a:p>
            <a:endParaRPr lang="en-US" sz="3200" dirty="0">
              <a:solidFill>
                <a:schemeClr val="tx1">
                  <a:lumMod val="65000"/>
                  <a:lumOff val="35000"/>
                </a:schemeClr>
              </a:solidFill>
            </a:endParaRPr>
          </a:p>
        </p:txBody>
      </p:sp>
      <p:pic>
        <p:nvPicPr>
          <p:cNvPr id="7" name="Picture 2" descr="F:\Hull Museums\EDUCATION\GRANTS &amp; COMMISSIONING\HL Internal Grants\Hull Curriculum\Illustrations\wetransfer-c76699\Gray CMYK.png"/>
          <p:cNvPicPr>
            <a:picLocks noChangeAspect="1" noChangeArrowheads="1"/>
          </p:cNvPicPr>
          <p:nvPr/>
        </p:nvPicPr>
        <p:blipFill>
          <a:blip r:embed="rId3" cstate="print"/>
          <a:srcRect/>
          <a:stretch>
            <a:fillRect/>
          </a:stretch>
        </p:blipFill>
        <p:spPr bwMode="auto">
          <a:xfrm>
            <a:off x="7286644" y="4214794"/>
            <a:ext cx="1214797" cy="26432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074" name="AutoShape 2"/>
          <p:cNvSpPr>
            <a:spLocks noChangeArrowheads="1"/>
          </p:cNvSpPr>
          <p:nvPr/>
        </p:nvSpPr>
        <p:spPr bwMode="auto">
          <a:xfrm>
            <a:off x="323528" y="332656"/>
            <a:ext cx="8496944" cy="6120680"/>
          </a:xfrm>
          <a:prstGeom prst="wedgeRoundRectCallout">
            <a:avLst>
              <a:gd name="adj1" fmla="val -28382"/>
              <a:gd name="adj2" fmla="val 49876"/>
              <a:gd name="adj3" fmla="val 16667"/>
            </a:avLst>
          </a:prstGeom>
          <a:solidFill>
            <a:srgbClr val="FFFFFF"/>
          </a:solidFill>
          <a:ln w="330200">
            <a:solidFill>
              <a:srgbClr val="4E6128"/>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8" name="TextBox 7"/>
          <p:cNvSpPr txBox="1"/>
          <p:nvPr/>
        </p:nvSpPr>
        <p:spPr>
          <a:xfrm>
            <a:off x="971600" y="1916832"/>
            <a:ext cx="7488832" cy="1354217"/>
          </a:xfrm>
          <a:prstGeom prst="rect">
            <a:avLst/>
          </a:prstGeom>
          <a:noFill/>
        </p:spPr>
        <p:txBody>
          <a:bodyPr wrap="square" rtlCol="0">
            <a:spAutoFit/>
          </a:bodyPr>
          <a:lstStyle/>
          <a:p>
            <a:endParaRPr lang="en-GB" dirty="0" smtClean="0">
              <a:solidFill>
                <a:schemeClr val="tx1">
                  <a:lumMod val="65000"/>
                  <a:lumOff val="35000"/>
                </a:schemeClr>
              </a:solidFill>
            </a:endParaRPr>
          </a:p>
          <a:p>
            <a:endParaRPr lang="en-GB" sz="3200" dirty="0" smtClean="0">
              <a:solidFill>
                <a:schemeClr val="tx1">
                  <a:lumMod val="65000"/>
                  <a:lumOff val="35000"/>
                </a:schemeClr>
              </a:solidFill>
            </a:endParaRPr>
          </a:p>
          <a:p>
            <a:endParaRPr lang="en-US" sz="3200" dirty="0">
              <a:solidFill>
                <a:schemeClr val="tx1">
                  <a:lumMod val="65000"/>
                  <a:lumOff val="35000"/>
                </a:schemeClr>
              </a:solidFill>
            </a:endParaRPr>
          </a:p>
        </p:txBody>
      </p:sp>
      <p:sp>
        <p:nvSpPr>
          <p:cNvPr id="15" name="TextBox 14"/>
          <p:cNvSpPr txBox="1"/>
          <p:nvPr/>
        </p:nvSpPr>
        <p:spPr>
          <a:xfrm>
            <a:off x="928662" y="642918"/>
            <a:ext cx="7286676" cy="1015663"/>
          </a:xfrm>
          <a:prstGeom prst="rect">
            <a:avLst/>
          </a:prstGeom>
          <a:noFill/>
        </p:spPr>
        <p:txBody>
          <a:bodyPr wrap="square" rtlCol="0">
            <a:spAutoFit/>
          </a:bodyPr>
          <a:lstStyle/>
          <a:p>
            <a:r>
              <a:rPr lang="en-GB" sz="6000" b="1" dirty="0" smtClean="0">
                <a:solidFill>
                  <a:srgbClr val="34411B"/>
                </a:solidFill>
                <a:ea typeface="Calibri"/>
                <a:cs typeface="Times New Roman"/>
              </a:rPr>
              <a:t>The 20 key histories...</a:t>
            </a:r>
          </a:p>
        </p:txBody>
      </p:sp>
      <p:pic>
        <p:nvPicPr>
          <p:cNvPr id="10" name="Hull Curriculum Video.mp4">
            <a:hlinkClick r:id="" action="ppaction://media"/>
          </p:cNvPr>
          <p:cNvPicPr>
            <a:picLocks noGrp="1" noRot="1" noChangeAspect="1"/>
          </p:cNvPicPr>
          <p:nvPr>
            <p:ph idx="1"/>
            <a:videoFile r:link="rId1"/>
          </p:nvPr>
        </p:nvPicPr>
        <p:blipFill>
          <a:blip r:embed="rId4"/>
          <a:stretch>
            <a:fillRect/>
          </a:stretch>
        </p:blipFill>
        <p:spPr>
          <a:xfrm>
            <a:off x="1714480" y="1719248"/>
            <a:ext cx="5929354" cy="4447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fullScrn="1">
              <p:cMediaNode>
                <p:cTn id="12" fill="hold" display="0">
                  <p:stCondLst>
                    <p:cond delay="indefinite"/>
                  </p:stCondLst>
                  <p:endCondLst>
                    <p:cond evt="onNext" delay="0">
                      <p:tgtEl>
                        <p:sldTgt/>
                      </p:tgtEl>
                    </p:cond>
                    <p:cond evt="onPrev" delay="0">
                      <p:tgtEl>
                        <p:sldTgt/>
                      </p:tgtEl>
                    </p:cond>
                  </p:endCondLst>
                </p:cTn>
                <p:tgtEl>
                  <p:spTgt spid="10"/>
                </p:tgtEl>
              </p:cMediaNode>
            </p:video>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098" name="AutoShape 2"/>
          <p:cNvSpPr>
            <a:spLocks noChangeArrowheads="1"/>
          </p:cNvSpPr>
          <p:nvPr/>
        </p:nvSpPr>
        <p:spPr bwMode="auto">
          <a:xfrm>
            <a:off x="323528" y="332656"/>
            <a:ext cx="8496944" cy="6120680"/>
          </a:xfrm>
          <a:prstGeom prst="wedgeRoundRectCallout">
            <a:avLst>
              <a:gd name="adj1" fmla="val -28941"/>
              <a:gd name="adj2" fmla="val 50070"/>
              <a:gd name="adj3" fmla="val 16667"/>
            </a:avLst>
          </a:prstGeom>
          <a:solidFill>
            <a:srgbClr val="FFFFFF"/>
          </a:solidFill>
          <a:ln w="330200">
            <a:solidFill>
              <a:srgbClr val="338BA3"/>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5" name="TextBox 4"/>
          <p:cNvSpPr txBox="1"/>
          <p:nvPr/>
        </p:nvSpPr>
        <p:spPr>
          <a:xfrm>
            <a:off x="714348" y="642918"/>
            <a:ext cx="7572428" cy="769441"/>
          </a:xfrm>
          <a:prstGeom prst="rect">
            <a:avLst/>
          </a:prstGeom>
          <a:noFill/>
        </p:spPr>
        <p:txBody>
          <a:bodyPr wrap="square" rtlCol="0">
            <a:spAutoFit/>
          </a:bodyPr>
          <a:lstStyle/>
          <a:p>
            <a:r>
              <a:rPr lang="en-GB" sz="4400" dirty="0" smtClean="0">
                <a:solidFill>
                  <a:srgbClr val="18414C"/>
                </a:solidFill>
                <a:latin typeface="Century Gothic" pitchFamily="34" charset="0"/>
              </a:rPr>
              <a:t>How do schools engage?</a:t>
            </a:r>
          </a:p>
        </p:txBody>
      </p:sp>
      <p:sp>
        <p:nvSpPr>
          <p:cNvPr id="7" name="TextBox 6"/>
          <p:cNvSpPr txBox="1"/>
          <p:nvPr/>
        </p:nvSpPr>
        <p:spPr>
          <a:xfrm>
            <a:off x="642910" y="1821739"/>
            <a:ext cx="3857652" cy="3724096"/>
          </a:xfrm>
          <a:prstGeom prst="rect">
            <a:avLst/>
          </a:prstGeom>
          <a:noFill/>
        </p:spPr>
        <p:txBody>
          <a:bodyPr wrap="square" rtlCol="0">
            <a:spAutoFit/>
          </a:bodyPr>
          <a:lstStyle/>
          <a:p>
            <a:r>
              <a:rPr lang="en-GB" sz="2800" b="1" dirty="0" smtClean="0">
                <a:solidFill>
                  <a:srgbClr val="C31395"/>
                </a:solidFill>
                <a:latin typeface="Century Gothic" pitchFamily="34" charset="0"/>
              </a:rPr>
              <a:t>Standard Digital Package </a:t>
            </a:r>
          </a:p>
          <a:p>
            <a:endParaRPr lang="en-GB" b="1" dirty="0" smtClean="0">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Support in teaching the Hull Curriculum</a:t>
            </a:r>
          </a:p>
          <a:p>
            <a:pPr marL="177800" lvl="0" indent="-177800">
              <a:buClr>
                <a:srgbClr val="F47D30"/>
              </a:buClr>
              <a:buSzPct val="60000"/>
            </a:pPr>
            <a:endParaRPr lang="en-GB"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hlinkClick r:id="rId3"/>
              </a:rPr>
              <a:t>Interactive Digital Platform</a:t>
            </a:r>
            <a:endParaRPr lang="en-GB" dirty="0" smtClean="0">
              <a:solidFill>
                <a:schemeClr val="tx1">
                  <a:lumMod val="65000"/>
                  <a:lumOff val="35000"/>
                </a:schemeClr>
              </a:solidFill>
              <a:latin typeface="Century Gothic" pitchFamily="34" charset="0"/>
            </a:endParaRPr>
          </a:p>
          <a:p>
            <a:pPr lvl="0"/>
            <a:endParaRPr lang="en-GB" dirty="0" smtClean="0">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Hull Curriculum School </a:t>
            </a:r>
            <a:r>
              <a:rPr lang="en-GB" dirty="0" err="1" smtClean="0">
                <a:solidFill>
                  <a:schemeClr val="tx1">
                    <a:lumMod val="65000"/>
                    <a:lumOff val="35000"/>
                  </a:schemeClr>
                </a:solidFill>
                <a:latin typeface="Century Gothic" pitchFamily="34" charset="0"/>
              </a:rPr>
              <a:t>Roadshow</a:t>
            </a:r>
            <a:endParaRPr lang="en-GB" dirty="0" smtClean="0">
              <a:solidFill>
                <a:schemeClr val="tx1">
                  <a:lumMod val="65000"/>
                  <a:lumOff val="35000"/>
                </a:schemeClr>
              </a:solidFill>
              <a:latin typeface="Century Gothic" pitchFamily="34" charset="0"/>
            </a:endParaRPr>
          </a:p>
          <a:p>
            <a:endParaRPr lang="en-GB" dirty="0" smtClean="0"/>
          </a:p>
          <a:p>
            <a:endParaRPr lang="en-GB" dirty="0"/>
          </a:p>
        </p:txBody>
      </p:sp>
      <p:sp>
        <p:nvSpPr>
          <p:cNvPr id="9" name="TextBox 8"/>
          <p:cNvSpPr txBox="1"/>
          <p:nvPr/>
        </p:nvSpPr>
        <p:spPr>
          <a:xfrm>
            <a:off x="4500562" y="1785926"/>
            <a:ext cx="4071966" cy="3724096"/>
          </a:xfrm>
          <a:prstGeom prst="rect">
            <a:avLst/>
          </a:prstGeom>
          <a:noFill/>
        </p:spPr>
        <p:txBody>
          <a:bodyPr wrap="square" rtlCol="0">
            <a:spAutoFit/>
          </a:bodyPr>
          <a:lstStyle/>
          <a:p>
            <a:r>
              <a:rPr lang="en-GB" sz="2800" b="1" dirty="0" smtClean="0">
                <a:solidFill>
                  <a:srgbClr val="C31395"/>
                </a:solidFill>
                <a:latin typeface="Century Gothic" pitchFamily="34" charset="0"/>
              </a:rPr>
              <a:t>Premium Award Package</a:t>
            </a:r>
            <a:r>
              <a:rPr lang="en-GB" sz="2800" dirty="0" smtClean="0">
                <a:solidFill>
                  <a:srgbClr val="18414C"/>
                </a:solidFill>
                <a:latin typeface="Century Gothic" pitchFamily="34" charset="0"/>
              </a:rPr>
              <a:t> </a:t>
            </a:r>
          </a:p>
          <a:p>
            <a:endParaRPr lang="en-GB" b="1" dirty="0" smtClean="0">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Standard Digital Package</a:t>
            </a:r>
          </a:p>
          <a:p>
            <a:pPr marL="177800" lvl="0" indent="-177800">
              <a:buClr>
                <a:srgbClr val="F47D30"/>
              </a:buClr>
              <a:buSzPct val="60000"/>
            </a:pPr>
            <a:endParaRPr lang="en-GB"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Pop-up exhibitions</a:t>
            </a:r>
          </a:p>
          <a:p>
            <a:pPr lvl="0"/>
            <a:endParaRPr lang="en-GB" dirty="0" smtClean="0">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Priority access to linked learning programmes and creative projects</a:t>
            </a:r>
          </a:p>
          <a:p>
            <a:pPr marL="177800" lvl="0" indent="-177800">
              <a:buClr>
                <a:srgbClr val="F47D30"/>
              </a:buClr>
              <a:buSzPct val="60000"/>
              <a:buFont typeface="Wingdings" pitchFamily="2" charset="2"/>
              <a:buChar char="§"/>
            </a:pPr>
            <a:endParaRPr lang="en-GB" dirty="0" smtClean="0">
              <a:solidFill>
                <a:schemeClr val="tx1">
                  <a:lumMod val="65000"/>
                  <a:lumOff val="35000"/>
                </a:schemeClr>
              </a:solidFill>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National Heritage Schools Award</a:t>
            </a:r>
          </a:p>
        </p:txBody>
      </p:sp>
      <p:pic>
        <p:nvPicPr>
          <p:cNvPr id="10" name="Picture 2" descr="F:\Hull Museums\EDUCATION\GRANTS &amp; COMMISSIONING\HL Internal Grants\Hull Curriculum\Illustrations\wetransfer-c76699\Hotham CMYK.png"/>
          <p:cNvPicPr>
            <a:picLocks noChangeAspect="1" noChangeArrowheads="1"/>
          </p:cNvPicPr>
          <p:nvPr/>
        </p:nvPicPr>
        <p:blipFill>
          <a:blip r:embed="rId4" cstate="print"/>
          <a:srcRect/>
          <a:stretch>
            <a:fillRect/>
          </a:stretch>
        </p:blipFill>
        <p:spPr bwMode="auto">
          <a:xfrm>
            <a:off x="2214546" y="4214818"/>
            <a:ext cx="2931812" cy="3419500"/>
          </a:xfrm>
          <a:prstGeom prst="rect">
            <a:avLst/>
          </a:prstGeom>
          <a:noFill/>
        </p:spPr>
      </p:pic>
      <p:sp>
        <p:nvSpPr>
          <p:cNvPr id="11" name="TextBox 10"/>
          <p:cNvSpPr txBox="1"/>
          <p:nvPr/>
        </p:nvSpPr>
        <p:spPr>
          <a:xfrm>
            <a:off x="714348" y="1357298"/>
            <a:ext cx="5572164" cy="369332"/>
          </a:xfrm>
          <a:prstGeom prst="rect">
            <a:avLst/>
          </a:prstGeom>
          <a:noFill/>
        </p:spPr>
        <p:txBody>
          <a:bodyPr wrap="square" rtlCol="0">
            <a:spAutoFit/>
          </a:bodyPr>
          <a:lstStyle/>
          <a:p>
            <a:r>
              <a:rPr lang="en-GB" b="1" dirty="0" smtClean="0">
                <a:latin typeface="Century Gothic" pitchFamily="34" charset="0"/>
              </a:rPr>
              <a:t>The Hull Curriculum 2017 - 2020 offer...</a:t>
            </a:r>
            <a:endParaRPr lang="en-GB" b="1" dirty="0">
              <a:latin typeface="Century Gothic"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2050" name="AutoShape 2"/>
          <p:cNvSpPr>
            <a:spLocks noChangeArrowheads="1"/>
          </p:cNvSpPr>
          <p:nvPr/>
        </p:nvSpPr>
        <p:spPr bwMode="auto">
          <a:xfrm>
            <a:off x="395537" y="404665"/>
            <a:ext cx="8352928" cy="6048672"/>
          </a:xfrm>
          <a:prstGeom prst="wedgeRoundRectCallout">
            <a:avLst>
              <a:gd name="adj1" fmla="val -27948"/>
              <a:gd name="adj2" fmla="val 50195"/>
              <a:gd name="adj3" fmla="val 16667"/>
            </a:avLst>
          </a:prstGeom>
          <a:solidFill>
            <a:srgbClr val="FFFFFF"/>
          </a:solidFill>
          <a:ln w="330200">
            <a:solidFill>
              <a:srgbClr val="FFA1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9" name="TextBox 8"/>
          <p:cNvSpPr txBox="1"/>
          <p:nvPr/>
        </p:nvSpPr>
        <p:spPr>
          <a:xfrm>
            <a:off x="827584" y="1772816"/>
            <a:ext cx="3384376" cy="369332"/>
          </a:xfrm>
          <a:prstGeom prst="rect">
            <a:avLst/>
          </a:prstGeom>
          <a:noFill/>
        </p:spPr>
        <p:txBody>
          <a:bodyPr wrap="square" rtlCol="0">
            <a:spAutoFit/>
          </a:bodyPr>
          <a:lstStyle/>
          <a:p>
            <a:endParaRPr lang="en-GB" dirty="0"/>
          </a:p>
        </p:txBody>
      </p:sp>
      <p:sp>
        <p:nvSpPr>
          <p:cNvPr id="13" name="TextBox 12"/>
          <p:cNvSpPr txBox="1"/>
          <p:nvPr/>
        </p:nvSpPr>
        <p:spPr>
          <a:xfrm>
            <a:off x="857224" y="714356"/>
            <a:ext cx="7459192" cy="769441"/>
          </a:xfrm>
          <a:prstGeom prst="rect">
            <a:avLst/>
          </a:prstGeom>
          <a:noFill/>
        </p:spPr>
        <p:txBody>
          <a:bodyPr wrap="square" rtlCol="0">
            <a:spAutoFit/>
          </a:bodyPr>
          <a:lstStyle/>
          <a:p>
            <a:r>
              <a:rPr lang="en-GB" sz="4400" dirty="0" smtClean="0">
                <a:solidFill>
                  <a:srgbClr val="DAA600"/>
                </a:solidFill>
                <a:latin typeface="Bernard MT Condensed" pitchFamily="18" charset="0"/>
              </a:rPr>
              <a:t>Upcoming CPD</a:t>
            </a:r>
            <a:r>
              <a:rPr lang="en-GB" sz="4400" dirty="0" smtClean="0">
                <a:solidFill>
                  <a:srgbClr val="DAA600"/>
                </a:solidFill>
                <a:latin typeface="Bernard MT Condensed" pitchFamily="18" charset="0"/>
              </a:rPr>
              <a:t>… Save the Date!</a:t>
            </a:r>
            <a:endParaRPr lang="en-GB" sz="4400" dirty="0" smtClean="0">
              <a:solidFill>
                <a:srgbClr val="DAA600"/>
              </a:solidFill>
              <a:latin typeface="Bernard MT Condensed" pitchFamily="18" charset="0"/>
            </a:endParaRPr>
          </a:p>
        </p:txBody>
      </p:sp>
      <p:sp>
        <p:nvSpPr>
          <p:cNvPr id="24" name="TextBox 23"/>
          <p:cNvSpPr txBox="1"/>
          <p:nvPr/>
        </p:nvSpPr>
        <p:spPr>
          <a:xfrm>
            <a:off x="611560" y="1483797"/>
            <a:ext cx="7920880" cy="4493538"/>
          </a:xfrm>
          <a:prstGeom prst="rect">
            <a:avLst/>
          </a:prstGeom>
          <a:noFill/>
        </p:spPr>
        <p:txBody>
          <a:bodyPr wrap="square" rtlCol="0">
            <a:spAutoFit/>
          </a:bodyPr>
          <a:lstStyle/>
          <a:p>
            <a:pPr algn="ctr"/>
            <a:r>
              <a:rPr lang="en-GB" sz="3200" dirty="0" smtClean="0">
                <a:solidFill>
                  <a:schemeClr val="tx1">
                    <a:lumMod val="65000"/>
                    <a:lumOff val="35000"/>
                  </a:schemeClr>
                </a:solidFill>
                <a:latin typeface="Century Gothic" panose="020B0502020202020204" pitchFamily="34" charset="0"/>
              </a:rPr>
              <a:t>2 May 2018, 10am – 4pm</a:t>
            </a:r>
            <a:endParaRPr lang="en-GB" sz="3200" dirty="0" smtClean="0">
              <a:solidFill>
                <a:schemeClr val="tx1">
                  <a:lumMod val="65000"/>
                  <a:lumOff val="35000"/>
                </a:schemeClr>
              </a:solidFill>
              <a:latin typeface="Century Gothic" pitchFamily="34" charset="0"/>
            </a:endParaRPr>
          </a:p>
          <a:p>
            <a:endParaRPr lang="en-GB" sz="1400" b="1" dirty="0">
              <a:solidFill>
                <a:schemeClr val="tx1">
                  <a:lumMod val="65000"/>
                  <a:lumOff val="35000"/>
                </a:schemeClr>
              </a:solidFill>
              <a:latin typeface="Century Gothic" pitchFamily="34" charset="0"/>
            </a:endParaRPr>
          </a:p>
          <a:p>
            <a:r>
              <a:rPr lang="en-GB" b="1" dirty="0" smtClean="0">
                <a:solidFill>
                  <a:schemeClr val="tx1">
                    <a:lumMod val="65000"/>
                    <a:lumOff val="35000"/>
                  </a:schemeClr>
                </a:solidFill>
                <a:latin typeface="Century Gothic" pitchFamily="34" charset="0"/>
              </a:rPr>
              <a:t>Beyond 2017 – Using arts and culture to enhance your teaching</a:t>
            </a:r>
          </a:p>
          <a:p>
            <a:endParaRPr lang="en-GB" sz="1200" dirty="0">
              <a:solidFill>
                <a:schemeClr val="tx1">
                  <a:lumMod val="65000"/>
                  <a:lumOff val="35000"/>
                </a:schemeClr>
              </a:solidFill>
              <a:latin typeface="Century Gothic" panose="020B0502020202020204" pitchFamily="34" charset="0"/>
            </a:endParaRPr>
          </a:p>
          <a:p>
            <a:r>
              <a:rPr lang="en-GB" sz="1400" dirty="0" smtClean="0">
                <a:solidFill>
                  <a:schemeClr val="tx1">
                    <a:lumMod val="65000"/>
                    <a:lumOff val="35000"/>
                  </a:schemeClr>
                </a:solidFill>
                <a:latin typeface="Century Gothic" panose="020B0502020202020204" pitchFamily="34" charset="0"/>
              </a:rPr>
              <a:t>Keep </a:t>
            </a:r>
            <a:r>
              <a:rPr lang="en-GB" sz="1400" dirty="0">
                <a:solidFill>
                  <a:schemeClr val="tx1">
                    <a:lumMod val="65000"/>
                    <a:lumOff val="35000"/>
                  </a:schemeClr>
                </a:solidFill>
                <a:latin typeface="Century Gothic" panose="020B0502020202020204" pitchFamily="34" charset="0"/>
              </a:rPr>
              <a:t>your cultural momentum with our annual creative CPD event for primary teachers.  </a:t>
            </a:r>
          </a:p>
          <a:p>
            <a:r>
              <a:rPr lang="en-GB" sz="1400" dirty="0">
                <a:solidFill>
                  <a:schemeClr val="tx1">
                    <a:lumMod val="65000"/>
                    <a:lumOff val="35000"/>
                  </a:schemeClr>
                </a:solidFill>
                <a:latin typeface="Century Gothic" panose="020B0502020202020204" pitchFamily="34" charset="0"/>
              </a:rPr>
              <a:t> </a:t>
            </a:r>
          </a:p>
          <a:p>
            <a:r>
              <a:rPr lang="en-GB" sz="1400" dirty="0">
                <a:solidFill>
                  <a:schemeClr val="tx1">
                    <a:lumMod val="65000"/>
                    <a:lumOff val="35000"/>
                  </a:schemeClr>
                </a:solidFill>
                <a:latin typeface="Century Gothic" panose="020B0502020202020204" pitchFamily="34" charset="0"/>
              </a:rPr>
              <a:t>Featuring outstanding exhibitions at the Ferens and Hull Maritime Museum, inspiring speakers and activities, our award winning Hull Curriculum resource and new look Heritage Membership scheme, we’ll keep your creativity flowing! </a:t>
            </a:r>
          </a:p>
          <a:p>
            <a:r>
              <a:rPr lang="en-GB" sz="1400" dirty="0">
                <a:solidFill>
                  <a:schemeClr val="tx1">
                    <a:lumMod val="65000"/>
                    <a:lumOff val="35000"/>
                  </a:schemeClr>
                </a:solidFill>
                <a:latin typeface="Century Gothic" panose="020B0502020202020204" pitchFamily="34" charset="0"/>
              </a:rPr>
              <a:t> </a:t>
            </a:r>
          </a:p>
          <a:p>
            <a:r>
              <a:rPr lang="en-GB" sz="1400" dirty="0">
                <a:solidFill>
                  <a:schemeClr val="tx1">
                    <a:lumMod val="65000"/>
                    <a:lumOff val="35000"/>
                  </a:schemeClr>
                </a:solidFill>
                <a:latin typeface="Century Gothic" panose="020B0502020202020204" pitchFamily="34" charset="0"/>
              </a:rPr>
              <a:t>Look out for further details</a:t>
            </a:r>
          </a:p>
          <a:p>
            <a:r>
              <a:rPr lang="en-GB" sz="1400" dirty="0">
                <a:solidFill>
                  <a:schemeClr val="tx1">
                    <a:lumMod val="65000"/>
                    <a:lumOff val="35000"/>
                  </a:schemeClr>
                </a:solidFill>
                <a:latin typeface="Century Gothic" panose="020B0502020202020204" pitchFamily="34" charset="0"/>
              </a:rPr>
              <a:t> </a:t>
            </a:r>
          </a:p>
          <a:p>
            <a:r>
              <a:rPr lang="en-GB" sz="1400" b="1" dirty="0">
                <a:solidFill>
                  <a:schemeClr val="tx1">
                    <a:lumMod val="65000"/>
                    <a:lumOff val="35000"/>
                  </a:schemeClr>
                </a:solidFill>
                <a:latin typeface="Century Gothic" panose="020B0502020202020204" pitchFamily="34" charset="0"/>
              </a:rPr>
              <a:t>Don’t miss out, book your place now.</a:t>
            </a:r>
            <a:endParaRPr lang="en-GB" sz="1400" dirty="0">
              <a:solidFill>
                <a:schemeClr val="tx1">
                  <a:lumMod val="65000"/>
                  <a:lumOff val="35000"/>
                </a:schemeClr>
              </a:solidFill>
              <a:latin typeface="Century Gothic" panose="020B0502020202020204" pitchFamily="34" charset="0"/>
            </a:endParaRPr>
          </a:p>
          <a:p>
            <a:r>
              <a:rPr lang="en-GB" sz="1400" dirty="0">
                <a:solidFill>
                  <a:schemeClr val="tx1">
                    <a:lumMod val="65000"/>
                    <a:lumOff val="35000"/>
                  </a:schemeClr>
                </a:solidFill>
                <a:latin typeface="Century Gothic" panose="020B0502020202020204" pitchFamily="34" charset="0"/>
              </a:rPr>
              <a:t> </a:t>
            </a:r>
          </a:p>
          <a:p>
            <a:r>
              <a:rPr lang="en-GB" sz="1400" dirty="0">
                <a:solidFill>
                  <a:schemeClr val="tx1">
                    <a:lumMod val="65000"/>
                    <a:lumOff val="35000"/>
                  </a:schemeClr>
                </a:solidFill>
                <a:latin typeface="Century Gothic" panose="020B0502020202020204" pitchFamily="34" charset="0"/>
              </a:rPr>
              <a:t>Hull Curriculum and Heritage Members (SSA) are eligible for three free places per school.</a:t>
            </a:r>
          </a:p>
          <a:p>
            <a:r>
              <a:rPr lang="en-GB" sz="1400" dirty="0">
                <a:solidFill>
                  <a:schemeClr val="tx1">
                    <a:lumMod val="65000"/>
                    <a:lumOff val="35000"/>
                  </a:schemeClr>
                </a:solidFill>
                <a:latin typeface="Century Gothic" panose="020B0502020202020204" pitchFamily="34" charset="0"/>
              </a:rPr>
              <a:t>Non-members - £50 per person. </a:t>
            </a:r>
          </a:p>
          <a:p>
            <a:r>
              <a:rPr lang="en-GB" sz="1400" dirty="0">
                <a:solidFill>
                  <a:schemeClr val="tx1">
                    <a:lumMod val="65000"/>
                    <a:lumOff val="35000"/>
                  </a:schemeClr>
                </a:solidFill>
                <a:latin typeface="Century Gothic" panose="020B0502020202020204" pitchFamily="34" charset="0"/>
              </a:rPr>
              <a:t> </a:t>
            </a:r>
          </a:p>
          <a:p>
            <a:r>
              <a:rPr lang="en-GB" sz="1400" dirty="0">
                <a:solidFill>
                  <a:schemeClr val="tx1">
                    <a:lumMod val="65000"/>
                    <a:lumOff val="35000"/>
                  </a:schemeClr>
                </a:solidFill>
                <a:latin typeface="Century Gothic" panose="020B0502020202020204" pitchFamily="34" charset="0"/>
              </a:rPr>
              <a:t>To book your place, contact the Heritage Learning team on 01482 318733 or </a:t>
            </a:r>
            <a:r>
              <a:rPr lang="en-GB" sz="1400" u="sng" dirty="0">
                <a:solidFill>
                  <a:schemeClr val="tx1">
                    <a:lumMod val="65000"/>
                    <a:lumOff val="35000"/>
                  </a:schemeClr>
                </a:solidFill>
                <a:latin typeface="Century Gothic" panose="020B0502020202020204" pitchFamily="34" charset="0"/>
                <a:hlinkClick r:id="rId3"/>
              </a:rPr>
              <a:t>heritagelearning@hcandl.co.uk</a:t>
            </a:r>
            <a:r>
              <a:rPr lang="en-GB" sz="1400" dirty="0">
                <a:solidFill>
                  <a:schemeClr val="tx1">
                    <a:lumMod val="65000"/>
                    <a:lumOff val="35000"/>
                  </a:schemeClr>
                </a:solidFill>
                <a:latin typeface="Century Gothic" panose="020B0502020202020204" pitchFamily="34" charset="0"/>
              </a:rPr>
              <a:t> </a:t>
            </a:r>
          </a:p>
        </p:txBody>
      </p:sp>
    </p:spTree>
    <p:extLst>
      <p:ext uri="{BB962C8B-B14F-4D97-AF65-F5344CB8AC3E}">
        <p14:creationId xmlns:p14="http://schemas.microsoft.com/office/powerpoint/2010/main" val="238925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2050" name="AutoShape 2"/>
          <p:cNvSpPr>
            <a:spLocks noChangeArrowheads="1"/>
          </p:cNvSpPr>
          <p:nvPr/>
        </p:nvSpPr>
        <p:spPr bwMode="auto">
          <a:xfrm>
            <a:off x="395537" y="404665"/>
            <a:ext cx="8352928" cy="6048672"/>
          </a:xfrm>
          <a:prstGeom prst="wedgeRoundRectCallout">
            <a:avLst>
              <a:gd name="adj1" fmla="val -26100"/>
              <a:gd name="adj2" fmla="val 50195"/>
              <a:gd name="adj3" fmla="val 16667"/>
            </a:avLst>
          </a:prstGeom>
          <a:solidFill>
            <a:srgbClr val="FFFFFF"/>
          </a:solidFill>
          <a:ln w="330200">
            <a:solidFill>
              <a:srgbClr val="FFA1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TextBox 4"/>
          <p:cNvSpPr txBox="1"/>
          <p:nvPr/>
        </p:nvSpPr>
        <p:spPr>
          <a:xfrm>
            <a:off x="971600" y="548680"/>
            <a:ext cx="7344816" cy="923330"/>
          </a:xfrm>
          <a:prstGeom prst="rect">
            <a:avLst/>
          </a:prstGeom>
          <a:noFill/>
        </p:spPr>
        <p:txBody>
          <a:bodyPr wrap="square" rtlCol="0">
            <a:spAutoFit/>
          </a:bodyPr>
          <a:lstStyle/>
          <a:p>
            <a:r>
              <a:rPr lang="en-GB" sz="5400" dirty="0" smtClean="0">
                <a:solidFill>
                  <a:srgbClr val="DAA600"/>
                </a:solidFill>
                <a:latin typeface="Bernard MT Condensed" pitchFamily="18" charset="0"/>
              </a:rPr>
              <a:t>School Roadshow</a:t>
            </a:r>
            <a:endParaRPr lang="en-US" sz="5400" dirty="0">
              <a:solidFill>
                <a:srgbClr val="DAA600"/>
              </a:solidFill>
              <a:latin typeface="Bernard MT Condensed" pitchFamily="18" charset="0"/>
            </a:endParaRPr>
          </a:p>
        </p:txBody>
      </p:sp>
      <p:pic>
        <p:nvPicPr>
          <p:cNvPr id="9" name="Picture 2" descr="F:\Hull Museums\EDUCATION\GRANTS &amp; COMMISSIONING\HL Internal Grants\Hull Curriculum\Illustrations\wetransfer-c76699\Wilberforce CMYK.png"/>
          <p:cNvPicPr>
            <a:picLocks noChangeAspect="1" noChangeArrowheads="1"/>
          </p:cNvPicPr>
          <p:nvPr/>
        </p:nvPicPr>
        <p:blipFill>
          <a:blip r:embed="rId3" cstate="print"/>
          <a:srcRect b="60000"/>
          <a:stretch>
            <a:fillRect/>
          </a:stretch>
        </p:blipFill>
        <p:spPr bwMode="auto">
          <a:xfrm>
            <a:off x="0" y="4571984"/>
            <a:ext cx="1774007" cy="2286016"/>
          </a:xfrm>
          <a:prstGeom prst="rect">
            <a:avLst/>
          </a:prstGeom>
          <a:noFill/>
        </p:spPr>
      </p:pic>
      <p:pic>
        <p:nvPicPr>
          <p:cNvPr id="1026" name="Picture 2" descr="F:\Hull Museums\EDUCATION\GRANTS &amp; COMMISSIONING\HL Internal Grants\Hull Curriculum\Roadshow Assemblies\2016\IMG_20160714_1456167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4007" y="1622233"/>
            <a:ext cx="6082475" cy="456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25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098" name="AutoShape 2"/>
          <p:cNvSpPr>
            <a:spLocks noChangeArrowheads="1"/>
          </p:cNvSpPr>
          <p:nvPr/>
        </p:nvSpPr>
        <p:spPr bwMode="auto">
          <a:xfrm>
            <a:off x="323528" y="332656"/>
            <a:ext cx="8496944" cy="6120680"/>
          </a:xfrm>
          <a:prstGeom prst="wedgeRoundRectCallout">
            <a:avLst>
              <a:gd name="adj1" fmla="val -28941"/>
              <a:gd name="adj2" fmla="val 50070"/>
              <a:gd name="adj3" fmla="val 16667"/>
            </a:avLst>
          </a:prstGeom>
          <a:solidFill>
            <a:srgbClr val="FFFFFF"/>
          </a:solidFill>
          <a:ln w="330200">
            <a:solidFill>
              <a:srgbClr val="338BA3"/>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5" name="TextBox 4"/>
          <p:cNvSpPr txBox="1"/>
          <p:nvPr/>
        </p:nvSpPr>
        <p:spPr>
          <a:xfrm>
            <a:off x="714348" y="642918"/>
            <a:ext cx="7572428" cy="769441"/>
          </a:xfrm>
          <a:prstGeom prst="rect">
            <a:avLst/>
          </a:prstGeom>
          <a:noFill/>
        </p:spPr>
        <p:txBody>
          <a:bodyPr wrap="square" rtlCol="0">
            <a:spAutoFit/>
          </a:bodyPr>
          <a:lstStyle/>
          <a:p>
            <a:r>
              <a:rPr lang="en-GB" sz="4400" dirty="0" smtClean="0">
                <a:solidFill>
                  <a:srgbClr val="18414C"/>
                </a:solidFill>
                <a:latin typeface="Century Gothic" pitchFamily="34" charset="0"/>
              </a:rPr>
              <a:t>How do schools engage?</a:t>
            </a:r>
          </a:p>
        </p:txBody>
      </p:sp>
      <p:sp>
        <p:nvSpPr>
          <p:cNvPr id="7" name="TextBox 6"/>
          <p:cNvSpPr txBox="1"/>
          <p:nvPr/>
        </p:nvSpPr>
        <p:spPr>
          <a:xfrm>
            <a:off x="642910" y="1821739"/>
            <a:ext cx="3857652" cy="3724096"/>
          </a:xfrm>
          <a:prstGeom prst="rect">
            <a:avLst/>
          </a:prstGeom>
          <a:noFill/>
        </p:spPr>
        <p:txBody>
          <a:bodyPr wrap="square" rtlCol="0">
            <a:spAutoFit/>
          </a:bodyPr>
          <a:lstStyle/>
          <a:p>
            <a:r>
              <a:rPr lang="en-GB" sz="2800" b="1" dirty="0" smtClean="0">
                <a:solidFill>
                  <a:srgbClr val="C31395"/>
                </a:solidFill>
                <a:latin typeface="Century Gothic" pitchFamily="34" charset="0"/>
              </a:rPr>
              <a:t>Standard Digital Package </a:t>
            </a:r>
          </a:p>
          <a:p>
            <a:endParaRPr lang="en-GB" b="1" dirty="0" smtClean="0">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Support in teaching the Hull Curriculum</a:t>
            </a:r>
          </a:p>
          <a:p>
            <a:pPr marL="177800" lvl="0" indent="-177800">
              <a:buClr>
                <a:srgbClr val="F47D30"/>
              </a:buClr>
              <a:buSzPct val="60000"/>
            </a:pPr>
            <a:endParaRPr lang="en-GB"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hlinkClick r:id="rId3"/>
              </a:rPr>
              <a:t>Interactive Digital Platform</a:t>
            </a:r>
            <a:endParaRPr lang="en-GB" dirty="0" smtClean="0">
              <a:solidFill>
                <a:schemeClr val="tx1">
                  <a:lumMod val="65000"/>
                  <a:lumOff val="35000"/>
                </a:schemeClr>
              </a:solidFill>
              <a:latin typeface="Century Gothic" pitchFamily="34" charset="0"/>
            </a:endParaRPr>
          </a:p>
          <a:p>
            <a:pPr lvl="0"/>
            <a:endParaRPr lang="en-GB" dirty="0" smtClean="0">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Hull Curriculum School </a:t>
            </a:r>
            <a:r>
              <a:rPr lang="en-GB" dirty="0" err="1" smtClean="0">
                <a:solidFill>
                  <a:schemeClr val="tx1">
                    <a:lumMod val="65000"/>
                    <a:lumOff val="35000"/>
                  </a:schemeClr>
                </a:solidFill>
                <a:latin typeface="Century Gothic" pitchFamily="34" charset="0"/>
              </a:rPr>
              <a:t>Roadshow</a:t>
            </a:r>
            <a:endParaRPr lang="en-GB" dirty="0" smtClean="0">
              <a:solidFill>
                <a:schemeClr val="tx1">
                  <a:lumMod val="65000"/>
                  <a:lumOff val="35000"/>
                </a:schemeClr>
              </a:solidFill>
              <a:latin typeface="Century Gothic" pitchFamily="34" charset="0"/>
            </a:endParaRPr>
          </a:p>
          <a:p>
            <a:endParaRPr lang="en-GB" dirty="0" smtClean="0"/>
          </a:p>
          <a:p>
            <a:endParaRPr lang="en-GB" dirty="0"/>
          </a:p>
        </p:txBody>
      </p:sp>
      <p:sp>
        <p:nvSpPr>
          <p:cNvPr id="9" name="TextBox 8"/>
          <p:cNvSpPr txBox="1"/>
          <p:nvPr/>
        </p:nvSpPr>
        <p:spPr>
          <a:xfrm>
            <a:off x="4500562" y="1785926"/>
            <a:ext cx="4071966" cy="3724096"/>
          </a:xfrm>
          <a:prstGeom prst="rect">
            <a:avLst/>
          </a:prstGeom>
          <a:noFill/>
        </p:spPr>
        <p:txBody>
          <a:bodyPr wrap="square" rtlCol="0">
            <a:spAutoFit/>
          </a:bodyPr>
          <a:lstStyle/>
          <a:p>
            <a:r>
              <a:rPr lang="en-GB" sz="2800" b="1" dirty="0" smtClean="0">
                <a:solidFill>
                  <a:srgbClr val="C31395"/>
                </a:solidFill>
                <a:latin typeface="Century Gothic" pitchFamily="34" charset="0"/>
              </a:rPr>
              <a:t>Premium Award Package</a:t>
            </a:r>
            <a:r>
              <a:rPr lang="en-GB" sz="2800" dirty="0" smtClean="0">
                <a:solidFill>
                  <a:srgbClr val="18414C"/>
                </a:solidFill>
                <a:latin typeface="Century Gothic" pitchFamily="34" charset="0"/>
              </a:rPr>
              <a:t> </a:t>
            </a:r>
          </a:p>
          <a:p>
            <a:endParaRPr lang="en-GB" b="1" dirty="0" smtClean="0">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Standard Digital Package</a:t>
            </a:r>
          </a:p>
          <a:p>
            <a:pPr marL="177800" lvl="0" indent="-177800">
              <a:buClr>
                <a:srgbClr val="F47D30"/>
              </a:buClr>
              <a:buSzPct val="60000"/>
            </a:pPr>
            <a:endParaRPr lang="en-GB"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Pop-up exhibitions</a:t>
            </a:r>
          </a:p>
          <a:p>
            <a:pPr lvl="0"/>
            <a:endParaRPr lang="en-GB" dirty="0" smtClean="0">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Priority access to linked learning programmes and creative projects</a:t>
            </a:r>
          </a:p>
          <a:p>
            <a:pPr marL="177800" lvl="0" indent="-177800">
              <a:buClr>
                <a:srgbClr val="F47D30"/>
              </a:buClr>
              <a:buSzPct val="60000"/>
              <a:buFont typeface="Wingdings" pitchFamily="2" charset="2"/>
              <a:buChar char="§"/>
            </a:pPr>
            <a:endParaRPr lang="en-GB" dirty="0" smtClean="0">
              <a:solidFill>
                <a:schemeClr val="tx1">
                  <a:lumMod val="65000"/>
                  <a:lumOff val="35000"/>
                </a:schemeClr>
              </a:solidFill>
              <a:latin typeface="Century Gothic" pitchFamily="34" charset="0"/>
            </a:endParaRPr>
          </a:p>
          <a:p>
            <a:pPr marL="177800" lvl="0" indent="-177800">
              <a:buClr>
                <a:srgbClr val="F47D30"/>
              </a:buClr>
              <a:buSzPct val="60000"/>
              <a:buFont typeface="Wingdings" pitchFamily="2" charset="2"/>
              <a:buChar char="§"/>
            </a:pPr>
            <a:r>
              <a:rPr lang="en-GB" dirty="0" smtClean="0">
                <a:solidFill>
                  <a:schemeClr val="tx1">
                    <a:lumMod val="65000"/>
                    <a:lumOff val="35000"/>
                  </a:schemeClr>
                </a:solidFill>
                <a:latin typeface="Century Gothic" pitchFamily="34" charset="0"/>
              </a:rPr>
              <a:t>National Heritage Schools Award</a:t>
            </a:r>
          </a:p>
        </p:txBody>
      </p:sp>
      <p:pic>
        <p:nvPicPr>
          <p:cNvPr id="10" name="Picture 2" descr="F:\Hull Museums\EDUCATION\GRANTS &amp; COMMISSIONING\HL Internal Grants\Hull Curriculum\Illustrations\wetransfer-c76699\Hotham CMYK.png"/>
          <p:cNvPicPr>
            <a:picLocks noChangeAspect="1" noChangeArrowheads="1"/>
          </p:cNvPicPr>
          <p:nvPr/>
        </p:nvPicPr>
        <p:blipFill>
          <a:blip r:embed="rId4" cstate="print"/>
          <a:srcRect/>
          <a:stretch>
            <a:fillRect/>
          </a:stretch>
        </p:blipFill>
        <p:spPr bwMode="auto">
          <a:xfrm>
            <a:off x="2214546" y="4214818"/>
            <a:ext cx="2931812" cy="3419500"/>
          </a:xfrm>
          <a:prstGeom prst="rect">
            <a:avLst/>
          </a:prstGeom>
          <a:noFill/>
        </p:spPr>
      </p:pic>
      <p:sp>
        <p:nvSpPr>
          <p:cNvPr id="11" name="TextBox 10"/>
          <p:cNvSpPr txBox="1"/>
          <p:nvPr/>
        </p:nvSpPr>
        <p:spPr>
          <a:xfrm>
            <a:off x="714348" y="1357298"/>
            <a:ext cx="5572164" cy="369332"/>
          </a:xfrm>
          <a:prstGeom prst="rect">
            <a:avLst/>
          </a:prstGeom>
          <a:noFill/>
        </p:spPr>
        <p:txBody>
          <a:bodyPr wrap="square" rtlCol="0">
            <a:spAutoFit/>
          </a:bodyPr>
          <a:lstStyle/>
          <a:p>
            <a:r>
              <a:rPr lang="en-GB" b="1" dirty="0" smtClean="0">
                <a:latin typeface="Century Gothic" pitchFamily="34" charset="0"/>
              </a:rPr>
              <a:t>The Hull Curriculum 2017 - 2020 offer...</a:t>
            </a:r>
            <a:endParaRPr lang="en-GB" b="1" dirty="0">
              <a:latin typeface="Century Gothic" pitchFamily="34" charset="0"/>
            </a:endParaRPr>
          </a:p>
        </p:txBody>
      </p:sp>
    </p:spTree>
    <p:extLst>
      <p:ext uri="{BB962C8B-B14F-4D97-AF65-F5344CB8AC3E}">
        <p14:creationId xmlns:p14="http://schemas.microsoft.com/office/powerpoint/2010/main" val="420790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026" name="AutoShape 2"/>
          <p:cNvSpPr>
            <a:spLocks noChangeArrowheads="1"/>
          </p:cNvSpPr>
          <p:nvPr/>
        </p:nvSpPr>
        <p:spPr bwMode="auto">
          <a:xfrm>
            <a:off x="395536" y="404664"/>
            <a:ext cx="8352927" cy="6048672"/>
          </a:xfrm>
          <a:prstGeom prst="wedgeRoundRectCallout">
            <a:avLst>
              <a:gd name="adj1" fmla="val -26526"/>
              <a:gd name="adj2" fmla="val 50096"/>
              <a:gd name="adj3" fmla="val 16667"/>
            </a:avLst>
          </a:prstGeom>
          <a:solidFill>
            <a:srgbClr val="FFFFFF"/>
          </a:solidFill>
          <a:ln w="330200">
            <a:solidFill>
              <a:srgbClr val="CC0066"/>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TextBox 4"/>
          <p:cNvSpPr txBox="1"/>
          <p:nvPr/>
        </p:nvSpPr>
        <p:spPr>
          <a:xfrm>
            <a:off x="971600" y="548680"/>
            <a:ext cx="7560840" cy="923330"/>
          </a:xfrm>
          <a:prstGeom prst="rect">
            <a:avLst/>
          </a:prstGeom>
          <a:noFill/>
        </p:spPr>
        <p:txBody>
          <a:bodyPr wrap="square" rtlCol="0">
            <a:spAutoFit/>
          </a:bodyPr>
          <a:lstStyle/>
          <a:p>
            <a:r>
              <a:rPr lang="en-GB" sz="5400" b="1" dirty="0" smtClean="0">
                <a:solidFill>
                  <a:srgbClr val="9E004F"/>
                </a:solidFill>
                <a:latin typeface="Agency FB" pitchFamily="34" charset="0"/>
              </a:rPr>
              <a:t>Pop-up exhibitions…</a:t>
            </a:r>
            <a:endParaRPr lang="en-US" sz="5400" b="1" dirty="0">
              <a:solidFill>
                <a:srgbClr val="9E004F"/>
              </a:solidFill>
              <a:latin typeface="Agency FB" pitchFamily="34" charset="0"/>
            </a:endParaRPr>
          </a:p>
        </p:txBody>
      </p:sp>
      <p:sp>
        <p:nvSpPr>
          <p:cNvPr id="8" name="TextBox 7"/>
          <p:cNvSpPr txBox="1"/>
          <p:nvPr/>
        </p:nvSpPr>
        <p:spPr>
          <a:xfrm>
            <a:off x="625886" y="1472010"/>
            <a:ext cx="7848872" cy="6524863"/>
          </a:xfrm>
          <a:prstGeom prst="rect">
            <a:avLst/>
          </a:prstGeom>
          <a:noFill/>
        </p:spPr>
        <p:txBody>
          <a:bodyPr wrap="square" rtlCol="0">
            <a:spAutoFit/>
          </a:bodyPr>
          <a:lstStyle/>
          <a:p>
            <a:r>
              <a:rPr lang="en-US" sz="2000" b="1" dirty="0" smtClean="0">
                <a:solidFill>
                  <a:schemeClr val="tx1">
                    <a:lumMod val="65000"/>
                    <a:lumOff val="35000"/>
                  </a:schemeClr>
                </a:solidFill>
                <a:latin typeface="Century Gothic" pitchFamily="34" charset="0"/>
              </a:rPr>
              <a:t>Five exhibitions, five key histories</a:t>
            </a:r>
          </a:p>
          <a:p>
            <a:pPr marL="177800" indent="-177800">
              <a:buClr>
                <a:srgbClr val="F47D30"/>
              </a:buClr>
              <a:buSzPct val="60000"/>
              <a:buFont typeface="Wingdings" pitchFamily="2" charset="2"/>
              <a:buChar char="§"/>
            </a:pPr>
            <a:endParaRPr lang="en-US" sz="1600"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US" dirty="0" smtClean="0">
                <a:solidFill>
                  <a:schemeClr val="tx1">
                    <a:lumMod val="65000"/>
                    <a:lumOff val="35000"/>
                  </a:schemeClr>
                </a:solidFill>
                <a:latin typeface="Century Gothic" pitchFamily="34" charset="0"/>
              </a:rPr>
              <a:t>Resources, handling objects and exhibition equipment to support the Hull Curriculum key histories of Isaac Reckitt, Mary Murdoch, Sport in Hull, Transmigration Through Hull and Hull Fair</a:t>
            </a:r>
          </a:p>
          <a:p>
            <a:pPr marL="177800" indent="-177800">
              <a:buClr>
                <a:srgbClr val="F47D30"/>
              </a:buClr>
              <a:buSzPct val="60000"/>
            </a:pPr>
            <a:endParaRPr lang="en-US" sz="1100"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US" dirty="0" smtClean="0">
                <a:solidFill>
                  <a:schemeClr val="tx1">
                    <a:lumMod val="65000"/>
                    <a:lumOff val="35000"/>
                  </a:schemeClr>
                </a:solidFill>
                <a:latin typeface="Century Gothic" pitchFamily="34" charset="0"/>
              </a:rPr>
              <a:t>Strong literacy focus and output with children creating their own high quality exhibition at the end</a:t>
            </a:r>
          </a:p>
          <a:p>
            <a:pPr marL="177800" indent="-177800">
              <a:buClr>
                <a:srgbClr val="F47D30"/>
              </a:buClr>
              <a:buSzPct val="60000"/>
            </a:pPr>
            <a:endParaRPr lang="en-US" sz="1100"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US" dirty="0" smtClean="0">
                <a:solidFill>
                  <a:schemeClr val="tx1">
                    <a:lumMod val="65000"/>
                    <a:lumOff val="35000"/>
                  </a:schemeClr>
                </a:solidFill>
                <a:latin typeface="Century Gothic" pitchFamily="34" charset="0"/>
              </a:rPr>
              <a:t>Available for half term bookings from after February Half Term</a:t>
            </a:r>
          </a:p>
          <a:p>
            <a:pPr marL="177800" indent="-177800">
              <a:buClr>
                <a:srgbClr val="F47D30"/>
              </a:buClr>
              <a:buSzPct val="60000"/>
            </a:pPr>
            <a:endParaRPr lang="en-US" sz="1100"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US" dirty="0" smtClean="0">
                <a:solidFill>
                  <a:schemeClr val="tx1">
                    <a:lumMod val="65000"/>
                    <a:lumOff val="35000"/>
                  </a:schemeClr>
                </a:solidFill>
                <a:latin typeface="Century Gothic" pitchFamily="34" charset="0"/>
              </a:rPr>
              <a:t>Includes original and replica objects to inspire cross-curricular       work, high quality source material and interactive elements</a:t>
            </a:r>
          </a:p>
          <a:p>
            <a:pPr marL="177800" indent="-177800">
              <a:buClr>
                <a:srgbClr val="F47D30"/>
              </a:buClr>
              <a:buSzPct val="60000"/>
            </a:pPr>
            <a:endParaRPr lang="en-US" sz="1100"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US" dirty="0" smtClean="0">
                <a:solidFill>
                  <a:schemeClr val="tx1">
                    <a:lumMod val="65000"/>
                    <a:lumOff val="35000"/>
                  </a:schemeClr>
                </a:solidFill>
                <a:latin typeface="Century Gothic" pitchFamily="34" charset="0"/>
              </a:rPr>
              <a:t>Planning support and teaching resources provided to </a:t>
            </a:r>
          </a:p>
          <a:p>
            <a:pPr>
              <a:buClr>
                <a:srgbClr val="F47D30"/>
              </a:buClr>
              <a:buSzPct val="60000"/>
            </a:pPr>
            <a:r>
              <a:rPr lang="en-US" dirty="0">
                <a:solidFill>
                  <a:schemeClr val="tx1">
                    <a:lumMod val="65000"/>
                    <a:lumOff val="35000"/>
                  </a:schemeClr>
                </a:solidFill>
                <a:latin typeface="Century Gothic" pitchFamily="34" charset="0"/>
              </a:rPr>
              <a:t> </a:t>
            </a:r>
            <a:r>
              <a:rPr lang="en-US" dirty="0" smtClean="0">
                <a:solidFill>
                  <a:schemeClr val="tx1">
                    <a:lumMod val="65000"/>
                    <a:lumOff val="35000"/>
                  </a:schemeClr>
                </a:solidFill>
                <a:latin typeface="Century Gothic" pitchFamily="34" charset="0"/>
              </a:rPr>
              <a:t>  help you get the most from the exhibition   </a:t>
            </a:r>
          </a:p>
          <a:p>
            <a:pPr>
              <a:buClr>
                <a:srgbClr val="F47D30"/>
              </a:buClr>
              <a:buSzPct val="60000"/>
            </a:pPr>
            <a:endParaRPr lang="en-US" sz="1100" dirty="0" smtClean="0">
              <a:solidFill>
                <a:schemeClr val="tx1">
                  <a:lumMod val="65000"/>
                  <a:lumOff val="35000"/>
                </a:schemeClr>
              </a:solidFill>
              <a:latin typeface="Century Gothic" pitchFamily="34" charset="0"/>
            </a:endParaRPr>
          </a:p>
          <a:p>
            <a:pPr marL="177800" indent="-177800">
              <a:buClr>
                <a:srgbClr val="F47D30"/>
              </a:buClr>
              <a:buSzPct val="60000"/>
              <a:buFont typeface="Wingdings" pitchFamily="2" charset="2"/>
              <a:buChar char="§"/>
            </a:pPr>
            <a:r>
              <a:rPr lang="en-US" dirty="0" smtClean="0">
                <a:solidFill>
                  <a:schemeClr val="tx1">
                    <a:lumMod val="65000"/>
                    <a:lumOff val="35000"/>
                  </a:schemeClr>
                </a:solidFill>
                <a:latin typeface="Century Gothic" pitchFamily="34" charset="0"/>
              </a:rPr>
              <a:t>Suitable for Key Stages 1 and 2</a:t>
            </a:r>
            <a:endParaRPr lang="en-US" dirty="0">
              <a:solidFill>
                <a:schemeClr val="tx1">
                  <a:lumMod val="65000"/>
                  <a:lumOff val="35000"/>
                </a:schemeClr>
              </a:solidFill>
              <a:latin typeface="Century Gothic" pitchFamily="34" charset="0"/>
            </a:endParaRPr>
          </a:p>
          <a:p>
            <a:pPr>
              <a:buClr>
                <a:srgbClr val="F47D30"/>
              </a:buClr>
              <a:buSzPct val="60000"/>
            </a:pPr>
            <a:endParaRPr lang="en-US" dirty="0">
              <a:solidFill>
                <a:schemeClr val="tx1">
                  <a:lumMod val="65000"/>
                  <a:lumOff val="35000"/>
                </a:schemeClr>
              </a:solidFill>
              <a:latin typeface="Century Gothic" pitchFamily="34" charset="0"/>
            </a:endParaRPr>
          </a:p>
          <a:p>
            <a:pPr>
              <a:buClr>
                <a:srgbClr val="F47D30"/>
              </a:buClr>
              <a:buSzPct val="60000"/>
            </a:pPr>
            <a:r>
              <a:rPr lang="en-US" dirty="0" smtClean="0">
                <a:solidFill>
                  <a:schemeClr val="tx1">
                    <a:lumMod val="65000"/>
                    <a:lumOff val="35000"/>
                  </a:schemeClr>
                </a:solidFill>
                <a:latin typeface="Century Gothic" pitchFamily="34" charset="0"/>
              </a:rPr>
              <a:t>                               </a:t>
            </a:r>
          </a:p>
          <a:p>
            <a:pPr marL="177800" indent="-177800">
              <a:buClr>
                <a:srgbClr val="F47D30"/>
              </a:buClr>
              <a:buSzPct val="60000"/>
              <a:buFont typeface="Wingdings" pitchFamily="2" charset="2"/>
              <a:buChar char="§"/>
            </a:pPr>
            <a:endParaRPr lang="en-US" sz="1100" dirty="0" smtClean="0">
              <a:solidFill>
                <a:schemeClr val="tx1">
                  <a:lumMod val="65000"/>
                  <a:lumOff val="35000"/>
                </a:schemeClr>
              </a:solidFill>
              <a:latin typeface="Century Gothic" pitchFamily="34" charset="0"/>
            </a:endParaRPr>
          </a:p>
          <a:p>
            <a:endParaRPr lang="en-GB" dirty="0" smtClean="0">
              <a:solidFill>
                <a:schemeClr val="tx1">
                  <a:lumMod val="65000"/>
                  <a:lumOff val="35000"/>
                </a:schemeClr>
              </a:solidFill>
            </a:endParaRPr>
          </a:p>
          <a:p>
            <a:endParaRPr lang="en-GB" sz="3200" dirty="0" smtClean="0">
              <a:solidFill>
                <a:schemeClr val="tx1">
                  <a:lumMod val="65000"/>
                  <a:lumOff val="35000"/>
                </a:schemeClr>
              </a:solidFill>
            </a:endParaRPr>
          </a:p>
          <a:p>
            <a:endParaRPr lang="en-US" sz="3200" dirty="0">
              <a:solidFill>
                <a:schemeClr val="tx1">
                  <a:lumMod val="65000"/>
                  <a:lumOff val="35000"/>
                </a:schemeClr>
              </a:solidFill>
            </a:endParaRPr>
          </a:p>
        </p:txBody>
      </p:sp>
      <p:pic>
        <p:nvPicPr>
          <p:cNvPr id="10243" name="Picture 3" descr="F:\Hull Museums\EDUCATION\GRANTS &amp; COMMISSIONING\HL Internal Grants\Hull Curriculum\Illustrations\Final coloured PNG\Murdoch 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6441" y="3429000"/>
            <a:ext cx="1737559" cy="321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6870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3551</TotalTime>
  <Words>739</Words>
  <Application>Microsoft Office PowerPoint</Application>
  <PresentationFormat>On-screen Show (4:3)</PresentationFormat>
  <Paragraphs>170</Paragraphs>
  <Slides>22</Slides>
  <Notes>22</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Hull City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avisonj</dc:creator>
  <cp:lastModifiedBy>MartinZ</cp:lastModifiedBy>
  <cp:revision>202</cp:revision>
  <dcterms:created xsi:type="dcterms:W3CDTF">2015-11-04T18:52:23Z</dcterms:created>
  <dcterms:modified xsi:type="dcterms:W3CDTF">2018-02-08T11:45:19Z</dcterms:modified>
</cp:coreProperties>
</file>