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06" r:id="rId5"/>
  </p:sldMasterIdLst>
  <p:notesMasterIdLst>
    <p:notesMasterId r:id="rId25"/>
  </p:notesMasterIdLst>
  <p:handoutMasterIdLst>
    <p:handoutMasterId r:id="rId26"/>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158" userDrawn="1">
          <p15:clr>
            <a:srgbClr val="A4A3A4"/>
          </p15:clr>
        </p15:guide>
        <p15:guide id="3" pos="5567" userDrawn="1">
          <p15:clr>
            <a:srgbClr val="A4A3A4"/>
          </p15:clr>
        </p15:guide>
        <p15:guide id="4" orient="horz" pos="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p:restoredTop sz="94674"/>
  </p:normalViewPr>
  <p:slideViewPr>
    <p:cSldViewPr snapToGrid="0" snapToObjects="1">
      <p:cViewPr varScale="1">
        <p:scale>
          <a:sx n="109" d="100"/>
          <a:sy n="109" d="100"/>
        </p:scale>
        <p:origin x="1494" y="102"/>
      </p:cViewPr>
      <p:guideLst>
        <p:guide orient="horz" pos="595"/>
        <p:guide pos="158"/>
        <p:guide pos="5567"/>
        <p:guide orient="horz" pos="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8E00A-5DB7-4C6F-ACE7-37B9A4F42D76}" type="doc">
      <dgm:prSet loTypeId="urn:microsoft.com/office/officeart/2005/8/layout/chevron1" loCatId="process" qsTypeId="urn:microsoft.com/office/officeart/2005/8/quickstyle/simple1" qsCatId="simple" csTypeId="urn:microsoft.com/office/officeart/2005/8/colors/accent1_2" csCatId="accent1" phldr="1"/>
      <dgm:spPr/>
    </dgm:pt>
    <dgm:pt modelId="{DF08E014-62DD-42FF-927B-B8E9D6C51230}">
      <dgm:prSet phldrT="[Text]"/>
      <dgm:spPr/>
      <dgm:t>
        <a:bodyPr/>
        <a:lstStyle/>
        <a:p>
          <a:r>
            <a:rPr lang="en-US" dirty="0" smtClean="0"/>
            <a:t>Basic thinking	</a:t>
          </a:r>
          <a:endParaRPr lang="en-US" dirty="0"/>
        </a:p>
      </dgm:t>
    </dgm:pt>
    <dgm:pt modelId="{5F9D02B2-6AF0-417F-A67D-769D3411494B}" type="parTrans" cxnId="{F5DB057A-E563-47CD-BF48-942BA894F618}">
      <dgm:prSet/>
      <dgm:spPr/>
      <dgm:t>
        <a:bodyPr/>
        <a:lstStyle/>
        <a:p>
          <a:endParaRPr lang="en-US"/>
        </a:p>
      </dgm:t>
    </dgm:pt>
    <dgm:pt modelId="{7DAE0F52-3697-4D18-ACF3-BB59A6C46050}" type="sibTrans" cxnId="{F5DB057A-E563-47CD-BF48-942BA894F618}">
      <dgm:prSet/>
      <dgm:spPr/>
      <dgm:t>
        <a:bodyPr/>
        <a:lstStyle/>
        <a:p>
          <a:endParaRPr lang="en-US"/>
        </a:p>
      </dgm:t>
    </dgm:pt>
    <dgm:pt modelId="{0A5171BE-1E23-456D-BDD8-71598317613A}">
      <dgm:prSet phldrT="[Text]"/>
      <dgm:spPr/>
      <dgm:t>
        <a:bodyPr/>
        <a:lstStyle/>
        <a:p>
          <a:r>
            <a:rPr lang="en-US" dirty="0" smtClean="0"/>
            <a:t>Problem analysis</a:t>
          </a:r>
          <a:endParaRPr lang="en-US" dirty="0"/>
        </a:p>
      </dgm:t>
    </dgm:pt>
    <dgm:pt modelId="{E5442D98-7D01-4691-A098-616EFBAFEDA3}" type="parTrans" cxnId="{9C0279A9-659D-47D5-B583-EA34A203D972}">
      <dgm:prSet/>
      <dgm:spPr/>
      <dgm:t>
        <a:bodyPr/>
        <a:lstStyle/>
        <a:p>
          <a:endParaRPr lang="en-US"/>
        </a:p>
      </dgm:t>
    </dgm:pt>
    <dgm:pt modelId="{6073F5FA-B8B1-4C6E-98D7-321CD8FF90B9}" type="sibTrans" cxnId="{9C0279A9-659D-47D5-B583-EA34A203D972}">
      <dgm:prSet/>
      <dgm:spPr/>
      <dgm:t>
        <a:bodyPr/>
        <a:lstStyle/>
        <a:p>
          <a:endParaRPr lang="en-US"/>
        </a:p>
      </dgm:t>
    </dgm:pt>
    <dgm:pt modelId="{39B8CA65-0534-40D3-9ACE-E968FCA417D6}">
      <dgm:prSet phldrT="[Text]"/>
      <dgm:spPr/>
      <dgm:t>
        <a:bodyPr/>
        <a:lstStyle/>
        <a:p>
          <a:r>
            <a:rPr lang="en-US" dirty="0" smtClean="0"/>
            <a:t>Well defined and crafted</a:t>
          </a:r>
          <a:endParaRPr lang="en-US" dirty="0"/>
        </a:p>
      </dgm:t>
    </dgm:pt>
    <dgm:pt modelId="{4753F084-C50C-453B-93DB-B749FCB3A10A}" type="parTrans" cxnId="{DBEFEF50-CBAC-48DF-B29E-E71798063BC6}">
      <dgm:prSet/>
      <dgm:spPr/>
      <dgm:t>
        <a:bodyPr/>
        <a:lstStyle/>
        <a:p>
          <a:endParaRPr lang="en-US"/>
        </a:p>
      </dgm:t>
    </dgm:pt>
    <dgm:pt modelId="{AEBA94EE-C387-40D5-9188-D9F9A4AE41E6}" type="sibTrans" cxnId="{DBEFEF50-CBAC-48DF-B29E-E71798063BC6}">
      <dgm:prSet/>
      <dgm:spPr/>
      <dgm:t>
        <a:bodyPr/>
        <a:lstStyle/>
        <a:p>
          <a:endParaRPr lang="en-US"/>
        </a:p>
      </dgm:t>
    </dgm:pt>
    <dgm:pt modelId="{90F61561-F2D2-4FEF-845D-F3BBC3B5B4CE}" type="pres">
      <dgm:prSet presAssocID="{E038E00A-5DB7-4C6F-ACE7-37B9A4F42D76}" presName="Name0" presStyleCnt="0">
        <dgm:presLayoutVars>
          <dgm:dir/>
          <dgm:animLvl val="lvl"/>
          <dgm:resizeHandles val="exact"/>
        </dgm:presLayoutVars>
      </dgm:prSet>
      <dgm:spPr/>
    </dgm:pt>
    <dgm:pt modelId="{AA298426-314B-42BA-90CD-B8A496B663F3}" type="pres">
      <dgm:prSet presAssocID="{DF08E014-62DD-42FF-927B-B8E9D6C51230}" presName="parTxOnly" presStyleLbl="node1" presStyleIdx="0" presStyleCnt="3" custLinFactY="62273" custLinFactNeighborX="-820" custLinFactNeighborY="100000">
        <dgm:presLayoutVars>
          <dgm:chMax val="0"/>
          <dgm:chPref val="0"/>
          <dgm:bulletEnabled val="1"/>
        </dgm:presLayoutVars>
      </dgm:prSet>
      <dgm:spPr/>
      <dgm:t>
        <a:bodyPr/>
        <a:lstStyle/>
        <a:p>
          <a:endParaRPr lang="en-US"/>
        </a:p>
      </dgm:t>
    </dgm:pt>
    <dgm:pt modelId="{2B39F4FD-37F0-437F-971D-F88E90B56ECC}" type="pres">
      <dgm:prSet presAssocID="{7DAE0F52-3697-4D18-ACF3-BB59A6C46050}" presName="parTxOnlySpace" presStyleCnt="0"/>
      <dgm:spPr/>
    </dgm:pt>
    <dgm:pt modelId="{061E1B18-FA75-46F1-9F84-B98B7EA39D83}" type="pres">
      <dgm:prSet presAssocID="{0A5171BE-1E23-456D-BDD8-71598317613A}" presName="parTxOnly" presStyleLbl="node1" presStyleIdx="1" presStyleCnt="3" custLinFactY="62273" custLinFactNeighborX="-12174" custLinFactNeighborY="100000">
        <dgm:presLayoutVars>
          <dgm:chMax val="0"/>
          <dgm:chPref val="0"/>
          <dgm:bulletEnabled val="1"/>
        </dgm:presLayoutVars>
      </dgm:prSet>
      <dgm:spPr/>
      <dgm:t>
        <a:bodyPr/>
        <a:lstStyle/>
        <a:p>
          <a:endParaRPr lang="en-US"/>
        </a:p>
      </dgm:t>
    </dgm:pt>
    <dgm:pt modelId="{EDEBA09F-6483-4327-8820-EA544B9C558F}" type="pres">
      <dgm:prSet presAssocID="{6073F5FA-B8B1-4C6E-98D7-321CD8FF90B9}" presName="parTxOnlySpace" presStyleCnt="0"/>
      <dgm:spPr/>
    </dgm:pt>
    <dgm:pt modelId="{84F981E7-8EC8-428C-AC39-3C54A197CCB1}" type="pres">
      <dgm:prSet presAssocID="{39B8CA65-0534-40D3-9ACE-E968FCA417D6}" presName="parTxOnly" presStyleLbl="node1" presStyleIdx="2" presStyleCnt="3" custLinFactY="62273" custLinFactNeighborX="821" custLinFactNeighborY="100000">
        <dgm:presLayoutVars>
          <dgm:chMax val="0"/>
          <dgm:chPref val="0"/>
          <dgm:bulletEnabled val="1"/>
        </dgm:presLayoutVars>
      </dgm:prSet>
      <dgm:spPr/>
      <dgm:t>
        <a:bodyPr/>
        <a:lstStyle/>
        <a:p>
          <a:endParaRPr lang="en-US"/>
        </a:p>
      </dgm:t>
    </dgm:pt>
  </dgm:ptLst>
  <dgm:cxnLst>
    <dgm:cxn modelId="{E0CEF52A-AB29-4D8B-89EF-F06D0D47AE96}" type="presOf" srcId="{39B8CA65-0534-40D3-9ACE-E968FCA417D6}" destId="{84F981E7-8EC8-428C-AC39-3C54A197CCB1}" srcOrd="0" destOrd="0" presId="urn:microsoft.com/office/officeart/2005/8/layout/chevron1"/>
    <dgm:cxn modelId="{DBEFEF50-CBAC-48DF-B29E-E71798063BC6}" srcId="{E038E00A-5DB7-4C6F-ACE7-37B9A4F42D76}" destId="{39B8CA65-0534-40D3-9ACE-E968FCA417D6}" srcOrd="2" destOrd="0" parTransId="{4753F084-C50C-453B-93DB-B749FCB3A10A}" sibTransId="{AEBA94EE-C387-40D5-9188-D9F9A4AE41E6}"/>
    <dgm:cxn modelId="{F5DB057A-E563-47CD-BF48-942BA894F618}" srcId="{E038E00A-5DB7-4C6F-ACE7-37B9A4F42D76}" destId="{DF08E014-62DD-42FF-927B-B8E9D6C51230}" srcOrd="0" destOrd="0" parTransId="{5F9D02B2-6AF0-417F-A67D-769D3411494B}" sibTransId="{7DAE0F52-3697-4D18-ACF3-BB59A6C46050}"/>
    <dgm:cxn modelId="{9C0279A9-659D-47D5-B583-EA34A203D972}" srcId="{E038E00A-5DB7-4C6F-ACE7-37B9A4F42D76}" destId="{0A5171BE-1E23-456D-BDD8-71598317613A}" srcOrd="1" destOrd="0" parTransId="{E5442D98-7D01-4691-A098-616EFBAFEDA3}" sibTransId="{6073F5FA-B8B1-4C6E-98D7-321CD8FF90B9}"/>
    <dgm:cxn modelId="{D69ACD42-E084-4C1A-B4E1-F53D03509527}" type="presOf" srcId="{DF08E014-62DD-42FF-927B-B8E9D6C51230}" destId="{AA298426-314B-42BA-90CD-B8A496B663F3}" srcOrd="0" destOrd="0" presId="urn:microsoft.com/office/officeart/2005/8/layout/chevron1"/>
    <dgm:cxn modelId="{91BCB06A-E83F-4351-AED8-834760550735}" type="presOf" srcId="{0A5171BE-1E23-456D-BDD8-71598317613A}" destId="{061E1B18-FA75-46F1-9F84-B98B7EA39D83}" srcOrd="0" destOrd="0" presId="urn:microsoft.com/office/officeart/2005/8/layout/chevron1"/>
    <dgm:cxn modelId="{F4893F66-8F76-4DC4-9C9E-D1A9F58EDFE1}" type="presOf" srcId="{E038E00A-5DB7-4C6F-ACE7-37B9A4F42D76}" destId="{90F61561-F2D2-4FEF-845D-F3BBC3B5B4CE}" srcOrd="0" destOrd="0" presId="urn:microsoft.com/office/officeart/2005/8/layout/chevron1"/>
    <dgm:cxn modelId="{B0898D5D-94BD-4345-AD0D-B5189472802F}" type="presParOf" srcId="{90F61561-F2D2-4FEF-845D-F3BBC3B5B4CE}" destId="{AA298426-314B-42BA-90CD-B8A496B663F3}" srcOrd="0" destOrd="0" presId="urn:microsoft.com/office/officeart/2005/8/layout/chevron1"/>
    <dgm:cxn modelId="{EB9B1A2E-5AD2-4314-993C-737EFBDDCB6D}" type="presParOf" srcId="{90F61561-F2D2-4FEF-845D-F3BBC3B5B4CE}" destId="{2B39F4FD-37F0-437F-971D-F88E90B56ECC}" srcOrd="1" destOrd="0" presId="urn:microsoft.com/office/officeart/2005/8/layout/chevron1"/>
    <dgm:cxn modelId="{7B928EA9-C445-459B-912B-D6E61CF75358}" type="presParOf" srcId="{90F61561-F2D2-4FEF-845D-F3BBC3B5B4CE}" destId="{061E1B18-FA75-46F1-9F84-B98B7EA39D83}" srcOrd="2" destOrd="0" presId="urn:microsoft.com/office/officeart/2005/8/layout/chevron1"/>
    <dgm:cxn modelId="{63913F3A-6B28-407C-B948-B66BFF4EBD93}" type="presParOf" srcId="{90F61561-F2D2-4FEF-845D-F3BBC3B5B4CE}" destId="{EDEBA09F-6483-4327-8820-EA544B9C558F}" srcOrd="3" destOrd="0" presId="urn:microsoft.com/office/officeart/2005/8/layout/chevron1"/>
    <dgm:cxn modelId="{393C0FDB-8099-41AE-85C5-53DC15071DA2}" type="presParOf" srcId="{90F61561-F2D2-4FEF-845D-F3BBC3B5B4CE}" destId="{84F981E7-8EC8-428C-AC39-3C54A197CCB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98426-314B-42BA-90CD-B8A496B663F3}">
      <dsp:nvSpPr>
        <dsp:cNvPr id="0" name=""/>
        <dsp:cNvSpPr/>
      </dsp:nvSpPr>
      <dsp:spPr>
        <a:xfrm>
          <a:off x="1" y="3009164"/>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Basic thinking	</a:t>
          </a:r>
          <a:endParaRPr lang="en-US" sz="1900" kern="1200" dirty="0"/>
        </a:p>
      </dsp:txBody>
      <dsp:txXfrm>
        <a:off x="435174" y="3009164"/>
        <a:ext cx="1305521" cy="870346"/>
      </dsp:txXfrm>
    </dsp:sp>
    <dsp:sp modelId="{061E1B18-FA75-46F1-9F84-B98B7EA39D83}">
      <dsp:nvSpPr>
        <dsp:cNvPr id="0" name=""/>
        <dsp:cNvSpPr/>
      </dsp:nvSpPr>
      <dsp:spPr>
        <a:xfrm>
          <a:off x="1933577" y="3009164"/>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Problem analysis</a:t>
          </a:r>
          <a:endParaRPr lang="en-US" sz="1900" kern="1200" dirty="0"/>
        </a:p>
      </dsp:txBody>
      <dsp:txXfrm>
        <a:off x="2368750" y="3009164"/>
        <a:ext cx="1305521" cy="870346"/>
      </dsp:txXfrm>
    </dsp:sp>
    <dsp:sp modelId="{84F981E7-8EC8-428C-AC39-3C54A197CCB1}">
      <dsp:nvSpPr>
        <dsp:cNvPr id="0" name=""/>
        <dsp:cNvSpPr/>
      </dsp:nvSpPr>
      <dsp:spPr>
        <a:xfrm>
          <a:off x="3920132" y="3009164"/>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Well defined and crafted</a:t>
          </a:r>
          <a:endParaRPr lang="en-US" sz="1900" kern="1200" dirty="0"/>
        </a:p>
      </dsp:txBody>
      <dsp:txXfrm>
        <a:off x="4355305" y="3009164"/>
        <a:ext cx="1305521"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6055794-9B30-C643-AFFE-804292E41D08}" type="datetimeFigureOut">
              <a:rPr lang="en-US"/>
              <a:pPr>
                <a:defRPr/>
              </a:pPr>
              <a:t>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DFB8CB-CE0F-BC4F-86BB-211563F6FAE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7DABA2B-0A1E-9240-B9B6-09FA40BDFA2E}" type="datetimeFigureOut">
              <a:rPr lang="en-US"/>
              <a:pPr>
                <a:defRPr/>
              </a:pPr>
              <a:t>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570F38E-81F3-B14A-8C05-8130B15E9E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8500"/>
            <a:ext cx="4645025" cy="3482975"/>
          </a:xfrm>
        </p:spPr>
      </p:sp>
      <p:sp>
        <p:nvSpPr>
          <p:cNvPr id="3" name="Notes Placeholder 2"/>
          <p:cNvSpPr>
            <a:spLocks noGrp="1"/>
          </p:cNvSpPr>
          <p:nvPr>
            <p:ph type="body" idx="1"/>
          </p:nvPr>
        </p:nvSpPr>
        <p:spPr/>
        <p:txBody>
          <a:bodyPr/>
          <a:lstStyle/>
          <a:p>
            <a:r>
              <a:rPr lang="en-US" dirty="0" smtClean="0"/>
              <a:t>Observing</a:t>
            </a:r>
            <a:r>
              <a:rPr lang="en-US" baseline="0" dirty="0" smtClean="0"/>
              <a:t> and reflecting on teaching and learning is not a new concept. Throughout a teachers career they are likely to have their teaching scrutinized to support they own development, as well as providing feedback on their effectiveness within the classroom. </a:t>
            </a:r>
          </a:p>
          <a:p>
            <a:endParaRPr lang="en-US" baseline="0" dirty="0" smtClean="0"/>
          </a:p>
          <a:p>
            <a:r>
              <a:rPr lang="en-US" baseline="0" dirty="0" smtClean="0"/>
              <a:t>Traditionally observations are undertaken to the teacher, with them receiving feedback on their teaching from an observer. In many cases this results in a one way dialogue with the observer feedback on their thoughts of the lesson, with limited opportunity for the teacher themselves to reflect on their teaching.</a:t>
            </a:r>
          </a:p>
          <a:p>
            <a:endParaRPr lang="en-US" baseline="0" dirty="0" smtClean="0"/>
          </a:p>
          <a:p>
            <a:r>
              <a:rPr lang="en-US" baseline="0" dirty="0" smtClean="0"/>
              <a:t>However, reflecting on their own teaching allows them to explore and explain the decisions they have made in preparation for, during and after the lesson. </a:t>
            </a:r>
          </a:p>
          <a:p>
            <a:endParaRPr lang="en-US" baseline="0" dirty="0" smtClean="0"/>
          </a:p>
          <a:p>
            <a:r>
              <a:rPr lang="en-US" baseline="0" dirty="0" smtClean="0"/>
              <a:t>Literature as detailed within the article identifies a range of approaches to reflection.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Predominantly levels of reflection have been identified as moving </a:t>
            </a:r>
            <a:r>
              <a:rPr lang="en-US" sz="1200" kern="1200" dirty="0" smtClean="0">
                <a:solidFill>
                  <a:schemeClr val="tx1"/>
                </a:solidFill>
                <a:effectLst/>
                <a:latin typeface="+mn-lt"/>
                <a:ea typeface="+mn-ea"/>
                <a:cs typeface="+mn-cs"/>
              </a:rPr>
              <a:t>from a descriptive / technical focus, through a deliberate / conceptual / justification stage and culminating in a level of critique. </a:t>
            </a:r>
            <a:endParaRPr lang="en-US" baseline="0" dirty="0" smtClean="0"/>
          </a:p>
          <a:p>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van Mann (1977), Day (1993) and </a:t>
            </a:r>
            <a:r>
              <a:rPr lang="en-US" sz="1200" kern="1200" dirty="0" err="1" smtClean="0">
                <a:solidFill>
                  <a:schemeClr val="tx1"/>
                </a:solidFill>
                <a:effectLst/>
                <a:latin typeface="+mn-lt"/>
                <a:ea typeface="+mn-ea"/>
                <a:cs typeface="+mn-cs"/>
              </a:rPr>
              <a:t>Tsangaridou</a:t>
            </a:r>
            <a:r>
              <a:rPr lang="en-US" sz="1200" kern="1200" dirty="0" smtClean="0">
                <a:solidFill>
                  <a:schemeClr val="tx1"/>
                </a:solidFill>
                <a:effectLst/>
                <a:latin typeface="+mn-lt"/>
                <a:ea typeface="+mn-ea"/>
                <a:cs typeface="+mn-cs"/>
              </a:rPr>
              <a:t> and O’Sullivan (1994))</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However in supporting teachers to become more reflective, providing a reflective structure allows scaffolding of learning to be undertaken. In essence, it allows the teacher to focus on specific aspects of their teaching rather than just providing a description of what they have done.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To support this focused questioning was undertaken as part of the pre and post lesson discussion aspect of the study.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For example during pre lesson discussions, the focus was on what they wanted the pupils to achieve by the end of the lesson, and how would they know they had been successful.</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respect of the post lesson discussion, teachers were asked to reflect on the following questions.</a:t>
            </a:r>
          </a:p>
          <a:p>
            <a:endParaRPr lang="en-US" sz="1200" kern="1200" baseline="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Based on your lesson objectives, what specific evidence do you have that the pupils achieved these and made progress?</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Based on your lesson (specific observation from the lesson) for example - how could you enhance the quality of some of the pupils’ work?</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Based on the PELOT characteristics (attached) provide a brief summary of how you feel you met each group of characteristics  - for example how would you evidence that you presented your instructions in a meaningful, clear and concise manner?</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From your lesson – describe in detail two of the things you were most pleased with.</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From your lesson – describe in detail one thing you would like to improve.</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Based on your evaluation what are the key PELOT characteristics you would like to focus on for the next observation?</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Based on your evaluation provide a short summary of what you are intending to teach in your next lesson?</a:t>
            </a:r>
            <a:endParaRPr lang="en-GB"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fld id="{0FABA01B-BEA5-A44B-939C-02B560D5A44F}"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t>9</a:t>
            </a:fld>
            <a:endParaRPr kumimoji="0" lang="en-US" sz="1300" b="0" i="0" u="none" strike="noStrike" kern="1200" cap="none" spc="0" normalizeH="0" baseline="0" noProof="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53215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8500"/>
            <a:ext cx="4645025" cy="3482975"/>
          </a:xfrm>
        </p:spPr>
      </p:sp>
      <p:sp>
        <p:nvSpPr>
          <p:cNvPr id="3" name="Notes Placeholder 2"/>
          <p:cNvSpPr>
            <a:spLocks noGrp="1"/>
          </p:cNvSpPr>
          <p:nvPr>
            <p:ph type="body" idx="1"/>
          </p:nvPr>
        </p:nvSpPr>
        <p:spPr/>
        <p:txBody>
          <a:bodyPr/>
          <a:lstStyle/>
          <a:p>
            <a:r>
              <a:rPr lang="en-US" dirty="0" smtClean="0"/>
              <a:t>A</a:t>
            </a:r>
            <a:r>
              <a:rPr lang="en-US" baseline="0" dirty="0" smtClean="0"/>
              <a:t> range of data collection methods were employed.</a:t>
            </a:r>
          </a:p>
          <a:p>
            <a:endParaRPr lang="en-US" baseline="0" dirty="0" smtClean="0"/>
          </a:p>
          <a:p>
            <a:r>
              <a:rPr lang="en-US" baseline="0" dirty="0" smtClean="0"/>
              <a:t>As has previously been mentioned a focus on planning through pre lesson discussion and teaching through post lesson discussions were paramount. Further asking the teachers to comment on how their approaches over time allowed for a the impact of the process to be reviewed. Further how these changes were to be embedded in personal practice (through the transition plan) and more importantly across the departments (departmental development plan) provided opportunities for further review to be undertaken to identify the extent to which </a:t>
            </a:r>
            <a:r>
              <a:rPr lang="en-US" baseline="0" dirty="0" err="1" smtClean="0"/>
              <a:t>behaviours</a:t>
            </a:r>
            <a:r>
              <a:rPr lang="en-US" baseline="0" dirty="0" smtClean="0"/>
              <a:t> continued or reverted back to how they had previously been.</a:t>
            </a:r>
          </a:p>
          <a:p>
            <a:endParaRPr lang="en-US" baseline="0" dirty="0" smtClean="0"/>
          </a:p>
          <a:p>
            <a:r>
              <a:rPr lang="en-US" baseline="0" dirty="0" smtClean="0"/>
              <a:t>However a key aspect of the data collection was the use of VEO to support reflections.</a:t>
            </a:r>
            <a:endParaRPr lang="en-US" dirty="0"/>
          </a:p>
        </p:txBody>
      </p:sp>
      <p:sp>
        <p:nvSpPr>
          <p:cNvPr id="4" name="Slide Number Placeholder 3"/>
          <p:cNvSpPr>
            <a:spLocks noGrp="1"/>
          </p:cNvSpPr>
          <p:nvPr>
            <p:ph type="sldNum" sz="quarter" idx="10"/>
          </p:nvPr>
        </p:nvSpPr>
        <p:spPr/>
        <p:txBody>
          <a:bodyPr/>
          <a:lstStyle/>
          <a:p>
            <a:pPr marL="0" marR="0" lvl="0" indent="0" algn="r"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fld id="{0FABA01B-BEA5-A44B-939C-02B560D5A44F}"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t>10</a:t>
            </a:fld>
            <a:endParaRPr kumimoji="0" lang="en-US" sz="1300" b="0" i="0" u="none" strike="noStrike" kern="1200" cap="none" spc="0" normalizeH="0" baseline="0" noProof="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15975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pPr marL="0" marR="0" lvl="0" indent="0" algn="l"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endParaRPr kumimoji="0" lang="en-SG" sz="1300" b="0" i="0" u="none" strike="noStrike" kern="1200" cap="none" spc="0" normalizeH="0" baseline="0" noProof="0">
              <a:ln>
                <a:noFill/>
              </a:ln>
              <a:solidFill>
                <a:srgbClr val="000000"/>
              </a:solidFill>
              <a:effectLst/>
              <a:uLnTx/>
              <a:uFillTx/>
              <a:latin typeface="Times New Roman" pitchFamily="18" charset="0"/>
              <a:ea typeface="Arial Unicode MS" pitchFamily="34" charset="-128"/>
            </a:endParaRPr>
          </a:p>
        </p:txBody>
      </p:sp>
      <p:sp>
        <p:nvSpPr>
          <p:cNvPr id="5" name="Slide Number Placeholder 4"/>
          <p:cNvSpPr>
            <a:spLocks noGrp="1"/>
          </p:cNvSpPr>
          <p:nvPr>
            <p:ph type="sldNum" idx="11"/>
          </p:nvPr>
        </p:nvSpPr>
        <p:spPr/>
        <p:txBody>
          <a:bodyPr/>
          <a:lstStyle/>
          <a:p>
            <a:pPr marL="0" marR="0" lvl="0" indent="0" algn="r"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fld id="{C2361DC3-C5BB-4785-8FD5-3028A0BF1526}" type="slidenum">
              <a:rPr kumimoji="0" lang="en-SG"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t>15</a:t>
            </a:fld>
            <a:endParaRPr kumimoji="0" lang="en-SG" sz="1300" b="0" i="0" u="none" strike="noStrike" kern="1200" cap="none" spc="0" normalizeH="0" baseline="0" noProof="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16538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pPr marL="0" marR="0" lvl="0" indent="0" algn="l"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endParaRPr kumimoji="0" lang="en-SG" sz="1300" b="0" i="0" u="none" strike="noStrike" kern="1200" cap="none" spc="0" normalizeH="0" baseline="0" noProof="0">
              <a:ln>
                <a:noFill/>
              </a:ln>
              <a:solidFill>
                <a:srgbClr val="000000"/>
              </a:solidFill>
              <a:effectLst/>
              <a:uLnTx/>
              <a:uFillTx/>
              <a:latin typeface="Times New Roman" pitchFamily="18" charset="0"/>
              <a:ea typeface="Arial Unicode MS" pitchFamily="34" charset="-128"/>
            </a:endParaRPr>
          </a:p>
        </p:txBody>
      </p:sp>
      <p:sp>
        <p:nvSpPr>
          <p:cNvPr id="5" name="Slide Number Placeholder 4"/>
          <p:cNvSpPr>
            <a:spLocks noGrp="1"/>
          </p:cNvSpPr>
          <p:nvPr>
            <p:ph type="sldNum" idx="11"/>
          </p:nvPr>
        </p:nvSpPr>
        <p:spPr/>
        <p:txBody>
          <a:bodyPr/>
          <a:lstStyle/>
          <a:p>
            <a:pPr marL="0" marR="0" lvl="0" indent="0" algn="r"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fld id="{C2361DC3-C5BB-4785-8FD5-3028A0BF1526}" type="slidenum">
              <a:rPr kumimoji="0" lang="en-SG"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56868" rtl="0" eaLnBrk="1" fontAlgn="base" latinLnBrk="0" hangingPunct="0">
                <a:lnSpc>
                  <a:spcPct val="93000"/>
                </a:lnSpc>
                <a:spcBef>
                  <a:spcPct val="0"/>
                </a:spcBef>
                <a:spcAft>
                  <a:spcPct val="0"/>
                </a:spcAft>
                <a:buClrTx/>
                <a:buSzPct val="100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t>16</a:t>
            </a:fld>
            <a:endParaRPr kumimoji="0" lang="en-SG" sz="1300" b="0" i="0" u="none" strike="noStrike" kern="1200" cap="none" spc="0" normalizeH="0" baseline="0" noProof="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57468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8500"/>
            <a:ext cx="4645025" cy="3482975"/>
          </a:xfrm>
        </p:spPr>
      </p:sp>
      <p:sp>
        <p:nvSpPr>
          <p:cNvPr id="3" name="Notes Placeholder 2"/>
          <p:cNvSpPr>
            <a:spLocks noGrp="1"/>
          </p:cNvSpPr>
          <p:nvPr>
            <p:ph type="body" idx="1"/>
          </p:nvPr>
        </p:nvSpPr>
        <p:spPr/>
        <p:txBody>
          <a:bodyPr/>
          <a:lstStyle/>
          <a:p>
            <a:r>
              <a:rPr lang="en-US" dirty="0" smtClean="0"/>
              <a:t>I will give</a:t>
            </a:r>
            <a:r>
              <a:rPr lang="en-US" baseline="0" dirty="0" smtClean="0"/>
              <a:t> a specific example from either of the school for each point.</a:t>
            </a:r>
            <a:endParaRPr lang="en-SG" dirty="0"/>
          </a:p>
        </p:txBody>
      </p:sp>
      <p:sp>
        <p:nvSpPr>
          <p:cNvPr id="4" name="Slide Number Placeholder 3"/>
          <p:cNvSpPr>
            <a:spLocks noGrp="1"/>
          </p:cNvSpPr>
          <p:nvPr>
            <p:ph type="sldNum" idx="10"/>
          </p:nvPr>
        </p:nvSpPr>
        <p:spPr/>
        <p:txBody>
          <a:bodyPr/>
          <a:lstStyle/>
          <a:p>
            <a:pPr marL="0" marR="0" lvl="0" indent="0" algn="r" defTabSz="456868" rtl="0" eaLnBrk="1" fontAlgn="base" latinLnBrk="0" hangingPunct="0">
              <a:lnSpc>
                <a:spcPct val="93000"/>
              </a:lnSpc>
              <a:spcBef>
                <a:spcPts val="0"/>
              </a:spcBef>
              <a:spcAft>
                <a:spcPct val="0"/>
              </a:spcAft>
              <a:buClrTx/>
              <a:buSzPct val="25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fld id="{00000000-1234-1234-1234-123412341234}" type="slidenum">
              <a:rPr kumimoji="0" lang="en-GB"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56868" rtl="0" eaLnBrk="1" fontAlgn="base" latinLnBrk="0" hangingPunct="0">
                <a:lnSpc>
                  <a:spcPct val="93000"/>
                </a:lnSpc>
                <a:spcBef>
                  <a:spcPts val="0"/>
                </a:spcBef>
                <a:spcAft>
                  <a:spcPct val="0"/>
                </a:spcAft>
                <a:buClrTx/>
                <a:buSzPct val="25000"/>
                <a:buFontTx/>
                <a:buNone/>
                <a:tabLst>
                  <a:tab pos="0" algn="l"/>
                  <a:tab pos="435137" algn="l"/>
                  <a:tab pos="870274" algn="l"/>
                  <a:tab pos="1305409" algn="l"/>
                  <a:tab pos="1740545" algn="l"/>
                  <a:tab pos="2175682" algn="l"/>
                  <a:tab pos="2610818" algn="l"/>
                  <a:tab pos="3045954" algn="l"/>
                  <a:tab pos="3481089" algn="l"/>
                  <a:tab pos="3916226" algn="l"/>
                  <a:tab pos="4351363" algn="l"/>
                  <a:tab pos="4786500" algn="l"/>
                  <a:tab pos="5221635" algn="l"/>
                  <a:tab pos="5656770" algn="l"/>
                  <a:tab pos="6091907" algn="l"/>
                  <a:tab pos="6527044" algn="l"/>
                  <a:tab pos="6962179" algn="l"/>
                  <a:tab pos="7398971" algn="l"/>
                  <a:tab pos="7834108" algn="l"/>
                  <a:tab pos="8269245" algn="l"/>
                  <a:tab pos="8704380" algn="l"/>
                </a:tabLst>
                <a:defRPr/>
              </a:pPr>
              <a:t>17</a:t>
            </a:fld>
            <a:endParaRPr kumimoji="0" lang="en-GB" sz="1300" b="0" i="0" u="none" strike="noStrike" kern="1200" cap="none" spc="0" normalizeH="0" baseline="0" noProof="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82537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222" y="1412875"/>
            <a:ext cx="8555893" cy="1022212"/>
          </a:xfrm>
        </p:spPr>
        <p:txBody>
          <a:bodyPr anchor="b"/>
          <a:lstStyle>
            <a:lvl1pPr algn="l">
              <a:defRPr sz="4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66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6253" y="1412875"/>
            <a:ext cx="2949178" cy="1124640"/>
          </a:xfrm>
        </p:spPr>
        <p:txBody>
          <a:bodyPr anchor="b"/>
          <a:lstStyle>
            <a:lvl1pPr>
              <a:defRPr sz="2400"/>
            </a:lvl1pPr>
          </a:lstStyle>
          <a:p>
            <a:r>
              <a:rPr lang="en-US" smtClean="0"/>
              <a:t>Click to edit Master title style</a:t>
            </a:r>
            <a:endParaRPr lang="en-US"/>
          </a:p>
        </p:txBody>
      </p:sp>
      <p:sp>
        <p:nvSpPr>
          <p:cNvPr id="4"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Content Placeholder 9"/>
          <p:cNvSpPr>
            <a:spLocks noGrp="1"/>
          </p:cNvSpPr>
          <p:nvPr>
            <p:ph sz="quarter" idx="10"/>
          </p:nvPr>
        </p:nvSpPr>
        <p:spPr>
          <a:xfrm>
            <a:off x="3303639" y="1412876"/>
            <a:ext cx="5567708" cy="467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02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smtClean="0"/>
              <a:t>Click to edit Master title style</a:t>
            </a:r>
            <a:endParaRPr lang="en-US"/>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9" name="Content Placeholder 9"/>
          <p:cNvSpPr>
            <a:spLocks noGrp="1"/>
          </p:cNvSpPr>
          <p:nvPr>
            <p:ph sz="quarter" idx="10"/>
          </p:nvPr>
        </p:nvSpPr>
        <p:spPr>
          <a:xfrm>
            <a:off x="3303639" y="1412876"/>
            <a:ext cx="5567708" cy="467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4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smtClean="0"/>
              <a:t>Click to edit Master title style</a:t>
            </a:r>
            <a:endParaRPr lang="en-US"/>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10" name="Content Placeholder 9"/>
          <p:cNvSpPr>
            <a:spLocks noGrp="1"/>
          </p:cNvSpPr>
          <p:nvPr>
            <p:ph sz="quarter" idx="10"/>
          </p:nvPr>
        </p:nvSpPr>
        <p:spPr>
          <a:xfrm>
            <a:off x="3303639" y="1412876"/>
            <a:ext cx="5567708" cy="467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2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smtClean="0">
                <a:solidFill>
                  <a:schemeClr val="bg1"/>
                </a:solidFill>
              </a:rPr>
              <a:t>Thank you</a:t>
            </a:r>
          </a:p>
          <a:p>
            <a:pPr>
              <a:defRPr/>
            </a:pPr>
            <a:r>
              <a:rPr lang="en-US" altLang="x-none" sz="1800" dirty="0" smtClean="0">
                <a:solidFill>
                  <a:schemeClr val="bg1"/>
                </a:solidFill>
              </a:rPr>
              <a:t>For more information </a:t>
            </a:r>
            <a:r>
              <a:rPr lang="en-US" altLang="x-none" sz="1800" b="0" dirty="0" smtClean="0">
                <a:solidFill>
                  <a:schemeClr val="bg1"/>
                </a:solidFill>
              </a:rPr>
              <a:t>visit</a:t>
            </a:r>
            <a:r>
              <a:rPr lang="en-US" altLang="x-none" sz="1800" b="1" dirty="0" smtClean="0">
                <a:solidFill>
                  <a:schemeClr val="bg1"/>
                </a:solidFill>
              </a:rPr>
              <a:t> </a:t>
            </a:r>
            <a:r>
              <a:rPr lang="en-US" altLang="x-none" sz="1800" b="1" dirty="0" err="1" smtClean="0">
                <a:solidFill>
                  <a:schemeClr val="bg1"/>
                </a:solidFill>
              </a:rPr>
              <a:t>www.hull.ac.uk</a:t>
            </a:r>
            <a:endParaRPr lang="en-US" altLang="x-none" sz="1800" b="1" dirty="0" smtClean="0">
              <a:solidFill>
                <a:schemeClr val="bg1"/>
              </a:solidFill>
            </a:endParaRP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936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smtClean="0">
                <a:solidFill>
                  <a:schemeClr val="bg1"/>
                </a:solidFill>
              </a:rPr>
              <a:t>Thank you</a:t>
            </a:r>
          </a:p>
          <a:p>
            <a:pPr>
              <a:defRPr/>
            </a:pPr>
            <a:r>
              <a:rPr lang="en-US" altLang="x-none" sz="1800" dirty="0" smtClean="0">
                <a:solidFill>
                  <a:schemeClr val="bg1"/>
                </a:solidFill>
              </a:rPr>
              <a:t>For more information </a:t>
            </a:r>
            <a:r>
              <a:rPr lang="en-US" altLang="x-none" sz="1800" b="0" dirty="0" smtClean="0">
                <a:solidFill>
                  <a:schemeClr val="bg1"/>
                </a:solidFill>
              </a:rPr>
              <a:t>visit</a:t>
            </a:r>
            <a:r>
              <a:rPr lang="en-US" altLang="x-none" sz="1800" b="1" dirty="0" smtClean="0">
                <a:solidFill>
                  <a:schemeClr val="bg1"/>
                </a:solidFill>
              </a:rPr>
              <a:t> </a:t>
            </a:r>
            <a:r>
              <a:rPr lang="en-US" altLang="x-none" sz="1800" b="1" dirty="0" err="1" smtClean="0">
                <a:solidFill>
                  <a:schemeClr val="bg1"/>
                </a:solidFill>
              </a:rPr>
              <a:t>www.hull.ac.uk</a:t>
            </a:r>
            <a:endParaRPr lang="en-US" altLang="x-none" sz="1800" b="1" dirty="0" smtClean="0">
              <a:solidFill>
                <a:schemeClr val="bg1"/>
              </a:solidFill>
            </a:endParaRPr>
          </a:p>
        </p:txBody>
      </p:sp>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7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smtClean="0">
                <a:solidFill>
                  <a:schemeClr val="bg1"/>
                </a:solidFill>
              </a:rPr>
              <a:t>Thank you</a:t>
            </a:r>
          </a:p>
          <a:p>
            <a:pPr>
              <a:defRPr/>
            </a:pPr>
            <a:r>
              <a:rPr lang="en-US" altLang="x-none" sz="1800" dirty="0" smtClean="0">
                <a:solidFill>
                  <a:schemeClr val="bg1"/>
                </a:solidFill>
              </a:rPr>
              <a:t>For more information </a:t>
            </a:r>
            <a:r>
              <a:rPr lang="en-US" altLang="x-none" sz="1800" b="0" dirty="0" smtClean="0">
                <a:solidFill>
                  <a:schemeClr val="bg1"/>
                </a:solidFill>
              </a:rPr>
              <a:t>visit</a:t>
            </a:r>
            <a:r>
              <a:rPr lang="en-US" altLang="x-none" sz="1800" b="1" dirty="0" smtClean="0">
                <a:solidFill>
                  <a:schemeClr val="bg1"/>
                </a:solidFill>
              </a:rPr>
              <a:t> </a:t>
            </a:r>
            <a:r>
              <a:rPr lang="en-US" altLang="x-none" sz="1800" b="1" dirty="0" err="1" smtClean="0">
                <a:solidFill>
                  <a:schemeClr val="bg1"/>
                </a:solidFill>
              </a:rPr>
              <a:t>www.hull.ac.uk</a:t>
            </a:r>
            <a:endParaRPr lang="en-US" altLang="x-none" sz="1800" b="1" dirty="0" smtClean="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91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image with caption - purpl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smtClean="0"/>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smtClean="0"/>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3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image with caption - green">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smtClean="0"/>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smtClean="0"/>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944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with caption - Blu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smtClean="0"/>
              <a:t>Drag picture to placeholder or click icon to add</a:t>
            </a:r>
            <a:endParaRPr 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306444" y="4634860"/>
            <a:ext cx="3756737" cy="1330325"/>
          </a:xfrm>
        </p:spPr>
        <p:txBody>
          <a:bodyPr/>
          <a:lstStyle/>
          <a:p>
            <a:pPr lvl="0"/>
            <a:r>
              <a:rPr lang="en-US" smtClean="0"/>
              <a:t>Click to edit Master text styles</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6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frame pictur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smtClean="0"/>
              <a:t>Drag picture to placeholder or click icon to add</a:t>
            </a: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6019" y="1437482"/>
            <a:ext cx="98702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1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04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frame image with logo stri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258528"/>
            <a:ext cx="9144000" cy="5599471"/>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smtClean="0"/>
              <a:t>Drag picture to placeholder or click icon to add</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028" y="4103688"/>
            <a:ext cx="483393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511" indent="0" algn="ctr">
              <a:buNone/>
              <a:defRPr/>
            </a:lvl2pPr>
            <a:lvl3pPr marL="829022" indent="0" algn="ctr">
              <a:buNone/>
              <a:defRPr/>
            </a:lvl3pPr>
            <a:lvl4pPr marL="1243533" indent="0" algn="ctr">
              <a:buNone/>
              <a:defRPr/>
            </a:lvl4pPr>
            <a:lvl5pPr marL="1658044" indent="0" algn="ctr">
              <a:buNone/>
              <a:defRPr/>
            </a:lvl5pPr>
            <a:lvl6pPr marL="2072556" indent="0" algn="ctr">
              <a:buNone/>
              <a:defRPr/>
            </a:lvl6pPr>
            <a:lvl7pPr marL="2487067" indent="0" algn="ctr">
              <a:buNone/>
              <a:defRPr/>
            </a:lvl7pPr>
            <a:lvl8pPr marL="2901578" indent="0" algn="ctr">
              <a:buNone/>
              <a:defRPr/>
            </a:lvl8pPr>
            <a:lvl9pPr marL="3316089"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SG"/>
          </a:p>
        </p:txBody>
      </p:sp>
      <p:sp>
        <p:nvSpPr>
          <p:cNvPr id="5" name="Rectangle 4"/>
          <p:cNvSpPr>
            <a:spLocks noGrp="1" noChangeArrowheads="1"/>
          </p:cNvSpPr>
          <p:nvPr>
            <p:ph type="ftr" idx="11"/>
          </p:nvPr>
        </p:nvSpPr>
        <p:spPr>
          <a:ln/>
        </p:spPr>
        <p:txBody>
          <a:bodyPr/>
          <a:lstStyle>
            <a:lvl1pPr>
              <a:defRPr/>
            </a:lvl1pPr>
          </a:lstStyle>
          <a:p>
            <a:pPr>
              <a:defRPr/>
            </a:pPr>
            <a:endParaRPr lang="en-SG"/>
          </a:p>
        </p:txBody>
      </p:sp>
      <p:sp>
        <p:nvSpPr>
          <p:cNvPr id="6" name="Rectangle 5"/>
          <p:cNvSpPr>
            <a:spLocks noGrp="1" noChangeArrowheads="1"/>
          </p:cNvSpPr>
          <p:nvPr>
            <p:ph type="sldNum" idx="12"/>
          </p:nvPr>
        </p:nvSpPr>
        <p:spPr>
          <a:ln/>
        </p:spPr>
        <p:txBody>
          <a:bodyPr/>
          <a:lstStyle>
            <a:lvl1pPr>
              <a:defRPr/>
            </a:lvl1pPr>
          </a:lstStyle>
          <a:p>
            <a:pPr>
              <a:defRPr/>
            </a:pPr>
            <a:fld id="{DFE27807-EA79-4920-8A82-119F1D64613C}" type="slidenum">
              <a:rPr lang="en-SG"/>
              <a:pPr>
                <a:defRPr/>
              </a:pPr>
              <a:t>‹#›</a:t>
            </a:fld>
            <a:endParaRPr lang="en-SG"/>
          </a:p>
        </p:txBody>
      </p:sp>
    </p:spTree>
    <p:extLst>
      <p:ext uri="{BB962C8B-B14F-4D97-AF65-F5344CB8AC3E}">
        <p14:creationId xmlns:p14="http://schemas.microsoft.com/office/powerpoint/2010/main" val="100191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SG"/>
          </a:p>
        </p:txBody>
      </p:sp>
      <p:sp>
        <p:nvSpPr>
          <p:cNvPr id="5" name="Rectangle 4"/>
          <p:cNvSpPr>
            <a:spLocks noGrp="1" noChangeArrowheads="1"/>
          </p:cNvSpPr>
          <p:nvPr>
            <p:ph type="ftr" idx="11"/>
          </p:nvPr>
        </p:nvSpPr>
        <p:spPr>
          <a:ln/>
        </p:spPr>
        <p:txBody>
          <a:bodyPr/>
          <a:lstStyle>
            <a:lvl1pPr>
              <a:defRPr/>
            </a:lvl1pPr>
          </a:lstStyle>
          <a:p>
            <a:pPr>
              <a:defRPr/>
            </a:pPr>
            <a:endParaRPr lang="en-SG"/>
          </a:p>
        </p:txBody>
      </p:sp>
      <p:sp>
        <p:nvSpPr>
          <p:cNvPr id="6" name="Rectangle 5"/>
          <p:cNvSpPr>
            <a:spLocks noGrp="1" noChangeArrowheads="1"/>
          </p:cNvSpPr>
          <p:nvPr>
            <p:ph type="sldNum" idx="12"/>
          </p:nvPr>
        </p:nvSpPr>
        <p:spPr>
          <a:ln/>
        </p:spPr>
        <p:txBody>
          <a:bodyPr/>
          <a:lstStyle>
            <a:lvl1pPr>
              <a:defRPr/>
            </a:lvl1pPr>
          </a:lstStyle>
          <a:p>
            <a:pPr>
              <a:defRPr/>
            </a:pPr>
            <a:fld id="{4D6C6147-DB50-439E-8133-2B13ABA7FD63}" type="slidenum">
              <a:rPr lang="en-SG"/>
              <a:pPr>
                <a:defRPr/>
              </a:pPr>
              <a:t>‹#›</a:t>
            </a:fld>
            <a:endParaRPr lang="en-SG"/>
          </a:p>
        </p:txBody>
      </p:sp>
    </p:spTree>
    <p:extLst>
      <p:ext uri="{BB962C8B-B14F-4D97-AF65-F5344CB8AC3E}">
        <p14:creationId xmlns:p14="http://schemas.microsoft.com/office/powerpoint/2010/main" val="4230371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8"/>
            <a:ext cx="7771680" cy="1362383"/>
          </a:xfrm>
        </p:spPr>
        <p:txBody>
          <a:bodyPr anchor="t"/>
          <a:lstStyle>
            <a:lvl1pPr algn="l">
              <a:defRPr sz="3628" b="1" cap="all"/>
            </a:lvl1pPr>
          </a:lstStyle>
          <a:p>
            <a:r>
              <a:rPr lang="en-US" smtClean="0"/>
              <a:t>Click to edit Master title style</a:t>
            </a:r>
            <a:endParaRPr lang="en-GB"/>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14"/>
            </a:lvl1pPr>
            <a:lvl2pPr marL="414511" indent="0">
              <a:buNone/>
              <a:defRPr sz="1633"/>
            </a:lvl2pPr>
            <a:lvl3pPr marL="829022" indent="0">
              <a:buNone/>
              <a:defRPr sz="1542"/>
            </a:lvl3pPr>
            <a:lvl4pPr marL="1243533" indent="0">
              <a:buNone/>
              <a:defRPr sz="1270"/>
            </a:lvl4pPr>
            <a:lvl5pPr marL="1658044" indent="0">
              <a:buNone/>
              <a:defRPr sz="1270"/>
            </a:lvl5pPr>
            <a:lvl6pPr marL="2072556" indent="0">
              <a:buNone/>
              <a:defRPr sz="1270"/>
            </a:lvl6pPr>
            <a:lvl7pPr marL="2487067" indent="0">
              <a:buNone/>
              <a:defRPr sz="1270"/>
            </a:lvl7pPr>
            <a:lvl8pPr marL="2901578" indent="0">
              <a:buNone/>
              <a:defRPr sz="1270"/>
            </a:lvl8pPr>
            <a:lvl9pPr marL="3316089" indent="0">
              <a:buNone/>
              <a:defRPr sz="127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SG"/>
          </a:p>
        </p:txBody>
      </p:sp>
      <p:sp>
        <p:nvSpPr>
          <p:cNvPr id="5" name="Rectangle 4"/>
          <p:cNvSpPr>
            <a:spLocks noGrp="1" noChangeArrowheads="1"/>
          </p:cNvSpPr>
          <p:nvPr>
            <p:ph type="ftr" idx="11"/>
          </p:nvPr>
        </p:nvSpPr>
        <p:spPr>
          <a:ln/>
        </p:spPr>
        <p:txBody>
          <a:bodyPr/>
          <a:lstStyle>
            <a:lvl1pPr>
              <a:defRPr/>
            </a:lvl1pPr>
          </a:lstStyle>
          <a:p>
            <a:pPr>
              <a:defRPr/>
            </a:pPr>
            <a:endParaRPr lang="en-SG"/>
          </a:p>
        </p:txBody>
      </p:sp>
      <p:sp>
        <p:nvSpPr>
          <p:cNvPr id="6" name="Rectangle 5"/>
          <p:cNvSpPr>
            <a:spLocks noGrp="1" noChangeArrowheads="1"/>
          </p:cNvSpPr>
          <p:nvPr>
            <p:ph type="sldNum" idx="12"/>
          </p:nvPr>
        </p:nvSpPr>
        <p:spPr>
          <a:ln/>
        </p:spPr>
        <p:txBody>
          <a:bodyPr/>
          <a:lstStyle>
            <a:lvl1pPr>
              <a:defRPr/>
            </a:lvl1pPr>
          </a:lstStyle>
          <a:p>
            <a:pPr>
              <a:defRPr/>
            </a:pPr>
            <a:fld id="{F0A241EC-5894-4984-8BC7-DDE2DD13C380}" type="slidenum">
              <a:rPr lang="en-SG"/>
              <a:pPr>
                <a:defRPr/>
              </a:pPr>
              <a:t>‹#›</a:t>
            </a:fld>
            <a:endParaRPr lang="en-SG"/>
          </a:p>
        </p:txBody>
      </p:sp>
    </p:spTree>
    <p:extLst>
      <p:ext uri="{BB962C8B-B14F-4D97-AF65-F5344CB8AC3E}">
        <p14:creationId xmlns:p14="http://schemas.microsoft.com/office/powerpoint/2010/main" val="264276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6480" y="1604328"/>
            <a:ext cx="4042080" cy="452207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6800" y="1604328"/>
            <a:ext cx="4043520" cy="452207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SG"/>
          </a:p>
        </p:txBody>
      </p:sp>
      <p:sp>
        <p:nvSpPr>
          <p:cNvPr id="6" name="Rectangle 4"/>
          <p:cNvSpPr>
            <a:spLocks noGrp="1" noChangeArrowheads="1"/>
          </p:cNvSpPr>
          <p:nvPr>
            <p:ph type="ftr" idx="11"/>
          </p:nvPr>
        </p:nvSpPr>
        <p:spPr>
          <a:ln/>
        </p:spPr>
        <p:txBody>
          <a:bodyPr/>
          <a:lstStyle>
            <a:lvl1pPr>
              <a:defRPr/>
            </a:lvl1pPr>
          </a:lstStyle>
          <a:p>
            <a:pPr>
              <a:defRPr/>
            </a:pPr>
            <a:endParaRPr lang="en-SG"/>
          </a:p>
        </p:txBody>
      </p:sp>
      <p:sp>
        <p:nvSpPr>
          <p:cNvPr id="7" name="Rectangle 5"/>
          <p:cNvSpPr>
            <a:spLocks noGrp="1" noChangeArrowheads="1"/>
          </p:cNvSpPr>
          <p:nvPr>
            <p:ph type="sldNum" idx="12"/>
          </p:nvPr>
        </p:nvSpPr>
        <p:spPr>
          <a:ln/>
        </p:spPr>
        <p:txBody>
          <a:bodyPr/>
          <a:lstStyle>
            <a:lvl1pPr>
              <a:defRPr/>
            </a:lvl1pPr>
          </a:lstStyle>
          <a:p>
            <a:pPr>
              <a:defRPr/>
            </a:pPr>
            <a:fld id="{07922F90-1DA5-4A87-A439-AD3A9B8E59F4}" type="slidenum">
              <a:rPr lang="en-SG"/>
              <a:pPr>
                <a:defRPr/>
              </a:pPr>
              <a:t>‹#›</a:t>
            </a:fld>
            <a:endParaRPr lang="en-SG"/>
          </a:p>
        </p:txBody>
      </p:sp>
    </p:spTree>
    <p:extLst>
      <p:ext uri="{BB962C8B-B14F-4D97-AF65-F5344CB8AC3E}">
        <p14:creationId xmlns:p14="http://schemas.microsoft.com/office/powerpoint/2010/main" val="2146393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5"/>
            <a:ext cx="8229600" cy="11420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177" b="1"/>
            </a:lvl1pPr>
            <a:lvl2pPr marL="414511" indent="0">
              <a:buNone/>
              <a:defRPr sz="1814" b="1"/>
            </a:lvl2pPr>
            <a:lvl3pPr marL="829022" indent="0">
              <a:buNone/>
              <a:defRPr sz="1633" b="1"/>
            </a:lvl3pPr>
            <a:lvl4pPr marL="1243533" indent="0">
              <a:buNone/>
              <a:defRPr sz="1542" b="1"/>
            </a:lvl4pPr>
            <a:lvl5pPr marL="1658044" indent="0">
              <a:buNone/>
              <a:defRPr sz="1542" b="1"/>
            </a:lvl5pPr>
            <a:lvl6pPr marL="2072556" indent="0">
              <a:buNone/>
              <a:defRPr sz="1542" b="1"/>
            </a:lvl6pPr>
            <a:lvl7pPr marL="2487067" indent="0">
              <a:buNone/>
              <a:defRPr sz="1542" b="1"/>
            </a:lvl7pPr>
            <a:lvl8pPr marL="2901578" indent="0">
              <a:buNone/>
              <a:defRPr sz="1542" b="1"/>
            </a:lvl8pPr>
            <a:lvl9pPr marL="3316089" indent="0">
              <a:buNone/>
              <a:defRPr sz="1542"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542"/>
            </a:lvl4pPr>
            <a:lvl5pPr>
              <a:defRPr sz="1542"/>
            </a:lvl5pPr>
            <a:lvl6pPr>
              <a:defRPr sz="1542"/>
            </a:lvl6pPr>
            <a:lvl7pPr>
              <a:defRPr sz="1542"/>
            </a:lvl7pPr>
            <a:lvl8pPr>
              <a:defRPr sz="1542"/>
            </a:lvl8pPr>
            <a:lvl9pPr>
              <a:defRPr sz="154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177" b="1"/>
            </a:lvl1pPr>
            <a:lvl2pPr marL="414511" indent="0">
              <a:buNone/>
              <a:defRPr sz="1814" b="1"/>
            </a:lvl2pPr>
            <a:lvl3pPr marL="829022" indent="0">
              <a:buNone/>
              <a:defRPr sz="1633" b="1"/>
            </a:lvl3pPr>
            <a:lvl4pPr marL="1243533" indent="0">
              <a:buNone/>
              <a:defRPr sz="1542" b="1"/>
            </a:lvl4pPr>
            <a:lvl5pPr marL="1658044" indent="0">
              <a:buNone/>
              <a:defRPr sz="1542" b="1"/>
            </a:lvl5pPr>
            <a:lvl6pPr marL="2072556" indent="0">
              <a:buNone/>
              <a:defRPr sz="1542" b="1"/>
            </a:lvl6pPr>
            <a:lvl7pPr marL="2487067" indent="0">
              <a:buNone/>
              <a:defRPr sz="1542" b="1"/>
            </a:lvl7pPr>
            <a:lvl8pPr marL="2901578" indent="0">
              <a:buNone/>
              <a:defRPr sz="1542" b="1"/>
            </a:lvl8pPr>
            <a:lvl9pPr marL="3316089" indent="0">
              <a:buNone/>
              <a:defRPr sz="1542"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177"/>
            </a:lvl1pPr>
            <a:lvl2pPr>
              <a:defRPr sz="1814"/>
            </a:lvl2pPr>
            <a:lvl3pPr>
              <a:defRPr sz="1633"/>
            </a:lvl3pPr>
            <a:lvl4pPr>
              <a:defRPr sz="1542"/>
            </a:lvl4pPr>
            <a:lvl5pPr>
              <a:defRPr sz="1542"/>
            </a:lvl5pPr>
            <a:lvl6pPr>
              <a:defRPr sz="1542"/>
            </a:lvl6pPr>
            <a:lvl7pPr>
              <a:defRPr sz="1542"/>
            </a:lvl7pPr>
            <a:lvl8pPr>
              <a:defRPr sz="1542"/>
            </a:lvl8pPr>
            <a:lvl9pPr>
              <a:defRPr sz="154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SG"/>
          </a:p>
        </p:txBody>
      </p:sp>
      <p:sp>
        <p:nvSpPr>
          <p:cNvPr id="8" name="Rectangle 4"/>
          <p:cNvSpPr>
            <a:spLocks noGrp="1" noChangeArrowheads="1"/>
          </p:cNvSpPr>
          <p:nvPr>
            <p:ph type="ftr" idx="11"/>
          </p:nvPr>
        </p:nvSpPr>
        <p:spPr>
          <a:ln/>
        </p:spPr>
        <p:txBody>
          <a:bodyPr/>
          <a:lstStyle>
            <a:lvl1pPr>
              <a:defRPr/>
            </a:lvl1pPr>
          </a:lstStyle>
          <a:p>
            <a:pPr>
              <a:defRPr/>
            </a:pPr>
            <a:endParaRPr lang="en-SG"/>
          </a:p>
        </p:txBody>
      </p:sp>
      <p:sp>
        <p:nvSpPr>
          <p:cNvPr id="9" name="Rectangle 5"/>
          <p:cNvSpPr>
            <a:spLocks noGrp="1" noChangeArrowheads="1"/>
          </p:cNvSpPr>
          <p:nvPr>
            <p:ph type="sldNum" idx="12"/>
          </p:nvPr>
        </p:nvSpPr>
        <p:spPr>
          <a:ln/>
        </p:spPr>
        <p:txBody>
          <a:bodyPr/>
          <a:lstStyle>
            <a:lvl1pPr>
              <a:defRPr/>
            </a:lvl1pPr>
          </a:lstStyle>
          <a:p>
            <a:pPr>
              <a:defRPr/>
            </a:pPr>
            <a:fld id="{C1E37AD9-5976-4246-8A66-ADC3C1C133A8}" type="slidenum">
              <a:rPr lang="en-SG"/>
              <a:pPr>
                <a:defRPr/>
              </a:pPr>
              <a:t>‹#›</a:t>
            </a:fld>
            <a:endParaRPr lang="en-SG"/>
          </a:p>
        </p:txBody>
      </p:sp>
    </p:spTree>
    <p:extLst>
      <p:ext uri="{BB962C8B-B14F-4D97-AF65-F5344CB8AC3E}">
        <p14:creationId xmlns:p14="http://schemas.microsoft.com/office/powerpoint/2010/main" val="597029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SG"/>
          </a:p>
        </p:txBody>
      </p:sp>
      <p:sp>
        <p:nvSpPr>
          <p:cNvPr id="4" name="Rectangle 4"/>
          <p:cNvSpPr>
            <a:spLocks noGrp="1" noChangeArrowheads="1"/>
          </p:cNvSpPr>
          <p:nvPr>
            <p:ph type="ftr" idx="11"/>
          </p:nvPr>
        </p:nvSpPr>
        <p:spPr>
          <a:ln/>
        </p:spPr>
        <p:txBody>
          <a:bodyPr/>
          <a:lstStyle>
            <a:lvl1pPr>
              <a:defRPr/>
            </a:lvl1pPr>
          </a:lstStyle>
          <a:p>
            <a:pPr>
              <a:defRPr/>
            </a:pPr>
            <a:endParaRPr lang="en-SG"/>
          </a:p>
        </p:txBody>
      </p:sp>
      <p:sp>
        <p:nvSpPr>
          <p:cNvPr id="5" name="Rectangle 5"/>
          <p:cNvSpPr>
            <a:spLocks noGrp="1" noChangeArrowheads="1"/>
          </p:cNvSpPr>
          <p:nvPr>
            <p:ph type="sldNum" idx="12"/>
          </p:nvPr>
        </p:nvSpPr>
        <p:spPr>
          <a:ln/>
        </p:spPr>
        <p:txBody>
          <a:bodyPr/>
          <a:lstStyle>
            <a:lvl1pPr>
              <a:defRPr/>
            </a:lvl1pPr>
          </a:lstStyle>
          <a:p>
            <a:pPr>
              <a:defRPr/>
            </a:pPr>
            <a:fld id="{8A30DEE0-DCA5-4036-A44C-C8904FDC796F}" type="slidenum">
              <a:rPr lang="en-SG"/>
              <a:pPr>
                <a:defRPr/>
              </a:pPr>
              <a:t>‹#›</a:t>
            </a:fld>
            <a:endParaRPr lang="en-SG"/>
          </a:p>
        </p:txBody>
      </p:sp>
    </p:spTree>
    <p:extLst>
      <p:ext uri="{BB962C8B-B14F-4D97-AF65-F5344CB8AC3E}">
        <p14:creationId xmlns:p14="http://schemas.microsoft.com/office/powerpoint/2010/main" val="514913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SG"/>
          </a:p>
        </p:txBody>
      </p:sp>
      <p:sp>
        <p:nvSpPr>
          <p:cNvPr id="3" name="Rectangle 4"/>
          <p:cNvSpPr>
            <a:spLocks noGrp="1" noChangeArrowheads="1"/>
          </p:cNvSpPr>
          <p:nvPr>
            <p:ph type="ftr" idx="11"/>
          </p:nvPr>
        </p:nvSpPr>
        <p:spPr>
          <a:ln/>
        </p:spPr>
        <p:txBody>
          <a:bodyPr/>
          <a:lstStyle>
            <a:lvl1pPr>
              <a:defRPr/>
            </a:lvl1pPr>
          </a:lstStyle>
          <a:p>
            <a:pPr>
              <a:defRPr/>
            </a:pPr>
            <a:endParaRPr lang="en-SG"/>
          </a:p>
        </p:txBody>
      </p:sp>
      <p:sp>
        <p:nvSpPr>
          <p:cNvPr id="4" name="Rectangle 5"/>
          <p:cNvSpPr>
            <a:spLocks noGrp="1" noChangeArrowheads="1"/>
          </p:cNvSpPr>
          <p:nvPr>
            <p:ph type="sldNum" idx="12"/>
          </p:nvPr>
        </p:nvSpPr>
        <p:spPr>
          <a:ln/>
        </p:spPr>
        <p:txBody>
          <a:bodyPr/>
          <a:lstStyle>
            <a:lvl1pPr>
              <a:defRPr/>
            </a:lvl1pPr>
          </a:lstStyle>
          <a:p>
            <a:pPr>
              <a:defRPr/>
            </a:pPr>
            <a:fld id="{7F04C92A-C698-41AD-8BE4-F45BFE106987}" type="slidenum">
              <a:rPr lang="en-SG"/>
              <a:pPr>
                <a:defRPr/>
              </a:pPr>
              <a:t>‹#›</a:t>
            </a:fld>
            <a:endParaRPr lang="en-SG"/>
          </a:p>
        </p:txBody>
      </p:sp>
    </p:spTree>
    <p:extLst>
      <p:ext uri="{BB962C8B-B14F-4D97-AF65-F5344CB8AC3E}">
        <p14:creationId xmlns:p14="http://schemas.microsoft.com/office/powerpoint/2010/main" val="13546892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14" b="1"/>
            </a:lvl1pPr>
          </a:lstStyle>
          <a:p>
            <a:r>
              <a:rPr lang="en-US" smtClean="0"/>
              <a:t>Click to edit Master title style</a:t>
            </a:r>
            <a:endParaRPr lang="en-GB"/>
          </a:p>
        </p:txBody>
      </p:sp>
      <p:sp>
        <p:nvSpPr>
          <p:cNvPr id="3" name="Content Placeholder 2"/>
          <p:cNvSpPr>
            <a:spLocks noGrp="1"/>
          </p:cNvSpPr>
          <p:nvPr>
            <p:ph idx="1"/>
          </p:nvPr>
        </p:nvSpPr>
        <p:spPr>
          <a:xfrm>
            <a:off x="3575525" y="273633"/>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920" y="1434396"/>
            <a:ext cx="3008160" cy="4692013"/>
          </a:xfrm>
        </p:spPr>
        <p:txBody>
          <a:bodyPr/>
          <a:lstStyle>
            <a:lvl1pPr marL="0" indent="0">
              <a:buNone/>
              <a:defRPr sz="1270"/>
            </a:lvl1pPr>
            <a:lvl2pPr marL="414511" indent="0">
              <a:buNone/>
              <a:defRPr sz="1089"/>
            </a:lvl2pPr>
            <a:lvl3pPr marL="829022" indent="0">
              <a:buNone/>
              <a:defRPr sz="907"/>
            </a:lvl3pPr>
            <a:lvl4pPr marL="1243533" indent="0">
              <a:buNone/>
              <a:defRPr sz="816"/>
            </a:lvl4pPr>
            <a:lvl5pPr marL="1658044" indent="0">
              <a:buNone/>
              <a:defRPr sz="816"/>
            </a:lvl5pPr>
            <a:lvl6pPr marL="2072556" indent="0">
              <a:buNone/>
              <a:defRPr sz="816"/>
            </a:lvl6pPr>
            <a:lvl7pPr marL="2487067" indent="0">
              <a:buNone/>
              <a:defRPr sz="816"/>
            </a:lvl7pPr>
            <a:lvl8pPr marL="2901578" indent="0">
              <a:buNone/>
              <a:defRPr sz="816"/>
            </a:lvl8pPr>
            <a:lvl9pPr marL="3316089" indent="0">
              <a:buNone/>
              <a:defRPr sz="816"/>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SG"/>
          </a:p>
        </p:txBody>
      </p:sp>
      <p:sp>
        <p:nvSpPr>
          <p:cNvPr id="6" name="Rectangle 4"/>
          <p:cNvSpPr>
            <a:spLocks noGrp="1" noChangeArrowheads="1"/>
          </p:cNvSpPr>
          <p:nvPr>
            <p:ph type="ftr" idx="11"/>
          </p:nvPr>
        </p:nvSpPr>
        <p:spPr>
          <a:ln/>
        </p:spPr>
        <p:txBody>
          <a:bodyPr/>
          <a:lstStyle>
            <a:lvl1pPr>
              <a:defRPr/>
            </a:lvl1pPr>
          </a:lstStyle>
          <a:p>
            <a:pPr>
              <a:defRPr/>
            </a:pPr>
            <a:endParaRPr lang="en-SG"/>
          </a:p>
        </p:txBody>
      </p:sp>
      <p:sp>
        <p:nvSpPr>
          <p:cNvPr id="7" name="Rectangle 5"/>
          <p:cNvSpPr>
            <a:spLocks noGrp="1" noChangeArrowheads="1"/>
          </p:cNvSpPr>
          <p:nvPr>
            <p:ph type="sldNum" idx="12"/>
          </p:nvPr>
        </p:nvSpPr>
        <p:spPr>
          <a:ln/>
        </p:spPr>
        <p:txBody>
          <a:bodyPr/>
          <a:lstStyle>
            <a:lvl1pPr>
              <a:defRPr/>
            </a:lvl1pPr>
          </a:lstStyle>
          <a:p>
            <a:pPr>
              <a:defRPr/>
            </a:pPr>
            <a:fld id="{223BED99-789E-47CA-A276-54232643DE02}" type="slidenum">
              <a:rPr lang="en-SG"/>
              <a:pPr>
                <a:defRPr/>
              </a:pPr>
              <a:t>‹#›</a:t>
            </a:fld>
            <a:endParaRPr lang="en-SG"/>
          </a:p>
        </p:txBody>
      </p:sp>
    </p:spTree>
    <p:extLst>
      <p:ext uri="{BB962C8B-B14F-4D97-AF65-F5344CB8AC3E}">
        <p14:creationId xmlns:p14="http://schemas.microsoft.com/office/powerpoint/2010/main" val="2766129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14" b="1"/>
            </a:lvl1pPr>
          </a:lstStyle>
          <a:p>
            <a:r>
              <a:rPr lang="en-US" smtClean="0"/>
              <a:t>Click to edit Master title style</a:t>
            </a:r>
            <a:endParaRPr lang="en-GB"/>
          </a:p>
        </p:txBody>
      </p:sp>
      <p:sp>
        <p:nvSpPr>
          <p:cNvPr id="3" name="Picture Placeholder 2"/>
          <p:cNvSpPr>
            <a:spLocks noGrp="1"/>
          </p:cNvSpPr>
          <p:nvPr>
            <p:ph type="pic" idx="1"/>
          </p:nvPr>
        </p:nvSpPr>
        <p:spPr>
          <a:xfrm>
            <a:off x="1792805" y="612065"/>
            <a:ext cx="5486400" cy="4115952"/>
          </a:xfrm>
        </p:spPr>
        <p:txBody>
          <a:bodyPr/>
          <a:lstStyle>
            <a:lvl1pPr marL="0" indent="0">
              <a:buNone/>
              <a:defRPr sz="2903"/>
            </a:lvl1pPr>
            <a:lvl2pPr marL="414511" indent="0">
              <a:buNone/>
              <a:defRPr sz="2540"/>
            </a:lvl2pPr>
            <a:lvl3pPr marL="829022" indent="0">
              <a:buNone/>
              <a:defRPr sz="2177"/>
            </a:lvl3pPr>
            <a:lvl4pPr marL="1243533" indent="0">
              <a:buNone/>
              <a:defRPr sz="1814"/>
            </a:lvl4pPr>
            <a:lvl5pPr marL="1658044" indent="0">
              <a:buNone/>
              <a:defRPr sz="1814"/>
            </a:lvl5pPr>
            <a:lvl6pPr marL="2072556" indent="0">
              <a:buNone/>
              <a:defRPr sz="1814"/>
            </a:lvl6pPr>
            <a:lvl7pPr marL="2487067" indent="0">
              <a:buNone/>
              <a:defRPr sz="1814"/>
            </a:lvl7pPr>
            <a:lvl8pPr marL="2901578" indent="0">
              <a:buNone/>
              <a:defRPr sz="1814"/>
            </a:lvl8pPr>
            <a:lvl9pPr marL="3316089" indent="0">
              <a:buNone/>
              <a:defRPr sz="1814"/>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270"/>
            </a:lvl1pPr>
            <a:lvl2pPr marL="414511" indent="0">
              <a:buNone/>
              <a:defRPr sz="1089"/>
            </a:lvl2pPr>
            <a:lvl3pPr marL="829022" indent="0">
              <a:buNone/>
              <a:defRPr sz="907"/>
            </a:lvl3pPr>
            <a:lvl4pPr marL="1243533" indent="0">
              <a:buNone/>
              <a:defRPr sz="816"/>
            </a:lvl4pPr>
            <a:lvl5pPr marL="1658044" indent="0">
              <a:buNone/>
              <a:defRPr sz="816"/>
            </a:lvl5pPr>
            <a:lvl6pPr marL="2072556" indent="0">
              <a:buNone/>
              <a:defRPr sz="816"/>
            </a:lvl6pPr>
            <a:lvl7pPr marL="2487067" indent="0">
              <a:buNone/>
              <a:defRPr sz="816"/>
            </a:lvl7pPr>
            <a:lvl8pPr marL="2901578" indent="0">
              <a:buNone/>
              <a:defRPr sz="816"/>
            </a:lvl8pPr>
            <a:lvl9pPr marL="3316089" indent="0">
              <a:buNone/>
              <a:defRPr sz="816"/>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SG"/>
          </a:p>
        </p:txBody>
      </p:sp>
      <p:sp>
        <p:nvSpPr>
          <p:cNvPr id="6" name="Rectangle 4"/>
          <p:cNvSpPr>
            <a:spLocks noGrp="1" noChangeArrowheads="1"/>
          </p:cNvSpPr>
          <p:nvPr>
            <p:ph type="ftr" idx="11"/>
          </p:nvPr>
        </p:nvSpPr>
        <p:spPr>
          <a:ln/>
        </p:spPr>
        <p:txBody>
          <a:bodyPr/>
          <a:lstStyle>
            <a:lvl1pPr>
              <a:defRPr/>
            </a:lvl1pPr>
          </a:lstStyle>
          <a:p>
            <a:pPr>
              <a:defRPr/>
            </a:pPr>
            <a:endParaRPr lang="en-SG"/>
          </a:p>
        </p:txBody>
      </p:sp>
      <p:sp>
        <p:nvSpPr>
          <p:cNvPr id="7" name="Rectangle 5"/>
          <p:cNvSpPr>
            <a:spLocks noGrp="1" noChangeArrowheads="1"/>
          </p:cNvSpPr>
          <p:nvPr>
            <p:ph type="sldNum" idx="12"/>
          </p:nvPr>
        </p:nvSpPr>
        <p:spPr>
          <a:ln/>
        </p:spPr>
        <p:txBody>
          <a:bodyPr/>
          <a:lstStyle>
            <a:lvl1pPr>
              <a:defRPr/>
            </a:lvl1pPr>
          </a:lstStyle>
          <a:p>
            <a:pPr>
              <a:defRPr/>
            </a:pPr>
            <a:fld id="{2DF8D201-377D-45B2-88FB-02CED13DA4D1}" type="slidenum">
              <a:rPr lang="en-SG"/>
              <a:pPr>
                <a:defRPr/>
              </a:pPr>
              <a:t>‹#›</a:t>
            </a:fld>
            <a:endParaRPr lang="en-SG"/>
          </a:p>
        </p:txBody>
      </p:sp>
    </p:spTree>
    <p:extLst>
      <p:ext uri="{BB962C8B-B14F-4D97-AF65-F5344CB8AC3E}">
        <p14:creationId xmlns:p14="http://schemas.microsoft.com/office/powerpoint/2010/main" val="1134380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86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SG"/>
          </a:p>
        </p:txBody>
      </p:sp>
      <p:sp>
        <p:nvSpPr>
          <p:cNvPr id="5" name="Rectangle 4"/>
          <p:cNvSpPr>
            <a:spLocks noGrp="1" noChangeArrowheads="1"/>
          </p:cNvSpPr>
          <p:nvPr>
            <p:ph type="ftr" idx="11"/>
          </p:nvPr>
        </p:nvSpPr>
        <p:spPr>
          <a:ln/>
        </p:spPr>
        <p:txBody>
          <a:bodyPr/>
          <a:lstStyle>
            <a:lvl1pPr>
              <a:defRPr/>
            </a:lvl1pPr>
          </a:lstStyle>
          <a:p>
            <a:pPr>
              <a:defRPr/>
            </a:pPr>
            <a:endParaRPr lang="en-SG"/>
          </a:p>
        </p:txBody>
      </p:sp>
      <p:sp>
        <p:nvSpPr>
          <p:cNvPr id="6" name="Rectangle 5"/>
          <p:cNvSpPr>
            <a:spLocks noGrp="1" noChangeArrowheads="1"/>
          </p:cNvSpPr>
          <p:nvPr>
            <p:ph type="sldNum" idx="12"/>
          </p:nvPr>
        </p:nvSpPr>
        <p:spPr>
          <a:ln/>
        </p:spPr>
        <p:txBody>
          <a:bodyPr/>
          <a:lstStyle>
            <a:lvl1pPr>
              <a:defRPr/>
            </a:lvl1pPr>
          </a:lstStyle>
          <a:p>
            <a:pPr>
              <a:defRPr/>
            </a:pPr>
            <a:fld id="{37CE5037-526A-4284-BE7F-CFCC8C6A7119}" type="slidenum">
              <a:rPr lang="en-SG"/>
              <a:pPr>
                <a:defRPr/>
              </a:pPr>
              <a:t>‹#›</a:t>
            </a:fld>
            <a:endParaRPr lang="en-SG"/>
          </a:p>
        </p:txBody>
      </p:sp>
    </p:spTree>
    <p:extLst>
      <p:ext uri="{BB962C8B-B14F-4D97-AF65-F5344CB8AC3E}">
        <p14:creationId xmlns:p14="http://schemas.microsoft.com/office/powerpoint/2010/main" val="26282682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33"/>
            <a:ext cx="2054880" cy="585277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6480" y="273633"/>
            <a:ext cx="6030720" cy="58527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SG"/>
          </a:p>
        </p:txBody>
      </p:sp>
      <p:sp>
        <p:nvSpPr>
          <p:cNvPr id="5" name="Rectangle 4"/>
          <p:cNvSpPr>
            <a:spLocks noGrp="1" noChangeArrowheads="1"/>
          </p:cNvSpPr>
          <p:nvPr>
            <p:ph type="ftr" idx="11"/>
          </p:nvPr>
        </p:nvSpPr>
        <p:spPr>
          <a:ln/>
        </p:spPr>
        <p:txBody>
          <a:bodyPr/>
          <a:lstStyle>
            <a:lvl1pPr>
              <a:defRPr/>
            </a:lvl1pPr>
          </a:lstStyle>
          <a:p>
            <a:pPr>
              <a:defRPr/>
            </a:pPr>
            <a:endParaRPr lang="en-SG"/>
          </a:p>
        </p:txBody>
      </p:sp>
      <p:sp>
        <p:nvSpPr>
          <p:cNvPr id="6" name="Rectangle 5"/>
          <p:cNvSpPr>
            <a:spLocks noGrp="1" noChangeArrowheads="1"/>
          </p:cNvSpPr>
          <p:nvPr>
            <p:ph type="sldNum" idx="12"/>
          </p:nvPr>
        </p:nvSpPr>
        <p:spPr>
          <a:ln/>
        </p:spPr>
        <p:txBody>
          <a:bodyPr/>
          <a:lstStyle>
            <a:lvl1pPr>
              <a:defRPr/>
            </a:lvl1pPr>
          </a:lstStyle>
          <a:p>
            <a:pPr>
              <a:defRPr/>
            </a:pPr>
            <a:fld id="{349C35E1-11BE-43BB-AB45-47B7D40F074A}" type="slidenum">
              <a:rPr lang="en-SG"/>
              <a:pPr>
                <a:defRPr/>
              </a:pPr>
              <a:t>‹#›</a:t>
            </a:fld>
            <a:endParaRPr lang="en-SG"/>
          </a:p>
        </p:txBody>
      </p:sp>
    </p:spTree>
    <p:extLst>
      <p:ext uri="{BB962C8B-B14F-4D97-AF65-F5344CB8AC3E}">
        <p14:creationId xmlns:p14="http://schemas.microsoft.com/office/powerpoint/2010/main" val="27190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smtClean="0"/>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smtClean="0"/>
              <a:t>Click to edit Master text styles</a:t>
            </a:r>
          </a:p>
          <a:p>
            <a:pPr lvl="1"/>
            <a:r>
              <a:rPr lang="en-US" altLang="x-none" noProof="0" smtClean="0"/>
              <a:t>Second level</a:t>
            </a:r>
          </a:p>
          <a:p>
            <a:pPr lvl="2"/>
            <a:r>
              <a:rPr lang="en-US" altLang="x-none" noProof="0" smtClean="0"/>
              <a:t>Third level</a:t>
            </a:r>
          </a:p>
          <a:p>
            <a:pPr lvl="3"/>
            <a:r>
              <a:rPr lang="en-US" altLang="x-none" noProof="0" smtClean="0"/>
              <a:t>Fourth level</a:t>
            </a:r>
          </a:p>
          <a:p>
            <a:pPr lvl="4"/>
            <a:r>
              <a:rPr lang="en-US" altLang="x-none" noProof="0" smtClean="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6366"/>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smtClean="0"/>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smtClean="0"/>
              <a:t>Click to edit Master text styles</a:t>
            </a:r>
          </a:p>
          <a:p>
            <a:pPr lvl="1"/>
            <a:r>
              <a:rPr lang="en-US" altLang="x-none" noProof="0" smtClean="0"/>
              <a:t>Second level</a:t>
            </a:r>
          </a:p>
          <a:p>
            <a:pPr lvl="2"/>
            <a:r>
              <a:rPr lang="en-US" altLang="x-none" noProof="0" smtClean="0"/>
              <a:t>Third level</a:t>
            </a:r>
          </a:p>
          <a:p>
            <a:pPr lvl="3"/>
            <a:r>
              <a:rPr lang="en-US" altLang="x-none" noProof="0" smtClean="0"/>
              <a:t>Fourth level</a:t>
            </a:r>
          </a:p>
          <a:p>
            <a:pPr lvl="4"/>
            <a:r>
              <a:rPr lang="en-US" altLang="x-none" noProof="0" smtClean="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87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smtClean="0"/>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smtClean="0"/>
              <a:t>Click to edit Master text styles</a:t>
            </a:r>
          </a:p>
          <a:p>
            <a:pPr lvl="1"/>
            <a:r>
              <a:rPr lang="en-US" altLang="x-none" noProof="0" smtClean="0"/>
              <a:t>Second level</a:t>
            </a:r>
          </a:p>
          <a:p>
            <a:pPr lvl="2"/>
            <a:r>
              <a:rPr lang="en-US" altLang="x-none" noProof="0" smtClean="0"/>
              <a:t>Third level</a:t>
            </a:r>
          </a:p>
          <a:p>
            <a:pPr lvl="3"/>
            <a:r>
              <a:rPr lang="en-US" altLang="x-none" noProof="0" smtClean="0"/>
              <a:t>Fourth level</a:t>
            </a:r>
          </a:p>
          <a:p>
            <a:pPr lvl="4"/>
            <a:r>
              <a:rPr lang="en-US" altLang="x-none" noProof="0" smtClean="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13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49719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15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3609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5510" y="1408113"/>
            <a:ext cx="8560594"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endParaRPr lang="en-US" altLang="x-none"/>
          </a:p>
        </p:txBody>
      </p:sp>
      <p:sp>
        <p:nvSpPr>
          <p:cNvPr id="1027" name="Text Placeholder 2"/>
          <p:cNvSpPr>
            <a:spLocks noGrp="1"/>
          </p:cNvSpPr>
          <p:nvPr>
            <p:ph type="body" idx="1"/>
          </p:nvPr>
        </p:nvSpPr>
        <p:spPr bwMode="auto">
          <a:xfrm>
            <a:off x="265510" y="3211514"/>
            <a:ext cx="8560594"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pic>
        <p:nvPicPr>
          <p:cNvPr id="5" name="Picture 11"/>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65510"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charset="0"/>
        </a:defRPr>
      </a:lvl2pPr>
      <a:lvl3pPr algn="l" rtl="0" eaLnBrk="1" fontAlgn="base" hangingPunct="1">
        <a:lnSpc>
          <a:spcPct val="90000"/>
        </a:lnSpc>
        <a:spcBef>
          <a:spcPct val="0"/>
        </a:spcBef>
        <a:spcAft>
          <a:spcPct val="0"/>
        </a:spcAft>
        <a:defRPr sz="3300">
          <a:solidFill>
            <a:schemeClr val="tx1"/>
          </a:solidFill>
          <a:latin typeface="Calibri Light" charset="0"/>
        </a:defRPr>
      </a:lvl3pPr>
      <a:lvl4pPr algn="l" rtl="0" eaLnBrk="1" fontAlgn="base" hangingPunct="1">
        <a:lnSpc>
          <a:spcPct val="90000"/>
        </a:lnSpc>
        <a:spcBef>
          <a:spcPct val="0"/>
        </a:spcBef>
        <a:spcAft>
          <a:spcPct val="0"/>
        </a:spcAft>
        <a:defRPr sz="3300">
          <a:solidFill>
            <a:schemeClr val="tx1"/>
          </a:solidFill>
          <a:latin typeface="Calibri Light" charset="0"/>
        </a:defRPr>
      </a:lvl4pPr>
      <a:lvl5pPr algn="l" rtl="0" eaLnBrk="1" fontAlgn="base" hangingPunct="1">
        <a:lnSpc>
          <a:spcPct val="90000"/>
        </a:lnSpc>
        <a:spcBef>
          <a:spcPct val="0"/>
        </a:spcBef>
        <a:spcAft>
          <a:spcPct val="0"/>
        </a:spcAft>
        <a:defRPr sz="3300">
          <a:solidFill>
            <a:schemeClr val="tx1"/>
          </a:solidFill>
          <a:latin typeface="Calibri Light" charset="0"/>
        </a:defRPr>
      </a:lvl5pPr>
      <a:lvl6pPr marL="342900" algn="l" rtl="0" eaLnBrk="1" fontAlgn="base" hangingPunct="1">
        <a:lnSpc>
          <a:spcPct val="90000"/>
        </a:lnSpc>
        <a:spcBef>
          <a:spcPct val="0"/>
        </a:spcBef>
        <a:spcAft>
          <a:spcPct val="0"/>
        </a:spcAft>
        <a:defRPr sz="3300">
          <a:solidFill>
            <a:schemeClr val="tx1"/>
          </a:solidFill>
          <a:latin typeface="Calibri Light" charset="0"/>
        </a:defRPr>
      </a:lvl6pPr>
      <a:lvl7pPr marL="685800" algn="l" rtl="0" eaLnBrk="1" fontAlgn="base" hangingPunct="1">
        <a:lnSpc>
          <a:spcPct val="90000"/>
        </a:lnSpc>
        <a:spcBef>
          <a:spcPct val="0"/>
        </a:spcBef>
        <a:spcAft>
          <a:spcPct val="0"/>
        </a:spcAft>
        <a:defRPr sz="3300">
          <a:solidFill>
            <a:schemeClr val="tx1"/>
          </a:solidFill>
          <a:latin typeface="Calibri Light" charset="0"/>
        </a:defRPr>
      </a:lvl7pPr>
      <a:lvl8pPr marL="1028700" algn="l" rtl="0" eaLnBrk="1" fontAlgn="base" hangingPunct="1">
        <a:lnSpc>
          <a:spcPct val="90000"/>
        </a:lnSpc>
        <a:spcBef>
          <a:spcPct val="0"/>
        </a:spcBef>
        <a:spcAft>
          <a:spcPct val="0"/>
        </a:spcAft>
        <a:defRPr sz="3300">
          <a:solidFill>
            <a:schemeClr val="tx1"/>
          </a:solidFill>
          <a:latin typeface="Calibri Light" charset="0"/>
        </a:defRPr>
      </a:lvl8pPr>
      <a:lvl9pPr marL="1371600" algn="l" rtl="0" eaLnBrk="1" fontAlgn="base" hangingPunct="1">
        <a:lnSpc>
          <a:spcPct val="90000"/>
        </a:lnSpc>
        <a:spcBef>
          <a:spcPct val="0"/>
        </a:spcBef>
        <a:spcAft>
          <a:spcPct val="0"/>
        </a:spcAft>
        <a:defRPr sz="3300">
          <a:solidFill>
            <a:schemeClr val="tx1"/>
          </a:solidFill>
          <a:latin typeface="Calibri Light" charset="0"/>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114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6480" y="1604328"/>
            <a:ext cx="8223840" cy="452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065"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6480" y="6247376"/>
            <a:ext cx="2125440" cy="468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14511" algn="l"/>
                <a:tab pos="829022" algn="l"/>
                <a:tab pos="1243533" algn="l"/>
                <a:tab pos="1658044" algn="l"/>
                <a:tab pos="2072556" algn="l"/>
                <a:tab pos="2487067" algn="l"/>
                <a:tab pos="2901578" algn="l"/>
                <a:tab pos="3316089" algn="l"/>
                <a:tab pos="3730601" algn="l"/>
                <a:tab pos="4145111" algn="l"/>
                <a:tab pos="4559623" algn="l"/>
                <a:tab pos="4974134" algn="l"/>
                <a:tab pos="5388646" algn="l"/>
                <a:tab pos="5803158" algn="l"/>
                <a:tab pos="6217667" algn="l"/>
                <a:tab pos="6632179" algn="l"/>
                <a:tab pos="7046690" algn="l"/>
                <a:tab pos="7461200" algn="l"/>
                <a:tab pos="7875713" algn="l"/>
                <a:tab pos="8290225" algn="l"/>
              </a:tabLst>
              <a:defRPr>
                <a:solidFill>
                  <a:srgbClr val="000000"/>
                </a:solidFill>
              </a:defRPr>
            </a:lvl1pPr>
          </a:lstStyle>
          <a:p>
            <a:pPr defTabSz="414511">
              <a:lnSpc>
                <a:spcPct val="93000"/>
              </a:lnSpc>
              <a:buSzPct val="100000"/>
              <a:defRPr/>
            </a:pPr>
            <a:endParaRPr lang="en-SG"/>
          </a:p>
        </p:txBody>
      </p:sp>
      <p:sp>
        <p:nvSpPr>
          <p:cNvPr id="1028" name="Rectangle 4"/>
          <p:cNvSpPr>
            <a:spLocks noGrp="1" noChangeArrowheads="1"/>
          </p:cNvSpPr>
          <p:nvPr>
            <p:ph type="ftr"/>
          </p:nvPr>
        </p:nvSpPr>
        <p:spPr bwMode="auto">
          <a:xfrm>
            <a:off x="3127680" y="6247376"/>
            <a:ext cx="2894400" cy="468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14511" algn="l"/>
                <a:tab pos="829022" algn="l"/>
                <a:tab pos="1243533" algn="l"/>
                <a:tab pos="1658044" algn="l"/>
                <a:tab pos="2072556" algn="l"/>
                <a:tab pos="2487067" algn="l"/>
                <a:tab pos="2901578" algn="l"/>
                <a:tab pos="3316089" algn="l"/>
                <a:tab pos="3730601" algn="l"/>
                <a:tab pos="4145111" algn="l"/>
                <a:tab pos="4559623" algn="l"/>
                <a:tab pos="4974134" algn="l"/>
                <a:tab pos="5388646" algn="l"/>
                <a:tab pos="5803158" algn="l"/>
                <a:tab pos="6217667" algn="l"/>
                <a:tab pos="6632179" algn="l"/>
                <a:tab pos="7046690" algn="l"/>
                <a:tab pos="7461200" algn="l"/>
                <a:tab pos="7875713" algn="l"/>
                <a:tab pos="8290225" algn="l"/>
              </a:tabLst>
              <a:defRPr>
                <a:solidFill>
                  <a:srgbClr val="000000"/>
                </a:solidFill>
              </a:defRPr>
            </a:lvl1pPr>
          </a:lstStyle>
          <a:p>
            <a:pPr defTabSz="414511">
              <a:lnSpc>
                <a:spcPct val="93000"/>
              </a:lnSpc>
              <a:buSzPct val="100000"/>
              <a:defRPr/>
            </a:pPr>
            <a:endParaRPr lang="en-SG"/>
          </a:p>
        </p:txBody>
      </p:sp>
      <p:sp>
        <p:nvSpPr>
          <p:cNvPr id="1029" name="Rectangle 5"/>
          <p:cNvSpPr>
            <a:spLocks noGrp="1" noChangeArrowheads="1"/>
          </p:cNvSpPr>
          <p:nvPr>
            <p:ph type="sldNum"/>
          </p:nvPr>
        </p:nvSpPr>
        <p:spPr bwMode="auto">
          <a:xfrm>
            <a:off x="6556320" y="6247376"/>
            <a:ext cx="2125440" cy="468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14511" algn="l"/>
                <a:tab pos="829022" algn="l"/>
                <a:tab pos="1243533" algn="l"/>
                <a:tab pos="1658044" algn="l"/>
                <a:tab pos="2072556" algn="l"/>
                <a:tab pos="2487067" algn="l"/>
                <a:tab pos="2901578" algn="l"/>
                <a:tab pos="3316089" algn="l"/>
                <a:tab pos="3730601" algn="l"/>
                <a:tab pos="4145111" algn="l"/>
                <a:tab pos="4559623" algn="l"/>
                <a:tab pos="4974134" algn="l"/>
                <a:tab pos="5388646" algn="l"/>
                <a:tab pos="5803158" algn="l"/>
                <a:tab pos="6217667" algn="l"/>
                <a:tab pos="6632179" algn="l"/>
                <a:tab pos="7046690" algn="l"/>
                <a:tab pos="7461200" algn="l"/>
                <a:tab pos="7875713" algn="l"/>
                <a:tab pos="8290225" algn="l"/>
              </a:tabLst>
              <a:defRPr>
                <a:solidFill>
                  <a:srgbClr val="000000"/>
                </a:solidFill>
              </a:defRPr>
            </a:lvl1pPr>
          </a:lstStyle>
          <a:p>
            <a:pPr defTabSz="414511">
              <a:lnSpc>
                <a:spcPct val="93000"/>
              </a:lnSpc>
              <a:buSzPct val="100000"/>
              <a:defRPr/>
            </a:pPr>
            <a:fld id="{8E249CBC-CE1A-48CE-9781-3C7C533B66F0}" type="slidenum">
              <a:rPr lang="en-SG" smtClean="0"/>
              <a:pPr defTabSz="414511">
                <a:lnSpc>
                  <a:spcPct val="93000"/>
                </a:lnSpc>
                <a:buSzPct val="100000"/>
                <a:defRPr/>
              </a:pPr>
              <a:t>‹#›</a:t>
            </a:fld>
            <a:endParaRPr lang="en-SG"/>
          </a:p>
        </p:txBody>
      </p:sp>
    </p:spTree>
    <p:extLst>
      <p:ext uri="{BB962C8B-B14F-4D97-AF65-F5344CB8AC3E}">
        <p14:creationId xmlns:p14="http://schemas.microsoft.com/office/powerpoint/2010/main" val="128930640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hf sldNum="0" hdr="0" ftr="0" dt="0"/>
  <p:txStyles>
    <p:titleStyle>
      <a:lvl1pPr algn="ctr" defTabSz="414511" rtl="0" eaLnBrk="1" fontAlgn="base" hangingPunct="1">
        <a:lnSpc>
          <a:spcPct val="93000"/>
        </a:lnSpc>
        <a:spcBef>
          <a:spcPct val="0"/>
        </a:spcBef>
        <a:spcAft>
          <a:spcPct val="0"/>
        </a:spcAft>
        <a:buClr>
          <a:srgbClr val="000000"/>
        </a:buClr>
        <a:buSzPct val="100000"/>
        <a:buFont typeface="Times New Roman" pitchFamily="16" charset="0"/>
        <a:defRPr sz="3991">
          <a:solidFill>
            <a:srgbClr val="FFFFFF"/>
          </a:solidFill>
          <a:latin typeface="+mj-lt"/>
          <a:ea typeface="+mj-ea"/>
          <a:cs typeface="+mj-cs"/>
        </a:defRPr>
      </a:lvl1pPr>
      <a:lvl2pPr algn="ctr" defTabSz="414511" rtl="0" eaLnBrk="1" fontAlgn="base" hangingPunct="1">
        <a:lnSpc>
          <a:spcPct val="93000"/>
        </a:lnSpc>
        <a:spcBef>
          <a:spcPct val="0"/>
        </a:spcBef>
        <a:spcAft>
          <a:spcPct val="0"/>
        </a:spcAft>
        <a:buClr>
          <a:srgbClr val="000000"/>
        </a:buClr>
        <a:buSzPct val="100000"/>
        <a:buFont typeface="Times New Roman" pitchFamily="16" charset="0"/>
        <a:defRPr sz="3991">
          <a:solidFill>
            <a:srgbClr val="FFFFFF"/>
          </a:solidFill>
          <a:latin typeface="Arial" charset="0"/>
          <a:cs typeface="Arial Unicode MS" charset="0"/>
        </a:defRPr>
      </a:lvl2pPr>
      <a:lvl3pPr algn="ctr" defTabSz="414511" rtl="0" eaLnBrk="1" fontAlgn="base" hangingPunct="1">
        <a:lnSpc>
          <a:spcPct val="93000"/>
        </a:lnSpc>
        <a:spcBef>
          <a:spcPct val="0"/>
        </a:spcBef>
        <a:spcAft>
          <a:spcPct val="0"/>
        </a:spcAft>
        <a:buClr>
          <a:srgbClr val="000000"/>
        </a:buClr>
        <a:buSzPct val="100000"/>
        <a:buFont typeface="Times New Roman" pitchFamily="16" charset="0"/>
        <a:defRPr sz="3991">
          <a:solidFill>
            <a:srgbClr val="FFFFFF"/>
          </a:solidFill>
          <a:latin typeface="Arial" charset="0"/>
          <a:cs typeface="Arial Unicode MS" charset="0"/>
        </a:defRPr>
      </a:lvl3pPr>
      <a:lvl4pPr algn="ctr" defTabSz="414511" rtl="0" eaLnBrk="1" fontAlgn="base" hangingPunct="1">
        <a:lnSpc>
          <a:spcPct val="93000"/>
        </a:lnSpc>
        <a:spcBef>
          <a:spcPct val="0"/>
        </a:spcBef>
        <a:spcAft>
          <a:spcPct val="0"/>
        </a:spcAft>
        <a:buClr>
          <a:srgbClr val="000000"/>
        </a:buClr>
        <a:buSzPct val="100000"/>
        <a:buFont typeface="Times New Roman" pitchFamily="16" charset="0"/>
        <a:defRPr sz="3991">
          <a:solidFill>
            <a:srgbClr val="FFFFFF"/>
          </a:solidFill>
          <a:latin typeface="Arial" charset="0"/>
          <a:cs typeface="Arial Unicode MS" charset="0"/>
        </a:defRPr>
      </a:lvl4pPr>
      <a:lvl5pPr algn="ctr" defTabSz="414511" rtl="0" eaLnBrk="1" fontAlgn="base" hangingPunct="1">
        <a:lnSpc>
          <a:spcPct val="93000"/>
        </a:lnSpc>
        <a:spcBef>
          <a:spcPct val="0"/>
        </a:spcBef>
        <a:spcAft>
          <a:spcPct val="0"/>
        </a:spcAft>
        <a:buClr>
          <a:srgbClr val="000000"/>
        </a:buClr>
        <a:buSzPct val="100000"/>
        <a:buFont typeface="Times New Roman" pitchFamily="16" charset="0"/>
        <a:defRPr sz="3991">
          <a:solidFill>
            <a:srgbClr val="FFFFFF"/>
          </a:solidFill>
          <a:latin typeface="Arial" charset="0"/>
          <a:cs typeface="Arial Unicode MS" charset="0"/>
        </a:defRPr>
      </a:lvl5pPr>
      <a:lvl6pPr marL="2279812" indent="-207257" algn="ctr" defTabSz="414511" rtl="0" eaLnBrk="1" fontAlgn="base" hangingPunct="1">
        <a:lnSpc>
          <a:spcPct val="93000"/>
        </a:lnSpc>
        <a:spcBef>
          <a:spcPct val="0"/>
        </a:spcBef>
        <a:spcAft>
          <a:spcPct val="0"/>
        </a:spcAft>
        <a:buClr>
          <a:srgbClr val="000000"/>
        </a:buClr>
        <a:buSzPct val="100000"/>
        <a:buFont typeface="Times New Roman" pitchFamily="16" charset="0"/>
        <a:defRPr sz="3991">
          <a:solidFill>
            <a:srgbClr val="FFFFFF"/>
          </a:solidFill>
          <a:latin typeface="Arial" charset="0"/>
          <a:cs typeface="Arial Unicode MS" charset="0"/>
        </a:defRPr>
      </a:lvl6pPr>
      <a:lvl7pPr marL="2694323" indent="-207257" algn="ctr" defTabSz="414511" rtl="0" eaLnBrk="1" fontAlgn="base" hangingPunct="1">
        <a:lnSpc>
          <a:spcPct val="93000"/>
        </a:lnSpc>
        <a:spcBef>
          <a:spcPct val="0"/>
        </a:spcBef>
        <a:spcAft>
          <a:spcPct val="0"/>
        </a:spcAft>
        <a:buClr>
          <a:srgbClr val="000000"/>
        </a:buClr>
        <a:buSzPct val="100000"/>
        <a:buFont typeface="Times New Roman" pitchFamily="16" charset="0"/>
        <a:defRPr sz="3991">
          <a:solidFill>
            <a:srgbClr val="FFFFFF"/>
          </a:solidFill>
          <a:latin typeface="Arial" charset="0"/>
          <a:cs typeface="Arial Unicode MS" charset="0"/>
        </a:defRPr>
      </a:lvl7pPr>
      <a:lvl8pPr marL="3108836" indent="-207257" algn="ctr" defTabSz="414511" rtl="0" eaLnBrk="1" fontAlgn="base" hangingPunct="1">
        <a:lnSpc>
          <a:spcPct val="93000"/>
        </a:lnSpc>
        <a:spcBef>
          <a:spcPct val="0"/>
        </a:spcBef>
        <a:spcAft>
          <a:spcPct val="0"/>
        </a:spcAft>
        <a:buClr>
          <a:srgbClr val="000000"/>
        </a:buClr>
        <a:buSzPct val="100000"/>
        <a:buFont typeface="Times New Roman" pitchFamily="16" charset="0"/>
        <a:defRPr sz="3991">
          <a:solidFill>
            <a:srgbClr val="FFFFFF"/>
          </a:solidFill>
          <a:latin typeface="Arial" charset="0"/>
          <a:cs typeface="Arial Unicode MS" charset="0"/>
        </a:defRPr>
      </a:lvl8pPr>
      <a:lvl9pPr marL="3523345" indent="-207257" algn="ctr" defTabSz="414511" rtl="0" eaLnBrk="1" fontAlgn="base" hangingPunct="1">
        <a:lnSpc>
          <a:spcPct val="93000"/>
        </a:lnSpc>
        <a:spcBef>
          <a:spcPct val="0"/>
        </a:spcBef>
        <a:spcAft>
          <a:spcPct val="0"/>
        </a:spcAft>
        <a:buClr>
          <a:srgbClr val="000000"/>
        </a:buClr>
        <a:buSzPct val="100000"/>
        <a:buFont typeface="Times New Roman" pitchFamily="16" charset="0"/>
        <a:defRPr sz="3991">
          <a:solidFill>
            <a:srgbClr val="FFFFFF"/>
          </a:solidFill>
          <a:latin typeface="Arial" charset="0"/>
          <a:cs typeface="Arial Unicode MS" charset="0"/>
        </a:defRPr>
      </a:lvl9pPr>
    </p:titleStyle>
    <p:bodyStyle>
      <a:lvl1pPr marL="310884" indent="-310884" algn="l" defTabSz="414511" rtl="0" eaLnBrk="1" fontAlgn="base" hangingPunct="1">
        <a:lnSpc>
          <a:spcPct val="93000"/>
        </a:lnSpc>
        <a:spcBef>
          <a:spcPct val="0"/>
        </a:spcBef>
        <a:spcAft>
          <a:spcPts val="1282"/>
        </a:spcAft>
        <a:buClr>
          <a:srgbClr val="000000"/>
        </a:buClr>
        <a:buSzPct val="100000"/>
        <a:buFont typeface="Times New Roman" pitchFamily="16" charset="0"/>
        <a:defRPr sz="2903">
          <a:solidFill>
            <a:srgbClr val="FFFFFF"/>
          </a:solidFill>
          <a:latin typeface="+mn-lt"/>
          <a:ea typeface="+mn-ea"/>
          <a:cs typeface="+mn-cs"/>
        </a:defRPr>
      </a:lvl1pPr>
      <a:lvl2pPr marL="673581" indent="-259070" algn="l" defTabSz="414511" rtl="0" eaLnBrk="1" fontAlgn="base" hangingPunct="1">
        <a:lnSpc>
          <a:spcPct val="93000"/>
        </a:lnSpc>
        <a:spcBef>
          <a:spcPct val="0"/>
        </a:spcBef>
        <a:spcAft>
          <a:spcPts val="1032"/>
        </a:spcAft>
        <a:buClr>
          <a:srgbClr val="000000"/>
        </a:buClr>
        <a:buSzPct val="100000"/>
        <a:buFont typeface="Times New Roman" pitchFamily="16" charset="0"/>
        <a:defRPr sz="2540">
          <a:solidFill>
            <a:srgbClr val="FFFFFF"/>
          </a:solidFill>
          <a:latin typeface="+mn-lt"/>
          <a:cs typeface="+mn-cs"/>
        </a:defRPr>
      </a:lvl2pPr>
      <a:lvl3pPr marL="1036276" indent="-207257" algn="l" defTabSz="414511" rtl="0" eaLnBrk="1" fontAlgn="base" hangingPunct="1">
        <a:lnSpc>
          <a:spcPct val="93000"/>
        </a:lnSpc>
        <a:spcBef>
          <a:spcPct val="0"/>
        </a:spcBef>
        <a:spcAft>
          <a:spcPts val="771"/>
        </a:spcAft>
        <a:buClr>
          <a:srgbClr val="000000"/>
        </a:buClr>
        <a:buSzPct val="100000"/>
        <a:buFont typeface="Times New Roman" pitchFamily="16" charset="0"/>
        <a:defRPr sz="2177">
          <a:solidFill>
            <a:srgbClr val="FFFFFF"/>
          </a:solidFill>
          <a:latin typeface="+mn-lt"/>
          <a:cs typeface="+mn-cs"/>
        </a:defRPr>
      </a:lvl3pPr>
      <a:lvl4pPr marL="1450789" indent="-207257" algn="l" defTabSz="414511" rtl="0" eaLnBrk="1" fontAlgn="base" hangingPunct="1">
        <a:lnSpc>
          <a:spcPct val="93000"/>
        </a:lnSpc>
        <a:spcBef>
          <a:spcPct val="0"/>
        </a:spcBef>
        <a:spcAft>
          <a:spcPts val="522"/>
        </a:spcAft>
        <a:buClr>
          <a:srgbClr val="000000"/>
        </a:buClr>
        <a:buSzPct val="100000"/>
        <a:buFont typeface="Times New Roman" pitchFamily="16" charset="0"/>
        <a:defRPr sz="1814">
          <a:solidFill>
            <a:srgbClr val="FFFFFF"/>
          </a:solidFill>
          <a:latin typeface="+mn-lt"/>
          <a:cs typeface="+mn-cs"/>
        </a:defRPr>
      </a:lvl4pPr>
      <a:lvl5pPr marL="1865301" indent="-207257" algn="l" defTabSz="414511" rtl="0" eaLnBrk="1" fontAlgn="base" hangingPunct="1">
        <a:lnSpc>
          <a:spcPct val="93000"/>
        </a:lnSpc>
        <a:spcBef>
          <a:spcPct val="0"/>
        </a:spcBef>
        <a:spcAft>
          <a:spcPts val="261"/>
        </a:spcAft>
        <a:buClr>
          <a:srgbClr val="000000"/>
        </a:buClr>
        <a:buSzPct val="100000"/>
        <a:buFont typeface="Times New Roman" pitchFamily="16" charset="0"/>
        <a:defRPr sz="1814">
          <a:solidFill>
            <a:srgbClr val="FFFFFF"/>
          </a:solidFill>
          <a:latin typeface="+mn-lt"/>
          <a:cs typeface="+mn-cs"/>
        </a:defRPr>
      </a:lvl5pPr>
      <a:lvl6pPr marL="2279812" indent="-207257" algn="l" defTabSz="414511" rtl="0" eaLnBrk="1" fontAlgn="base" hangingPunct="1">
        <a:lnSpc>
          <a:spcPct val="93000"/>
        </a:lnSpc>
        <a:spcBef>
          <a:spcPct val="0"/>
        </a:spcBef>
        <a:spcAft>
          <a:spcPts val="261"/>
        </a:spcAft>
        <a:buClr>
          <a:srgbClr val="000000"/>
        </a:buClr>
        <a:buSzPct val="100000"/>
        <a:buFont typeface="Times New Roman" pitchFamily="16" charset="0"/>
        <a:defRPr sz="1814">
          <a:solidFill>
            <a:srgbClr val="FFFFFF"/>
          </a:solidFill>
          <a:latin typeface="+mn-lt"/>
          <a:cs typeface="+mn-cs"/>
        </a:defRPr>
      </a:lvl6pPr>
      <a:lvl7pPr marL="2694323" indent="-207257" algn="l" defTabSz="414511" rtl="0" eaLnBrk="1" fontAlgn="base" hangingPunct="1">
        <a:lnSpc>
          <a:spcPct val="93000"/>
        </a:lnSpc>
        <a:spcBef>
          <a:spcPct val="0"/>
        </a:spcBef>
        <a:spcAft>
          <a:spcPts val="261"/>
        </a:spcAft>
        <a:buClr>
          <a:srgbClr val="000000"/>
        </a:buClr>
        <a:buSzPct val="100000"/>
        <a:buFont typeface="Times New Roman" pitchFamily="16" charset="0"/>
        <a:defRPr sz="1814">
          <a:solidFill>
            <a:srgbClr val="FFFFFF"/>
          </a:solidFill>
          <a:latin typeface="+mn-lt"/>
          <a:cs typeface="+mn-cs"/>
        </a:defRPr>
      </a:lvl7pPr>
      <a:lvl8pPr marL="3108836" indent="-207257" algn="l" defTabSz="414511" rtl="0" eaLnBrk="1" fontAlgn="base" hangingPunct="1">
        <a:lnSpc>
          <a:spcPct val="93000"/>
        </a:lnSpc>
        <a:spcBef>
          <a:spcPct val="0"/>
        </a:spcBef>
        <a:spcAft>
          <a:spcPts val="261"/>
        </a:spcAft>
        <a:buClr>
          <a:srgbClr val="000000"/>
        </a:buClr>
        <a:buSzPct val="100000"/>
        <a:buFont typeface="Times New Roman" pitchFamily="16" charset="0"/>
        <a:defRPr sz="1814">
          <a:solidFill>
            <a:srgbClr val="FFFFFF"/>
          </a:solidFill>
          <a:latin typeface="+mn-lt"/>
          <a:cs typeface="+mn-cs"/>
        </a:defRPr>
      </a:lvl8pPr>
      <a:lvl9pPr marL="3523345" indent="-207257" algn="l" defTabSz="414511" rtl="0" eaLnBrk="1" fontAlgn="base" hangingPunct="1">
        <a:lnSpc>
          <a:spcPct val="93000"/>
        </a:lnSpc>
        <a:spcBef>
          <a:spcPct val="0"/>
        </a:spcBef>
        <a:spcAft>
          <a:spcPts val="261"/>
        </a:spcAft>
        <a:buClr>
          <a:srgbClr val="000000"/>
        </a:buClr>
        <a:buSzPct val="100000"/>
        <a:buFont typeface="Times New Roman" pitchFamily="16" charset="0"/>
        <a:defRPr sz="1814">
          <a:solidFill>
            <a:srgbClr val="FFFFFF"/>
          </a:solidFill>
          <a:latin typeface="+mn-lt"/>
          <a:cs typeface="+mn-cs"/>
        </a:defRPr>
      </a:lvl9pPr>
    </p:bodyStyle>
    <p:otherStyle>
      <a:defPPr>
        <a:defRPr lang="en-US"/>
      </a:defPPr>
      <a:lvl1pPr marL="0" algn="l" defTabSz="829022" rtl="0" eaLnBrk="1" latinLnBrk="0" hangingPunct="1">
        <a:defRPr sz="1633" kern="1200">
          <a:solidFill>
            <a:schemeClr val="tx1"/>
          </a:solidFill>
          <a:latin typeface="+mn-lt"/>
          <a:ea typeface="+mn-ea"/>
          <a:cs typeface="+mn-cs"/>
        </a:defRPr>
      </a:lvl1pPr>
      <a:lvl2pPr marL="414511" algn="l" defTabSz="829022" rtl="0" eaLnBrk="1" latinLnBrk="0" hangingPunct="1">
        <a:defRPr sz="1633" kern="1200">
          <a:solidFill>
            <a:schemeClr val="tx1"/>
          </a:solidFill>
          <a:latin typeface="+mn-lt"/>
          <a:ea typeface="+mn-ea"/>
          <a:cs typeface="+mn-cs"/>
        </a:defRPr>
      </a:lvl2pPr>
      <a:lvl3pPr marL="829022" algn="l" defTabSz="829022" rtl="0" eaLnBrk="1" latinLnBrk="0" hangingPunct="1">
        <a:defRPr sz="1633" kern="1200">
          <a:solidFill>
            <a:schemeClr val="tx1"/>
          </a:solidFill>
          <a:latin typeface="+mn-lt"/>
          <a:ea typeface="+mn-ea"/>
          <a:cs typeface="+mn-cs"/>
        </a:defRPr>
      </a:lvl3pPr>
      <a:lvl4pPr marL="1243533" algn="l" defTabSz="829022" rtl="0" eaLnBrk="1" latinLnBrk="0" hangingPunct="1">
        <a:defRPr sz="1633" kern="1200">
          <a:solidFill>
            <a:schemeClr val="tx1"/>
          </a:solidFill>
          <a:latin typeface="+mn-lt"/>
          <a:ea typeface="+mn-ea"/>
          <a:cs typeface="+mn-cs"/>
        </a:defRPr>
      </a:lvl4pPr>
      <a:lvl5pPr marL="1658044" algn="l" defTabSz="829022" rtl="0" eaLnBrk="1" latinLnBrk="0" hangingPunct="1">
        <a:defRPr sz="1633" kern="1200">
          <a:solidFill>
            <a:schemeClr val="tx1"/>
          </a:solidFill>
          <a:latin typeface="+mn-lt"/>
          <a:ea typeface="+mn-ea"/>
          <a:cs typeface="+mn-cs"/>
        </a:defRPr>
      </a:lvl5pPr>
      <a:lvl6pPr marL="2072556" algn="l" defTabSz="829022" rtl="0" eaLnBrk="1" latinLnBrk="0" hangingPunct="1">
        <a:defRPr sz="1633" kern="1200">
          <a:solidFill>
            <a:schemeClr val="tx1"/>
          </a:solidFill>
          <a:latin typeface="+mn-lt"/>
          <a:ea typeface="+mn-ea"/>
          <a:cs typeface="+mn-cs"/>
        </a:defRPr>
      </a:lvl6pPr>
      <a:lvl7pPr marL="2487067" algn="l" defTabSz="829022" rtl="0" eaLnBrk="1" latinLnBrk="0" hangingPunct="1">
        <a:defRPr sz="1633" kern="1200">
          <a:solidFill>
            <a:schemeClr val="tx1"/>
          </a:solidFill>
          <a:latin typeface="+mn-lt"/>
          <a:ea typeface="+mn-ea"/>
          <a:cs typeface="+mn-cs"/>
        </a:defRPr>
      </a:lvl7pPr>
      <a:lvl8pPr marL="2901578" algn="l" defTabSz="829022" rtl="0" eaLnBrk="1" latinLnBrk="0" hangingPunct="1">
        <a:defRPr sz="1633" kern="1200">
          <a:solidFill>
            <a:schemeClr val="tx1"/>
          </a:solidFill>
          <a:latin typeface="+mn-lt"/>
          <a:ea typeface="+mn-ea"/>
          <a:cs typeface="+mn-cs"/>
        </a:defRPr>
      </a:lvl8pPr>
      <a:lvl9pPr marL="3316089" algn="l" defTabSz="82902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Reflecting on your teaching</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Julia Lawrence</a:t>
            </a:r>
          </a:p>
          <a:p>
            <a:r>
              <a:rPr lang="en-US" dirty="0" smtClean="0"/>
              <a:t>Head of Teacher Education </a:t>
            </a:r>
          </a:p>
          <a:p>
            <a:r>
              <a:rPr lang="en-US" dirty="0" smtClean="0"/>
              <a:t>University of Hull</a:t>
            </a:r>
            <a:endParaRPr lang="en-US" dirty="0"/>
          </a:p>
        </p:txBody>
      </p:sp>
    </p:spTree>
    <p:extLst>
      <p:ext uri="{BB962C8B-B14F-4D97-AF65-F5344CB8AC3E}">
        <p14:creationId xmlns:p14="http://schemas.microsoft.com/office/powerpoint/2010/main" val="65396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03" y="-98144"/>
            <a:ext cx="8225280" cy="1290455"/>
          </a:xfrm>
        </p:spPr>
        <p:txBody>
          <a:bodyPr/>
          <a:lstStyle/>
          <a:p>
            <a:pPr algn="r"/>
            <a:r>
              <a:rPr lang="en-US" sz="2177" dirty="0">
                <a:solidFill>
                  <a:schemeClr val="bg1"/>
                </a:solidFill>
                <a:latin typeface="Arial Black" panose="020B0A04020102020204" pitchFamily="34" charset="0"/>
              </a:rPr>
              <a:t>VEO – Why? How? What?</a:t>
            </a:r>
            <a:endParaRPr lang="en-US" sz="2177"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848903" y="932242"/>
            <a:ext cx="7831418" cy="4521600"/>
          </a:xfrm>
        </p:spPr>
        <p:txBody>
          <a:bodyPr/>
          <a:lstStyle/>
          <a:p>
            <a:pPr marL="0" indent="0" algn="ctr">
              <a:spcAft>
                <a:spcPts val="1089"/>
              </a:spcAft>
            </a:pPr>
            <a:r>
              <a:rPr lang="en-US" sz="2540" b="1" dirty="0">
                <a:solidFill>
                  <a:schemeClr val="tx1"/>
                </a:solidFill>
              </a:rPr>
              <a:t>Video Enhanced Observation (VEO)</a:t>
            </a:r>
          </a:p>
          <a:p>
            <a:pPr marL="0" indent="0">
              <a:spcAft>
                <a:spcPts val="1089"/>
              </a:spcAft>
            </a:pPr>
            <a:r>
              <a:rPr lang="en-US" sz="2540" b="1" dirty="0">
                <a:solidFill>
                  <a:schemeClr val="tx1"/>
                </a:solidFill>
              </a:rPr>
              <a:t>Why?</a:t>
            </a:r>
          </a:p>
          <a:p>
            <a:pPr marL="457153" indent="-457153">
              <a:spcAft>
                <a:spcPts val="1089"/>
              </a:spcAft>
              <a:buFont typeface="Arial" panose="020B0604020202020204" pitchFamily="34" charset="0"/>
              <a:buChar char="•"/>
            </a:pPr>
            <a:r>
              <a:rPr lang="en-US" sz="2540" dirty="0">
                <a:solidFill>
                  <a:schemeClr val="tx1"/>
                </a:solidFill>
              </a:rPr>
              <a:t>Value-added recording</a:t>
            </a:r>
          </a:p>
          <a:p>
            <a:pPr marL="457153" indent="-457153">
              <a:spcAft>
                <a:spcPts val="1089"/>
              </a:spcAft>
              <a:buFont typeface="Arial" panose="020B0604020202020204" pitchFamily="34" charset="0"/>
              <a:buChar char="•"/>
            </a:pPr>
            <a:r>
              <a:rPr lang="en-US" sz="2540" dirty="0" err="1">
                <a:solidFill>
                  <a:schemeClr val="tx1"/>
                </a:solidFill>
              </a:rPr>
              <a:t>Customisable</a:t>
            </a:r>
            <a:r>
              <a:rPr lang="en-US" sz="2540" dirty="0">
                <a:solidFill>
                  <a:schemeClr val="tx1"/>
                </a:solidFill>
              </a:rPr>
              <a:t> </a:t>
            </a:r>
            <a:r>
              <a:rPr lang="en-US" sz="2540" dirty="0">
                <a:solidFill>
                  <a:schemeClr val="tx1"/>
                </a:solidFill>
              </a:rPr>
              <a:t>tags</a:t>
            </a:r>
          </a:p>
          <a:p>
            <a:pPr marL="457153" indent="-457153">
              <a:spcAft>
                <a:spcPts val="1089"/>
              </a:spcAft>
              <a:buFont typeface="Arial" panose="020B0604020202020204" pitchFamily="34" charset="0"/>
              <a:buChar char="•"/>
            </a:pPr>
            <a:r>
              <a:rPr lang="en-US" sz="2540" dirty="0">
                <a:solidFill>
                  <a:schemeClr val="tx1"/>
                </a:solidFill>
              </a:rPr>
              <a:t>Facilitates online discussions</a:t>
            </a:r>
            <a:endParaRPr lang="en-US" sz="2540" dirty="0">
              <a:solidFill>
                <a:schemeClr val="tx1"/>
              </a:solidFill>
            </a:endParaRPr>
          </a:p>
          <a:p>
            <a:pPr marL="457153" indent="-457153">
              <a:spcAft>
                <a:spcPts val="1089"/>
              </a:spcAft>
              <a:buFont typeface="Arial" panose="020B0604020202020204" pitchFamily="34" charset="0"/>
              <a:buChar char="•"/>
            </a:pPr>
            <a:r>
              <a:rPr lang="en-US" sz="2540" dirty="0">
                <a:solidFill>
                  <a:schemeClr val="tx1"/>
                </a:solidFill>
              </a:rPr>
              <a:t>Affordable</a:t>
            </a:r>
          </a:p>
          <a:p>
            <a:pPr marL="457153" indent="-457153">
              <a:spcAft>
                <a:spcPts val="1089"/>
              </a:spcAft>
              <a:buFont typeface="Arial" panose="020B0604020202020204" pitchFamily="34" charset="0"/>
              <a:buChar char="•"/>
            </a:pPr>
            <a:endParaRPr lang="en-US" sz="998" dirty="0">
              <a:solidFill>
                <a:schemeClr val="tx1"/>
              </a:solidFill>
            </a:endParaRPr>
          </a:p>
          <a:p>
            <a:pPr marL="0" indent="0">
              <a:spcAft>
                <a:spcPts val="1089"/>
              </a:spcAft>
            </a:pPr>
            <a:r>
              <a:rPr lang="en-US" sz="2540" b="1" dirty="0">
                <a:solidFill>
                  <a:schemeClr val="tx1"/>
                </a:solidFill>
              </a:rPr>
              <a:t>How?</a:t>
            </a:r>
          </a:p>
          <a:p>
            <a:pPr marL="414726" indent="-414726">
              <a:spcAft>
                <a:spcPts val="1089"/>
              </a:spcAft>
              <a:buFont typeface="Arial" charset="0"/>
              <a:buChar char="•"/>
            </a:pPr>
            <a:r>
              <a:rPr lang="en-US" sz="2540" dirty="0">
                <a:solidFill>
                  <a:schemeClr val="tx1"/>
                </a:solidFill>
              </a:rPr>
              <a:t>During lesson observations and post-lesson discussions</a:t>
            </a:r>
          </a:p>
          <a:p>
            <a:pPr marL="414726" indent="-414726">
              <a:spcAft>
                <a:spcPts val="1089"/>
              </a:spcAft>
              <a:buFont typeface="Arial" charset="0"/>
              <a:buChar char="•"/>
            </a:pPr>
            <a:r>
              <a:rPr lang="en-US" sz="2540" dirty="0">
                <a:solidFill>
                  <a:schemeClr val="tx1"/>
                </a:solidFill>
              </a:rPr>
              <a:t>By self/peer/mentor/supervisor</a:t>
            </a:r>
          </a:p>
          <a:p>
            <a:pPr marL="414726" indent="-414726">
              <a:spcAft>
                <a:spcPts val="1089"/>
              </a:spcAft>
              <a:buFont typeface="Arial" charset="0"/>
              <a:buChar char="•"/>
            </a:pPr>
            <a:r>
              <a:rPr lang="en-US" sz="2540" dirty="0">
                <a:solidFill>
                  <a:schemeClr val="tx1"/>
                </a:solidFill>
              </a:rPr>
              <a:t>iPad, wireless mic and receiver</a:t>
            </a:r>
            <a:endParaRPr lang="en-US" sz="2540" dirty="0">
              <a:solidFill>
                <a:schemeClr val="tx1"/>
              </a:solidFill>
            </a:endParaRPr>
          </a:p>
          <a:p>
            <a:pPr>
              <a:spcAft>
                <a:spcPts val="1089"/>
              </a:spcAft>
            </a:pPr>
            <a:endParaRPr lang="en-US" sz="2540" dirty="0">
              <a:solidFill>
                <a:schemeClr val="tx1"/>
              </a:solidFill>
            </a:endParaRPr>
          </a:p>
        </p:txBody>
      </p:sp>
      <p:pic>
        <p:nvPicPr>
          <p:cNvPr id="7" name="Picture 6"/>
          <p:cNvPicPr>
            <a:picLocks noChangeAspect="1"/>
          </p:cNvPicPr>
          <p:nvPr/>
        </p:nvPicPr>
        <p:blipFill>
          <a:blip r:embed="rId3"/>
          <a:stretch>
            <a:fillRect/>
          </a:stretch>
        </p:blipFill>
        <p:spPr>
          <a:xfrm>
            <a:off x="6792795" y="6237652"/>
            <a:ext cx="2160000" cy="449280"/>
          </a:xfrm>
          <a:prstGeom prst="rect">
            <a:avLst/>
          </a:prstGeom>
        </p:spPr>
      </p:pic>
    </p:spTree>
    <p:extLst>
      <p:ext uri="{BB962C8B-B14F-4D97-AF65-F5344CB8AC3E}">
        <p14:creationId xmlns:p14="http://schemas.microsoft.com/office/powerpoint/2010/main" val="24202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 y="361"/>
            <a:ext cx="9144000" cy="6857280"/>
          </a:xfrm>
          <a:prstGeom prst="rect">
            <a:avLst/>
          </a:prstGeom>
          <a:solidFill>
            <a:schemeClr val="bg1"/>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 y="794025"/>
            <a:ext cx="9144000" cy="6054922"/>
          </a:xfrm>
          <a:prstGeom prst="rect">
            <a:avLst/>
          </a:prstGeom>
          <a:ln>
            <a:solidFill>
              <a:schemeClr val="tx1"/>
            </a:solidFill>
          </a:ln>
        </p:spPr>
      </p:pic>
      <p:sp>
        <p:nvSpPr>
          <p:cNvPr id="7" name="Rectangle 6"/>
          <p:cNvSpPr/>
          <p:nvPr/>
        </p:nvSpPr>
        <p:spPr>
          <a:xfrm>
            <a:off x="1110174" y="40239"/>
            <a:ext cx="6988972" cy="762388"/>
          </a:xfrm>
          <a:prstGeom prst="rect">
            <a:avLst/>
          </a:prstGeom>
        </p:spPr>
        <p:txBody>
          <a:bodyPr wrap="square">
            <a:spAutoFit/>
          </a:bodyPr>
          <a:lstStyle/>
          <a:p>
            <a:pPr algn="ctr" defTabSz="414425" eaLnBrk="1" hangingPunct="1"/>
            <a:r>
              <a:rPr lang="en-US" sz="2177" dirty="0">
                <a:solidFill>
                  <a:srgbClr val="3333CC"/>
                </a:solidFill>
                <a:latin typeface="Arial" charset="0"/>
                <a:ea typeface="Arial Unicode MS" pitchFamily="34" charset="-128"/>
              </a:rPr>
              <a:t>VEO allows </a:t>
            </a:r>
            <a:r>
              <a:rPr lang="en-US" sz="2177" b="1" dirty="0">
                <a:solidFill>
                  <a:srgbClr val="3333CC"/>
                </a:solidFill>
                <a:latin typeface="Arial" charset="0"/>
                <a:ea typeface="Arial Unicode MS" pitchFamily="34" charset="-128"/>
              </a:rPr>
              <a:t>on-the-spot/delayed tagging </a:t>
            </a:r>
          </a:p>
          <a:p>
            <a:pPr algn="ctr" defTabSz="414425" eaLnBrk="1" hangingPunct="1"/>
            <a:r>
              <a:rPr lang="en-US" sz="2177" dirty="0">
                <a:solidFill>
                  <a:srgbClr val="3333CC"/>
                </a:solidFill>
                <a:latin typeface="Arial" charset="0"/>
                <a:ea typeface="Arial Unicode MS" pitchFamily="34" charset="-128"/>
              </a:rPr>
              <a:t>of recordings.</a:t>
            </a:r>
            <a:endParaRPr lang="en-US" sz="2177" dirty="0">
              <a:solidFill>
                <a:srgbClr val="3333CC"/>
              </a:solidFill>
              <a:latin typeface="Arial" charset="0"/>
              <a:ea typeface="Arial Unicode MS" pitchFamily="34" charset="-128"/>
            </a:endParaRPr>
          </a:p>
        </p:txBody>
      </p:sp>
    </p:spTree>
    <p:extLst>
      <p:ext uri="{BB962C8B-B14F-4D97-AF65-F5344CB8AC3E}">
        <p14:creationId xmlns:p14="http://schemas.microsoft.com/office/powerpoint/2010/main" val="394410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 y="361"/>
            <a:ext cx="9144000" cy="6857280"/>
          </a:xfrm>
          <a:prstGeom prst="rect">
            <a:avLst/>
          </a:prstGeom>
          <a:solidFill>
            <a:schemeClr val="bg1"/>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
        <p:nvSpPr>
          <p:cNvPr id="7" name="Rectangle 6"/>
          <p:cNvSpPr/>
          <p:nvPr/>
        </p:nvSpPr>
        <p:spPr>
          <a:xfrm>
            <a:off x="1110174" y="40239"/>
            <a:ext cx="6988972" cy="427361"/>
          </a:xfrm>
          <a:prstGeom prst="rect">
            <a:avLst/>
          </a:prstGeom>
        </p:spPr>
        <p:txBody>
          <a:bodyPr wrap="square">
            <a:spAutoFit/>
          </a:bodyPr>
          <a:lstStyle/>
          <a:p>
            <a:pPr algn="ctr" defTabSz="414425" eaLnBrk="1" hangingPunct="1"/>
            <a:r>
              <a:rPr lang="en-US" sz="2177">
                <a:solidFill>
                  <a:srgbClr val="3333CC"/>
                </a:solidFill>
                <a:latin typeface="Arial" charset="0"/>
                <a:ea typeface="Arial Unicode MS" pitchFamily="34" charset="-128"/>
              </a:rPr>
              <a:t>Provides statistics of the lesson observed.</a:t>
            </a:r>
            <a:endParaRPr lang="en-US" sz="2177" dirty="0">
              <a:solidFill>
                <a:srgbClr val="3333CC"/>
              </a:solidFill>
              <a:latin typeface="Arial" charset="0"/>
              <a:ea typeface="Arial Unicode MS"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0440"/>
            <a:ext cx="9144000" cy="5017646"/>
          </a:xfrm>
          <a:prstGeom prst="rect">
            <a:avLst/>
          </a:prstGeom>
          <a:ln>
            <a:solidFill>
              <a:schemeClr val="tx1"/>
            </a:solidFill>
          </a:ln>
        </p:spPr>
      </p:pic>
    </p:spTree>
    <p:extLst>
      <p:ext uri="{BB962C8B-B14F-4D97-AF65-F5344CB8AC3E}">
        <p14:creationId xmlns:p14="http://schemas.microsoft.com/office/powerpoint/2010/main" val="441303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 y="361"/>
            <a:ext cx="9144000" cy="6857280"/>
          </a:xfrm>
          <a:prstGeom prst="rect">
            <a:avLst/>
          </a:prstGeom>
          <a:solidFill>
            <a:schemeClr val="bg1"/>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
        <p:nvSpPr>
          <p:cNvPr id="7" name="Rectangle 6"/>
          <p:cNvSpPr/>
          <p:nvPr/>
        </p:nvSpPr>
        <p:spPr>
          <a:xfrm>
            <a:off x="1110174" y="40239"/>
            <a:ext cx="6988972" cy="427361"/>
          </a:xfrm>
          <a:prstGeom prst="rect">
            <a:avLst/>
          </a:prstGeom>
        </p:spPr>
        <p:txBody>
          <a:bodyPr wrap="square">
            <a:spAutoFit/>
          </a:bodyPr>
          <a:lstStyle/>
          <a:p>
            <a:pPr algn="ctr" defTabSz="414425" eaLnBrk="1" hangingPunct="1"/>
            <a:r>
              <a:rPr lang="en-US" sz="2177">
                <a:solidFill>
                  <a:srgbClr val="3333CC"/>
                </a:solidFill>
                <a:latin typeface="Arial" charset="0"/>
                <a:ea typeface="Arial Unicode MS" pitchFamily="34" charset="-128"/>
              </a:rPr>
              <a:t>Provides statistics of the lesson observed.</a:t>
            </a:r>
            <a:endParaRPr lang="en-US" sz="2177" dirty="0">
              <a:solidFill>
                <a:srgbClr val="3333CC"/>
              </a:solidFill>
              <a:latin typeface="Arial" charset="0"/>
              <a:ea typeface="Arial Unicode MS" pitchFamily="34"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2840"/>
            <a:ext cx="9144000" cy="5151084"/>
          </a:xfrm>
          <a:prstGeom prst="rect">
            <a:avLst/>
          </a:prstGeom>
        </p:spPr>
      </p:pic>
    </p:spTree>
    <p:extLst>
      <p:ext uri="{BB962C8B-B14F-4D97-AF65-F5344CB8AC3E}">
        <p14:creationId xmlns:p14="http://schemas.microsoft.com/office/powerpoint/2010/main" val="2711194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 y="361"/>
            <a:ext cx="9144000" cy="6857280"/>
          </a:xfrm>
          <a:prstGeom prst="rect">
            <a:avLst/>
          </a:prstGeom>
          <a:solidFill>
            <a:schemeClr val="bg1"/>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
        <p:nvSpPr>
          <p:cNvPr id="7" name="Rectangle 6"/>
          <p:cNvSpPr/>
          <p:nvPr/>
        </p:nvSpPr>
        <p:spPr>
          <a:xfrm>
            <a:off x="1110174" y="40239"/>
            <a:ext cx="6988972" cy="427361"/>
          </a:xfrm>
          <a:prstGeom prst="rect">
            <a:avLst/>
          </a:prstGeom>
        </p:spPr>
        <p:txBody>
          <a:bodyPr wrap="square">
            <a:spAutoFit/>
          </a:bodyPr>
          <a:lstStyle/>
          <a:p>
            <a:pPr algn="ctr" defTabSz="414425" eaLnBrk="1" hangingPunct="1"/>
            <a:r>
              <a:rPr lang="en-US" sz="2177">
                <a:solidFill>
                  <a:srgbClr val="3333CC"/>
                </a:solidFill>
                <a:latin typeface="Arial" charset="0"/>
                <a:ea typeface="Arial Unicode MS" pitchFamily="34" charset="-128"/>
              </a:rPr>
              <a:t>Provides statistics of the lesson observed.</a:t>
            </a:r>
            <a:endParaRPr lang="en-US" sz="2177" dirty="0">
              <a:solidFill>
                <a:srgbClr val="3333CC"/>
              </a:solidFill>
              <a:latin typeface="Arial" charset="0"/>
              <a:ea typeface="Arial Unicode MS"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75881"/>
            <a:ext cx="9144000" cy="5089793"/>
          </a:xfrm>
          <a:prstGeom prst="rect">
            <a:avLst/>
          </a:prstGeom>
          <a:ln>
            <a:solidFill>
              <a:schemeClr val="tx1"/>
            </a:solidFill>
          </a:ln>
        </p:spPr>
      </p:pic>
    </p:spTree>
    <p:extLst>
      <p:ext uri="{BB962C8B-B14F-4D97-AF65-F5344CB8AC3E}">
        <p14:creationId xmlns:p14="http://schemas.microsoft.com/office/powerpoint/2010/main" val="4243504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32827"/>
            <a:ext cx="9144000" cy="6857280"/>
          </a:xfrm>
          <a:prstGeom prst="rect">
            <a:avLst/>
          </a:prstGeom>
          <a:solidFill>
            <a:schemeClr val="bg1"/>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 y="931580"/>
            <a:ext cx="9144000" cy="5763295"/>
          </a:xfrm>
          <a:prstGeom prst="rect">
            <a:avLst/>
          </a:prstGeom>
          <a:ln>
            <a:solidFill>
              <a:schemeClr val="tx1"/>
            </a:solidFill>
          </a:ln>
        </p:spPr>
      </p:pic>
      <p:sp>
        <p:nvSpPr>
          <p:cNvPr id="12" name="Rectangle 11"/>
          <p:cNvSpPr/>
          <p:nvPr/>
        </p:nvSpPr>
        <p:spPr>
          <a:xfrm>
            <a:off x="1175491" y="-2803"/>
            <a:ext cx="6858337" cy="762388"/>
          </a:xfrm>
          <a:prstGeom prst="rect">
            <a:avLst/>
          </a:prstGeom>
        </p:spPr>
        <p:txBody>
          <a:bodyPr wrap="square">
            <a:spAutoFit/>
          </a:bodyPr>
          <a:lstStyle/>
          <a:p>
            <a:pPr algn="ctr" defTabSz="414425" eaLnBrk="1" hangingPunct="1"/>
            <a:r>
              <a:rPr lang="en-US" sz="2177" dirty="0">
                <a:solidFill>
                  <a:srgbClr val="3333CC"/>
                </a:solidFill>
                <a:latin typeface="Arial" charset="0"/>
                <a:ea typeface="Arial Unicode MS" pitchFamily="34" charset="-128"/>
              </a:rPr>
              <a:t>Stimulated recall during discussions; </a:t>
            </a:r>
            <a:endParaRPr lang="en-US" sz="2177" dirty="0">
              <a:solidFill>
                <a:srgbClr val="3333CC"/>
              </a:solidFill>
              <a:latin typeface="Arial" charset="0"/>
              <a:ea typeface="Arial Unicode MS" pitchFamily="34" charset="-128"/>
            </a:endParaRPr>
          </a:p>
          <a:p>
            <a:pPr algn="ctr" defTabSz="414425" eaLnBrk="1" hangingPunct="1"/>
            <a:r>
              <a:rPr lang="en-US" sz="2177" dirty="0">
                <a:solidFill>
                  <a:srgbClr val="3333CC"/>
                </a:solidFill>
                <a:latin typeface="Arial" charset="0"/>
                <a:ea typeface="Arial Unicode MS" pitchFamily="34" charset="-128"/>
              </a:rPr>
              <a:t>moderates </a:t>
            </a:r>
            <a:r>
              <a:rPr lang="en-US" sz="2177" dirty="0">
                <a:solidFill>
                  <a:srgbClr val="3333CC"/>
                </a:solidFill>
                <a:latin typeface="Arial" charset="0"/>
                <a:ea typeface="Arial Unicode MS" pitchFamily="34" charset="-128"/>
              </a:rPr>
              <a:t>perceptions with data/evidence.</a:t>
            </a:r>
          </a:p>
        </p:txBody>
      </p:sp>
      <p:sp>
        <p:nvSpPr>
          <p:cNvPr id="13" name="TextBox 12"/>
          <p:cNvSpPr txBox="1"/>
          <p:nvPr/>
        </p:nvSpPr>
        <p:spPr>
          <a:xfrm>
            <a:off x="2024618" y="3653661"/>
            <a:ext cx="3004605" cy="985783"/>
          </a:xfrm>
          <a:prstGeom prst="rect">
            <a:avLst/>
          </a:prstGeom>
          <a:noFill/>
        </p:spPr>
        <p:txBody>
          <a:bodyPr wrap="square" rtlCol="0">
            <a:spAutoFit/>
          </a:bodyPr>
          <a:lstStyle/>
          <a:p>
            <a:pPr algn="ctr" defTabSz="414425" eaLnBrk="1" hangingPunct="1"/>
            <a:r>
              <a:rPr lang="en-US" sz="2903" b="1" dirty="0">
                <a:solidFill>
                  <a:srgbClr val="FFFFFF"/>
                </a:solidFill>
                <a:latin typeface="Arial" charset="0"/>
                <a:ea typeface="Arial Unicode MS" pitchFamily="34" charset="-128"/>
              </a:rPr>
              <a:t>Visual </a:t>
            </a:r>
            <a:r>
              <a:rPr lang="en-US" sz="2903" b="1" dirty="0" err="1">
                <a:solidFill>
                  <a:srgbClr val="FFFFFF"/>
                </a:solidFill>
                <a:latin typeface="Arial" charset="0"/>
                <a:ea typeface="Arial Unicode MS" pitchFamily="34" charset="-128"/>
              </a:rPr>
              <a:t>obs</a:t>
            </a:r>
            <a:r>
              <a:rPr lang="en-US" sz="2903" b="1" dirty="0">
                <a:solidFill>
                  <a:srgbClr val="FFFFFF"/>
                </a:solidFill>
                <a:latin typeface="Arial" charset="0"/>
                <a:ea typeface="Arial Unicode MS" pitchFamily="34" charset="-128"/>
              </a:rPr>
              <a:t> and feedback</a:t>
            </a:r>
            <a:endParaRPr lang="en-US" sz="2903" b="1" dirty="0">
              <a:solidFill>
                <a:srgbClr val="FFFFFF"/>
              </a:solidFill>
              <a:latin typeface="Arial" charset="0"/>
              <a:ea typeface="Arial Unicode MS" pitchFamily="34" charset="-128"/>
            </a:endParaRPr>
          </a:p>
        </p:txBody>
      </p:sp>
      <p:sp>
        <p:nvSpPr>
          <p:cNvPr id="17" name="Rectangle 16"/>
          <p:cNvSpPr/>
          <p:nvPr/>
        </p:nvSpPr>
        <p:spPr bwMode="auto">
          <a:xfrm>
            <a:off x="1371443" y="5434200"/>
            <a:ext cx="522540" cy="34623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ln>
                <a:solidFill>
                  <a:sysClr val="windowText" lastClr="000000"/>
                </a:solidFill>
              </a:ln>
              <a:solidFill>
                <a:srgbClr val="FFFFFF"/>
              </a:solidFill>
              <a:latin typeface="Arial" charset="0"/>
              <a:ea typeface="Arial Unicode MS" pitchFamily="34" charset="-128"/>
              <a:cs typeface="Arial Unicode MS" charset="0"/>
            </a:endParaRPr>
          </a:p>
        </p:txBody>
      </p:sp>
      <p:sp>
        <p:nvSpPr>
          <p:cNvPr id="18" name="TextBox 17"/>
          <p:cNvSpPr txBox="1"/>
          <p:nvPr/>
        </p:nvSpPr>
        <p:spPr>
          <a:xfrm>
            <a:off x="1306126" y="5491769"/>
            <a:ext cx="718492" cy="231923"/>
          </a:xfrm>
          <a:prstGeom prst="rect">
            <a:avLst/>
          </a:prstGeom>
          <a:noFill/>
        </p:spPr>
        <p:txBody>
          <a:bodyPr wrap="square" rtlCol="0">
            <a:spAutoFit/>
          </a:bodyPr>
          <a:lstStyle/>
          <a:p>
            <a:pPr defTabSz="414425" eaLnBrk="1" hangingPunct="1"/>
            <a:r>
              <a:rPr lang="en-US" sz="907">
                <a:solidFill>
                  <a:srgbClr val="FFFFFF"/>
                </a:solidFill>
                <a:latin typeface="Arial" charset="0"/>
                <a:ea typeface="Arial Unicode MS" pitchFamily="34" charset="-128"/>
              </a:rPr>
              <a:t>00:10:16</a:t>
            </a:r>
            <a:endParaRPr lang="en-US" sz="907">
              <a:solidFill>
                <a:srgbClr val="FFFFFF"/>
              </a:solidFill>
              <a:latin typeface="Arial" charset="0"/>
              <a:ea typeface="Arial Unicode MS" pitchFamily="34" charset="-128"/>
            </a:endParaRPr>
          </a:p>
        </p:txBody>
      </p:sp>
      <p:sp>
        <p:nvSpPr>
          <p:cNvPr id="19" name="Rectangle 18"/>
          <p:cNvSpPr/>
          <p:nvPr/>
        </p:nvSpPr>
        <p:spPr bwMode="auto">
          <a:xfrm>
            <a:off x="6204937" y="5491769"/>
            <a:ext cx="522540" cy="223344"/>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
        <p:nvSpPr>
          <p:cNvPr id="20" name="TextBox 19"/>
          <p:cNvSpPr txBox="1"/>
          <p:nvPr/>
        </p:nvSpPr>
        <p:spPr>
          <a:xfrm>
            <a:off x="6074303" y="5491769"/>
            <a:ext cx="697977" cy="231923"/>
          </a:xfrm>
          <a:prstGeom prst="rect">
            <a:avLst/>
          </a:prstGeom>
          <a:noFill/>
        </p:spPr>
        <p:txBody>
          <a:bodyPr wrap="square" rtlCol="0">
            <a:spAutoFit/>
          </a:bodyPr>
          <a:lstStyle/>
          <a:p>
            <a:pPr defTabSz="414425" eaLnBrk="1" hangingPunct="1"/>
            <a:r>
              <a:rPr lang="en-US" sz="907" dirty="0">
                <a:solidFill>
                  <a:srgbClr val="FFFFFF"/>
                </a:solidFill>
                <a:latin typeface="Arial" charset="0"/>
                <a:ea typeface="Arial Unicode MS" pitchFamily="34" charset="-128"/>
              </a:rPr>
              <a:t>00:24:24</a:t>
            </a:r>
            <a:endParaRPr lang="en-US" sz="907" dirty="0">
              <a:solidFill>
                <a:srgbClr val="FFFFFF"/>
              </a:solidFill>
              <a:latin typeface="Arial" charset="0"/>
              <a:ea typeface="Arial Unicode MS" pitchFamily="34" charset="-128"/>
            </a:endParaRPr>
          </a:p>
        </p:txBody>
      </p:sp>
      <p:sp>
        <p:nvSpPr>
          <p:cNvPr id="21" name="TextBox 20"/>
          <p:cNvSpPr txBox="1"/>
          <p:nvPr/>
        </p:nvSpPr>
        <p:spPr>
          <a:xfrm>
            <a:off x="3396994" y="4931303"/>
            <a:ext cx="2547831" cy="483209"/>
          </a:xfrm>
          <a:prstGeom prst="rect">
            <a:avLst/>
          </a:prstGeom>
          <a:solidFill>
            <a:schemeClr val="bg1"/>
          </a:solidFill>
        </p:spPr>
        <p:txBody>
          <a:bodyPr wrap="square" rtlCol="0">
            <a:spAutoFit/>
          </a:bodyPr>
          <a:lstStyle/>
          <a:p>
            <a:pPr defTabSz="414425" eaLnBrk="1" hangingPunct="1"/>
            <a:r>
              <a:rPr lang="en-US" sz="1270" dirty="0">
                <a:solidFill>
                  <a:srgbClr val="000000"/>
                </a:solidFill>
                <a:latin typeface="Arial" charset="0"/>
                <a:ea typeface="Arial Unicode MS" pitchFamily="34" charset="-128"/>
              </a:rPr>
              <a:t>Common errors addressed and reminded students of cues.</a:t>
            </a:r>
            <a:endParaRPr lang="en-US" sz="1270" dirty="0">
              <a:solidFill>
                <a:srgbClr val="000000"/>
              </a:solidFill>
              <a:latin typeface="Arial" charset="0"/>
              <a:ea typeface="Arial Unicode MS" pitchFamily="34" charset="-128"/>
            </a:endParaRPr>
          </a:p>
        </p:txBody>
      </p:sp>
      <p:grpSp>
        <p:nvGrpSpPr>
          <p:cNvPr id="32" name="Group 31"/>
          <p:cNvGrpSpPr/>
          <p:nvPr/>
        </p:nvGrpSpPr>
        <p:grpSpPr>
          <a:xfrm>
            <a:off x="130411" y="2057333"/>
            <a:ext cx="6698328" cy="3747551"/>
            <a:chOff x="2808064" y="2699717"/>
            <a:chExt cx="7384441" cy="4131415"/>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064" y="2699717"/>
              <a:ext cx="7314202" cy="4131415"/>
            </a:xfrm>
            <a:prstGeom prst="rect">
              <a:avLst/>
            </a:prstGeom>
          </p:spPr>
        </p:pic>
        <p:sp>
          <p:nvSpPr>
            <p:cNvPr id="34" name="Rectangle 33"/>
            <p:cNvSpPr/>
            <p:nvPr/>
          </p:nvSpPr>
          <p:spPr bwMode="auto">
            <a:xfrm>
              <a:off x="4160909" y="6408731"/>
              <a:ext cx="648072" cy="323434"/>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
          <p:nvSpPr>
            <p:cNvPr id="35" name="TextBox 34"/>
            <p:cNvSpPr txBox="1"/>
            <p:nvPr/>
          </p:nvSpPr>
          <p:spPr>
            <a:xfrm>
              <a:off x="4104208" y="6485944"/>
              <a:ext cx="864096" cy="255679"/>
            </a:xfrm>
            <a:prstGeom prst="rect">
              <a:avLst/>
            </a:prstGeom>
            <a:noFill/>
          </p:spPr>
          <p:txBody>
            <a:bodyPr wrap="square" rtlCol="0">
              <a:spAutoFit/>
            </a:bodyPr>
            <a:lstStyle/>
            <a:p>
              <a:pPr defTabSz="414425" eaLnBrk="1" hangingPunct="1"/>
              <a:r>
                <a:rPr lang="en-US" sz="907">
                  <a:solidFill>
                    <a:srgbClr val="FFFFFF"/>
                  </a:solidFill>
                  <a:latin typeface="Arial" charset="0"/>
                  <a:ea typeface="Arial Unicode MS" pitchFamily="34" charset="-128"/>
                </a:rPr>
                <a:t>00:00:00</a:t>
              </a:r>
              <a:endParaRPr lang="en-US" sz="907">
                <a:solidFill>
                  <a:srgbClr val="FFFFFF"/>
                </a:solidFill>
                <a:latin typeface="Arial" charset="0"/>
                <a:ea typeface="Arial Unicode MS" pitchFamily="34" charset="-128"/>
              </a:endParaRPr>
            </a:p>
          </p:txBody>
        </p:sp>
        <p:sp>
          <p:nvSpPr>
            <p:cNvPr id="36" name="Rectangle 35"/>
            <p:cNvSpPr/>
            <p:nvPr/>
          </p:nvSpPr>
          <p:spPr bwMode="auto">
            <a:xfrm>
              <a:off x="9377830" y="6315315"/>
              <a:ext cx="648072" cy="373518"/>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
          <p:nvSpPr>
            <p:cNvPr id="37" name="TextBox 36"/>
            <p:cNvSpPr txBox="1"/>
            <p:nvPr/>
          </p:nvSpPr>
          <p:spPr>
            <a:xfrm>
              <a:off x="9328409" y="6457614"/>
              <a:ext cx="864096" cy="255679"/>
            </a:xfrm>
            <a:prstGeom prst="rect">
              <a:avLst/>
            </a:prstGeom>
            <a:noFill/>
          </p:spPr>
          <p:txBody>
            <a:bodyPr wrap="square" rtlCol="0">
              <a:spAutoFit/>
            </a:bodyPr>
            <a:lstStyle/>
            <a:p>
              <a:pPr defTabSz="414425" eaLnBrk="1" hangingPunct="1"/>
              <a:r>
                <a:rPr lang="en-US" sz="907" dirty="0">
                  <a:solidFill>
                    <a:srgbClr val="FFFFFF"/>
                  </a:solidFill>
                  <a:latin typeface="Arial" charset="0"/>
                  <a:ea typeface="Arial Unicode MS" pitchFamily="34" charset="-128"/>
                </a:rPr>
                <a:t>00:24:24</a:t>
              </a:r>
              <a:endParaRPr lang="en-US" sz="907" dirty="0">
                <a:solidFill>
                  <a:srgbClr val="FFFFFF"/>
                </a:solidFill>
                <a:latin typeface="Arial" charset="0"/>
                <a:ea typeface="Arial Unicode MS" pitchFamily="34" charset="-128"/>
              </a:endParaRPr>
            </a:p>
          </p:txBody>
        </p:sp>
      </p:grpSp>
      <p:sp>
        <p:nvSpPr>
          <p:cNvPr id="38" name="Oval 37"/>
          <p:cNvSpPr/>
          <p:nvPr/>
        </p:nvSpPr>
        <p:spPr bwMode="auto">
          <a:xfrm>
            <a:off x="6845575" y="3559635"/>
            <a:ext cx="1836185" cy="522540"/>
          </a:xfrm>
          <a:prstGeom prst="ellipse">
            <a:avLst/>
          </a:prstGeom>
          <a:noFill/>
          <a:ln w="38100" cap="flat" cmpd="sng" algn="ctr">
            <a:solidFill>
              <a:srgbClr val="FF0066"/>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Tree>
    <p:extLst>
      <p:ext uri="{BB962C8B-B14F-4D97-AF65-F5344CB8AC3E}">
        <p14:creationId xmlns:p14="http://schemas.microsoft.com/office/powerpoint/2010/main" val="429072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32827"/>
            <a:ext cx="9144000" cy="6857280"/>
          </a:xfrm>
          <a:prstGeom prst="rect">
            <a:avLst/>
          </a:prstGeom>
          <a:solidFill>
            <a:schemeClr val="bg1"/>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 y="931580"/>
            <a:ext cx="9144000" cy="5763295"/>
          </a:xfrm>
          <a:prstGeom prst="rect">
            <a:avLst/>
          </a:prstGeom>
          <a:ln>
            <a:solidFill>
              <a:schemeClr val="tx1"/>
            </a:solidFill>
          </a:ln>
        </p:spPr>
      </p:pic>
      <p:sp>
        <p:nvSpPr>
          <p:cNvPr id="7" name="Oval 6"/>
          <p:cNvSpPr/>
          <p:nvPr/>
        </p:nvSpPr>
        <p:spPr bwMode="auto">
          <a:xfrm>
            <a:off x="6845575" y="3559635"/>
            <a:ext cx="1836185" cy="522540"/>
          </a:xfrm>
          <a:prstGeom prst="ellipse">
            <a:avLst/>
          </a:prstGeom>
          <a:noFill/>
          <a:ln w="38100" cap="flat" cmpd="sng" algn="ctr">
            <a:solidFill>
              <a:srgbClr val="FF0066"/>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
        <p:nvSpPr>
          <p:cNvPr id="8" name="Oval 7"/>
          <p:cNvSpPr/>
          <p:nvPr/>
        </p:nvSpPr>
        <p:spPr bwMode="auto">
          <a:xfrm>
            <a:off x="1110173" y="5388525"/>
            <a:ext cx="1175715" cy="522540"/>
          </a:xfrm>
          <a:prstGeom prst="ellipse">
            <a:avLst/>
          </a:prstGeom>
          <a:noFill/>
          <a:ln w="38100" cap="flat" cmpd="sng" algn="ctr">
            <a:solidFill>
              <a:srgbClr val="FF0066"/>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
        <p:nvSpPr>
          <p:cNvPr id="12" name="Rectangle 11"/>
          <p:cNvSpPr/>
          <p:nvPr/>
        </p:nvSpPr>
        <p:spPr>
          <a:xfrm>
            <a:off x="1175491" y="-2803"/>
            <a:ext cx="6858337" cy="762388"/>
          </a:xfrm>
          <a:prstGeom prst="rect">
            <a:avLst/>
          </a:prstGeom>
        </p:spPr>
        <p:txBody>
          <a:bodyPr wrap="square">
            <a:spAutoFit/>
          </a:bodyPr>
          <a:lstStyle/>
          <a:p>
            <a:pPr algn="ctr" defTabSz="414425" eaLnBrk="1" hangingPunct="1"/>
            <a:r>
              <a:rPr lang="en-US" sz="2177" dirty="0">
                <a:solidFill>
                  <a:srgbClr val="3333CC"/>
                </a:solidFill>
                <a:latin typeface="Arial" charset="0"/>
                <a:ea typeface="Arial Unicode MS" pitchFamily="34" charset="-128"/>
              </a:rPr>
              <a:t>Stimulated recall during discussions; </a:t>
            </a:r>
            <a:endParaRPr lang="en-US" sz="2177" dirty="0">
              <a:solidFill>
                <a:srgbClr val="3333CC"/>
              </a:solidFill>
              <a:latin typeface="Arial" charset="0"/>
              <a:ea typeface="Arial Unicode MS" pitchFamily="34" charset="-128"/>
            </a:endParaRPr>
          </a:p>
          <a:p>
            <a:pPr algn="ctr" defTabSz="414425" eaLnBrk="1" hangingPunct="1"/>
            <a:r>
              <a:rPr lang="en-US" sz="2177" dirty="0">
                <a:solidFill>
                  <a:srgbClr val="3333CC"/>
                </a:solidFill>
                <a:latin typeface="Arial" charset="0"/>
                <a:ea typeface="Arial Unicode MS" pitchFamily="34" charset="-128"/>
              </a:rPr>
              <a:t>moderates </a:t>
            </a:r>
            <a:r>
              <a:rPr lang="en-US" sz="2177" dirty="0">
                <a:solidFill>
                  <a:srgbClr val="3333CC"/>
                </a:solidFill>
                <a:latin typeface="Arial" charset="0"/>
                <a:ea typeface="Arial Unicode MS" pitchFamily="34" charset="-128"/>
              </a:rPr>
              <a:t>perceptions with data/evidence.</a:t>
            </a:r>
          </a:p>
        </p:txBody>
      </p:sp>
      <p:sp>
        <p:nvSpPr>
          <p:cNvPr id="13" name="TextBox 12"/>
          <p:cNvSpPr txBox="1"/>
          <p:nvPr/>
        </p:nvSpPr>
        <p:spPr>
          <a:xfrm>
            <a:off x="2024618" y="3653661"/>
            <a:ext cx="3004605" cy="985783"/>
          </a:xfrm>
          <a:prstGeom prst="rect">
            <a:avLst/>
          </a:prstGeom>
          <a:noFill/>
        </p:spPr>
        <p:txBody>
          <a:bodyPr wrap="square" rtlCol="0">
            <a:spAutoFit/>
          </a:bodyPr>
          <a:lstStyle/>
          <a:p>
            <a:pPr algn="ctr" defTabSz="414425" eaLnBrk="1" hangingPunct="1"/>
            <a:r>
              <a:rPr lang="en-US" sz="2903" b="1" dirty="0">
                <a:solidFill>
                  <a:srgbClr val="FFFFFF"/>
                </a:solidFill>
                <a:latin typeface="Arial" charset="0"/>
                <a:ea typeface="Arial Unicode MS" pitchFamily="34" charset="-128"/>
              </a:rPr>
              <a:t>Visual </a:t>
            </a:r>
            <a:r>
              <a:rPr lang="en-US" sz="2903" b="1" dirty="0" err="1">
                <a:solidFill>
                  <a:srgbClr val="FFFFFF"/>
                </a:solidFill>
                <a:latin typeface="Arial" charset="0"/>
                <a:ea typeface="Arial Unicode MS" pitchFamily="34" charset="-128"/>
              </a:rPr>
              <a:t>obs</a:t>
            </a:r>
            <a:r>
              <a:rPr lang="en-US" sz="2903" b="1" dirty="0">
                <a:solidFill>
                  <a:srgbClr val="FFFFFF"/>
                </a:solidFill>
                <a:latin typeface="Arial" charset="0"/>
                <a:ea typeface="Arial Unicode MS" pitchFamily="34" charset="-128"/>
              </a:rPr>
              <a:t> and feedback</a:t>
            </a:r>
            <a:endParaRPr lang="en-US" sz="2903" b="1" dirty="0">
              <a:solidFill>
                <a:srgbClr val="FFFFFF"/>
              </a:solidFill>
              <a:latin typeface="Arial" charset="0"/>
              <a:ea typeface="Arial Unicode MS" pitchFamily="34" charset="-128"/>
            </a:endParaRPr>
          </a:p>
        </p:txBody>
      </p:sp>
      <p:sp>
        <p:nvSpPr>
          <p:cNvPr id="17" name="Rectangle 16"/>
          <p:cNvSpPr/>
          <p:nvPr/>
        </p:nvSpPr>
        <p:spPr bwMode="auto">
          <a:xfrm>
            <a:off x="1371443" y="5434200"/>
            <a:ext cx="522540" cy="34623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ln>
                <a:solidFill>
                  <a:sysClr val="windowText" lastClr="000000"/>
                </a:solidFill>
              </a:ln>
              <a:solidFill>
                <a:srgbClr val="FFFFFF"/>
              </a:solidFill>
              <a:latin typeface="Arial" charset="0"/>
              <a:ea typeface="Arial Unicode MS" pitchFamily="34" charset="-128"/>
              <a:cs typeface="Arial Unicode MS" charset="0"/>
            </a:endParaRPr>
          </a:p>
        </p:txBody>
      </p:sp>
      <p:sp>
        <p:nvSpPr>
          <p:cNvPr id="18" name="TextBox 17"/>
          <p:cNvSpPr txBox="1"/>
          <p:nvPr/>
        </p:nvSpPr>
        <p:spPr>
          <a:xfrm>
            <a:off x="1306126" y="5491769"/>
            <a:ext cx="718492" cy="231923"/>
          </a:xfrm>
          <a:prstGeom prst="rect">
            <a:avLst/>
          </a:prstGeom>
          <a:noFill/>
        </p:spPr>
        <p:txBody>
          <a:bodyPr wrap="square" rtlCol="0">
            <a:spAutoFit/>
          </a:bodyPr>
          <a:lstStyle/>
          <a:p>
            <a:pPr defTabSz="414425" eaLnBrk="1" hangingPunct="1"/>
            <a:r>
              <a:rPr lang="en-US" sz="907">
                <a:solidFill>
                  <a:srgbClr val="FFFFFF"/>
                </a:solidFill>
                <a:latin typeface="Arial" charset="0"/>
                <a:ea typeface="Arial Unicode MS" pitchFamily="34" charset="-128"/>
              </a:rPr>
              <a:t>00:10:16</a:t>
            </a:r>
            <a:endParaRPr lang="en-US" sz="907">
              <a:solidFill>
                <a:srgbClr val="FFFFFF"/>
              </a:solidFill>
              <a:latin typeface="Arial" charset="0"/>
              <a:ea typeface="Arial Unicode MS" pitchFamily="34" charset="-128"/>
            </a:endParaRPr>
          </a:p>
        </p:txBody>
      </p:sp>
      <p:sp>
        <p:nvSpPr>
          <p:cNvPr id="19" name="Rectangle 18"/>
          <p:cNvSpPr/>
          <p:nvPr/>
        </p:nvSpPr>
        <p:spPr bwMode="auto">
          <a:xfrm>
            <a:off x="6204937" y="5491769"/>
            <a:ext cx="522540" cy="223344"/>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eaLnBrk="1">
              <a:lnSpc>
                <a:spcPct val="93000"/>
              </a:lnSpc>
              <a:buClr>
                <a:srgbClr val="000000"/>
              </a:buClr>
              <a:buSzPct val="100000"/>
            </a:pPr>
            <a:endParaRPr lang="en-US" sz="1633">
              <a:solidFill>
                <a:srgbClr val="FFFFFF"/>
              </a:solidFill>
              <a:latin typeface="Arial" charset="0"/>
              <a:ea typeface="Arial Unicode MS" pitchFamily="34" charset="-128"/>
              <a:cs typeface="Arial Unicode MS" charset="0"/>
            </a:endParaRPr>
          </a:p>
        </p:txBody>
      </p:sp>
      <p:sp>
        <p:nvSpPr>
          <p:cNvPr id="20" name="TextBox 19"/>
          <p:cNvSpPr txBox="1"/>
          <p:nvPr/>
        </p:nvSpPr>
        <p:spPr>
          <a:xfrm>
            <a:off x="6074303" y="5491769"/>
            <a:ext cx="697977" cy="231923"/>
          </a:xfrm>
          <a:prstGeom prst="rect">
            <a:avLst/>
          </a:prstGeom>
          <a:noFill/>
        </p:spPr>
        <p:txBody>
          <a:bodyPr wrap="square" rtlCol="0">
            <a:spAutoFit/>
          </a:bodyPr>
          <a:lstStyle/>
          <a:p>
            <a:pPr defTabSz="414425" eaLnBrk="1" hangingPunct="1"/>
            <a:r>
              <a:rPr lang="en-US" sz="907" dirty="0">
                <a:solidFill>
                  <a:srgbClr val="FFFFFF"/>
                </a:solidFill>
                <a:latin typeface="Arial" charset="0"/>
                <a:ea typeface="Arial Unicode MS" pitchFamily="34" charset="-128"/>
              </a:rPr>
              <a:t>00:24:24</a:t>
            </a:r>
            <a:endParaRPr lang="en-US" sz="907" dirty="0">
              <a:solidFill>
                <a:srgbClr val="FFFFFF"/>
              </a:solidFill>
              <a:latin typeface="Arial" charset="0"/>
              <a:ea typeface="Arial Unicode MS" pitchFamily="34" charset="-128"/>
            </a:endParaRPr>
          </a:p>
        </p:txBody>
      </p:sp>
      <p:sp>
        <p:nvSpPr>
          <p:cNvPr id="21" name="TextBox 20"/>
          <p:cNvSpPr txBox="1"/>
          <p:nvPr/>
        </p:nvSpPr>
        <p:spPr>
          <a:xfrm>
            <a:off x="3396994" y="4931303"/>
            <a:ext cx="2547831" cy="483209"/>
          </a:xfrm>
          <a:prstGeom prst="rect">
            <a:avLst/>
          </a:prstGeom>
          <a:solidFill>
            <a:schemeClr val="bg1"/>
          </a:solidFill>
        </p:spPr>
        <p:txBody>
          <a:bodyPr wrap="square" rtlCol="0">
            <a:spAutoFit/>
          </a:bodyPr>
          <a:lstStyle/>
          <a:p>
            <a:pPr defTabSz="414425" eaLnBrk="1" hangingPunct="1"/>
            <a:r>
              <a:rPr lang="en-US" sz="1270" dirty="0">
                <a:solidFill>
                  <a:srgbClr val="000000"/>
                </a:solidFill>
                <a:latin typeface="Arial" charset="0"/>
                <a:ea typeface="Arial Unicode MS" pitchFamily="34" charset="-128"/>
              </a:rPr>
              <a:t>Common errors addressed and reminded students of cues.</a:t>
            </a:r>
            <a:endParaRPr lang="en-US" sz="1270" dirty="0">
              <a:solidFill>
                <a:srgbClr val="000000"/>
              </a:solidFill>
              <a:latin typeface="Arial" charset="0"/>
              <a:ea typeface="Arial Unicode MS" pitchFamily="34" charset="-128"/>
            </a:endParaRPr>
          </a:p>
        </p:txBody>
      </p:sp>
      <p:cxnSp>
        <p:nvCxnSpPr>
          <p:cNvPr id="10" name="Straight Arrow Connector 9"/>
          <p:cNvCxnSpPr>
            <a:stCxn id="7" idx="2"/>
            <a:endCxn id="8" idx="6"/>
          </p:cNvCxnSpPr>
          <p:nvPr/>
        </p:nvCxnSpPr>
        <p:spPr bwMode="auto">
          <a:xfrm flipH="1">
            <a:off x="2285888" y="3820905"/>
            <a:ext cx="4559687" cy="1828890"/>
          </a:xfrm>
          <a:prstGeom prst="straightConnector1">
            <a:avLst/>
          </a:prstGeom>
          <a:solidFill>
            <a:srgbClr val="00B8FF"/>
          </a:solidFill>
          <a:ln w="38100" cap="flat" cmpd="sng" algn="ctr">
            <a:solidFill>
              <a:srgbClr val="FF0066"/>
            </a:solidFill>
            <a:prstDash val="dash"/>
            <a:round/>
            <a:headEnd type="none" w="med" len="med"/>
            <a:tailEnd type="triangle"/>
          </a:ln>
          <a:effectLst/>
        </p:spPr>
      </p:cxnSp>
    </p:spTree>
    <p:extLst>
      <p:ext uri="{BB962C8B-B14F-4D97-AF65-F5344CB8AC3E}">
        <p14:creationId xmlns:p14="http://schemas.microsoft.com/office/powerpoint/2010/main" val="3891156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8903" y="-129667"/>
            <a:ext cx="8225280" cy="1141920"/>
          </a:xfrm>
        </p:spPr>
        <p:txBody>
          <a:bodyPr/>
          <a:lstStyle/>
          <a:p>
            <a:pPr algn="r"/>
            <a:r>
              <a:rPr lang="en-US" sz="2177" dirty="0">
                <a:solidFill>
                  <a:schemeClr val="bg1"/>
                </a:solidFill>
                <a:latin typeface="Arial Black" panose="020B0A04020102020204" pitchFamily="34" charset="0"/>
              </a:rPr>
              <a:t>Impact on </a:t>
            </a:r>
            <a:r>
              <a:rPr lang="en-US" sz="2177">
                <a:solidFill>
                  <a:schemeClr val="bg1"/>
                </a:solidFill>
                <a:latin typeface="Arial Black" panose="020B0A04020102020204" pitchFamily="34" charset="0"/>
              </a:rPr>
              <a:t>teaching </a:t>
            </a:r>
            <a:r>
              <a:rPr lang="en-US" sz="2177">
                <a:solidFill>
                  <a:schemeClr val="bg1"/>
                </a:solidFill>
                <a:latin typeface="Arial Black" panose="020B0A04020102020204" pitchFamily="34" charset="0"/>
              </a:rPr>
              <a:t>&amp; </a:t>
            </a:r>
            <a:r>
              <a:rPr lang="en-US" sz="2177" dirty="0">
                <a:solidFill>
                  <a:schemeClr val="bg1"/>
                </a:solidFill>
                <a:latin typeface="Arial Black" panose="020B0A04020102020204" pitchFamily="34" charset="0"/>
              </a:rPr>
              <a:t>teachers</a:t>
            </a:r>
          </a:p>
        </p:txBody>
      </p:sp>
      <p:sp>
        <p:nvSpPr>
          <p:cNvPr id="4" name="TextBox 3"/>
          <p:cNvSpPr txBox="1"/>
          <p:nvPr/>
        </p:nvSpPr>
        <p:spPr>
          <a:xfrm>
            <a:off x="456998" y="1635398"/>
            <a:ext cx="8164687" cy="2721194"/>
          </a:xfrm>
          <a:prstGeom prst="rect">
            <a:avLst/>
          </a:prstGeom>
          <a:noFill/>
        </p:spPr>
        <p:txBody>
          <a:bodyPr wrap="square" rtlCol="0">
            <a:spAutoFit/>
          </a:bodyPr>
          <a:lstStyle/>
          <a:p>
            <a:pPr marL="414726" indent="-414726" defTabSz="414425" eaLnBrk="1" hangingPunct="1">
              <a:spcAft>
                <a:spcPts val="1089"/>
              </a:spcAft>
              <a:buFont typeface="Arial" panose="020B0604020202020204" pitchFamily="34" charset="0"/>
              <a:buChar char="•"/>
            </a:pPr>
            <a:r>
              <a:rPr lang="en-US" sz="2540" dirty="0">
                <a:solidFill>
                  <a:srgbClr val="000000"/>
                </a:solidFill>
                <a:latin typeface="Arial" charset="0"/>
                <a:ea typeface="Arial Unicode MS" pitchFamily="34" charset="-128"/>
              </a:rPr>
              <a:t>Increased </a:t>
            </a:r>
            <a:r>
              <a:rPr lang="en-US" sz="2540" b="1" dirty="0">
                <a:solidFill>
                  <a:srgbClr val="000000"/>
                </a:solidFill>
                <a:latin typeface="Arial" charset="0"/>
                <a:ea typeface="Arial Unicode MS" pitchFamily="34" charset="-128"/>
              </a:rPr>
              <a:t>willingness</a:t>
            </a:r>
            <a:r>
              <a:rPr lang="en-US" sz="2540" dirty="0">
                <a:solidFill>
                  <a:srgbClr val="000000"/>
                </a:solidFill>
                <a:latin typeface="Arial" charset="0"/>
                <a:ea typeface="Arial Unicode MS" pitchFamily="34" charset="-128"/>
              </a:rPr>
              <a:t> to try out new teaching </a:t>
            </a:r>
            <a:r>
              <a:rPr lang="en-US" sz="2540" dirty="0">
                <a:solidFill>
                  <a:srgbClr val="000000"/>
                </a:solidFill>
                <a:latin typeface="Arial" charset="0"/>
                <a:ea typeface="Arial Unicode MS" pitchFamily="34" charset="-128"/>
              </a:rPr>
              <a:t>approaches.</a:t>
            </a:r>
          </a:p>
          <a:p>
            <a:pPr marL="414726" indent="-414726" defTabSz="414425" eaLnBrk="1" hangingPunct="1">
              <a:spcAft>
                <a:spcPts val="1089"/>
              </a:spcAft>
              <a:buFont typeface="Arial" panose="020B0604020202020204" pitchFamily="34" charset="0"/>
              <a:buChar char="•"/>
            </a:pPr>
            <a:r>
              <a:rPr lang="en-US" sz="2540" dirty="0">
                <a:solidFill>
                  <a:srgbClr val="000000"/>
                </a:solidFill>
                <a:latin typeface="Arial" charset="0"/>
                <a:ea typeface="Arial Unicode MS" pitchFamily="34" charset="-128"/>
              </a:rPr>
              <a:t>Increased </a:t>
            </a:r>
            <a:r>
              <a:rPr lang="en-US" sz="2540" b="1" dirty="0">
                <a:solidFill>
                  <a:srgbClr val="000000"/>
                </a:solidFill>
                <a:latin typeface="Arial" charset="0"/>
                <a:ea typeface="Arial Unicode MS" pitchFamily="34" charset="-128"/>
              </a:rPr>
              <a:t>confidence</a:t>
            </a:r>
            <a:r>
              <a:rPr lang="en-US" sz="2540" dirty="0">
                <a:solidFill>
                  <a:srgbClr val="000000"/>
                </a:solidFill>
                <a:latin typeface="Arial" charset="0"/>
                <a:ea typeface="Arial Unicode MS" pitchFamily="34" charset="-128"/>
              </a:rPr>
              <a:t> in teaching </a:t>
            </a:r>
            <a:r>
              <a:rPr lang="en-US" sz="2540" dirty="0">
                <a:solidFill>
                  <a:srgbClr val="000000"/>
                </a:solidFill>
                <a:latin typeface="Arial" charset="0"/>
                <a:ea typeface="Arial Unicode MS" pitchFamily="34" charset="-128"/>
              </a:rPr>
              <a:t>abilities.</a:t>
            </a:r>
          </a:p>
          <a:p>
            <a:pPr marL="414726" indent="-414726" defTabSz="414425" eaLnBrk="1" hangingPunct="1">
              <a:spcAft>
                <a:spcPts val="1089"/>
              </a:spcAft>
              <a:buFont typeface="Arial" panose="020B0604020202020204" pitchFamily="34" charset="0"/>
              <a:buChar char="•"/>
            </a:pPr>
            <a:r>
              <a:rPr lang="en-US" sz="2540" dirty="0">
                <a:solidFill>
                  <a:srgbClr val="000000"/>
                </a:solidFill>
                <a:latin typeface="Arial" charset="0"/>
                <a:ea typeface="Arial Unicode MS" pitchFamily="34" charset="-128"/>
              </a:rPr>
              <a:t>Development </a:t>
            </a:r>
            <a:r>
              <a:rPr lang="en-US" sz="2540" dirty="0">
                <a:solidFill>
                  <a:srgbClr val="000000"/>
                </a:solidFill>
                <a:latin typeface="Arial" charset="0"/>
                <a:ea typeface="Arial Unicode MS" pitchFamily="34" charset="-128"/>
              </a:rPr>
              <a:t>of reflective practices from </a:t>
            </a:r>
            <a:r>
              <a:rPr lang="en-US" sz="2540" b="1" dirty="0">
                <a:solidFill>
                  <a:srgbClr val="000000"/>
                </a:solidFill>
                <a:latin typeface="Arial" charset="0"/>
                <a:ea typeface="Arial Unicode MS" pitchFamily="34" charset="-128"/>
              </a:rPr>
              <a:t>technical to situational aspect </a:t>
            </a:r>
            <a:r>
              <a:rPr lang="en-US" sz="2540" dirty="0">
                <a:solidFill>
                  <a:srgbClr val="000000"/>
                </a:solidFill>
                <a:latin typeface="Arial" charset="0"/>
                <a:ea typeface="Arial Unicode MS" pitchFamily="34" charset="-128"/>
              </a:rPr>
              <a:t>of reflection.</a:t>
            </a:r>
          </a:p>
          <a:p>
            <a:pPr defTabSz="414425" eaLnBrk="1" hangingPunct="1"/>
            <a:endParaRPr lang="en-SG" sz="1633" dirty="0">
              <a:solidFill>
                <a:srgbClr val="FFFFFF"/>
              </a:solidFill>
              <a:latin typeface="Arial" charset="0"/>
              <a:ea typeface="Arial Unicode MS" pitchFamily="34" charset="-128"/>
            </a:endParaRPr>
          </a:p>
        </p:txBody>
      </p:sp>
      <p:pic>
        <p:nvPicPr>
          <p:cNvPr id="7" name="Picture 6"/>
          <p:cNvPicPr>
            <a:picLocks noChangeAspect="1"/>
          </p:cNvPicPr>
          <p:nvPr/>
        </p:nvPicPr>
        <p:blipFill>
          <a:blip r:embed="rId3"/>
          <a:stretch>
            <a:fillRect/>
          </a:stretch>
        </p:blipFill>
        <p:spPr>
          <a:xfrm>
            <a:off x="6792795" y="6237652"/>
            <a:ext cx="2160000" cy="449280"/>
          </a:xfrm>
          <a:prstGeom prst="rect">
            <a:avLst/>
          </a:prstGeom>
        </p:spPr>
      </p:pic>
    </p:spTree>
    <p:extLst>
      <p:ext uri="{BB962C8B-B14F-4D97-AF65-F5344CB8AC3E}">
        <p14:creationId xmlns:p14="http://schemas.microsoft.com/office/powerpoint/2010/main" val="192598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076" y="573464"/>
            <a:ext cx="8560871" cy="1325563"/>
          </a:xfrm>
        </p:spPr>
        <p:txBody>
          <a:bodyPr/>
          <a:lstStyle/>
          <a:p>
            <a:r>
              <a:rPr lang="en-GB" dirty="0" smtClean="0"/>
              <a:t>Questions to consider</a:t>
            </a:r>
            <a:endParaRPr lang="en-GB" dirty="0"/>
          </a:p>
        </p:txBody>
      </p:sp>
      <p:sp>
        <p:nvSpPr>
          <p:cNvPr id="5" name="Content Placeholder 4"/>
          <p:cNvSpPr>
            <a:spLocks noGrp="1"/>
          </p:cNvSpPr>
          <p:nvPr>
            <p:ph idx="1"/>
          </p:nvPr>
        </p:nvSpPr>
        <p:spPr>
          <a:xfrm>
            <a:off x="265077" y="1591408"/>
            <a:ext cx="8560871" cy="4878967"/>
          </a:xfrm>
        </p:spPr>
        <p:txBody>
          <a:bodyPr/>
          <a:lstStyle/>
          <a:p>
            <a:r>
              <a:rPr lang="en-US" sz="1600" dirty="0" smtClean="0"/>
              <a:t>The </a:t>
            </a:r>
            <a:r>
              <a:rPr lang="en-US" sz="1600" dirty="0"/>
              <a:t>transition from QTS to NQT can be challenging. Hobson (2016) </a:t>
            </a:r>
            <a:r>
              <a:rPr lang="en-US" sz="1600" dirty="0" smtClean="0"/>
              <a:t>identifies some </a:t>
            </a:r>
            <a:r>
              <a:rPr lang="en-US" sz="1600" dirty="0"/>
              <a:t>of issues associated with this and the negative consequence it might </a:t>
            </a:r>
            <a:r>
              <a:rPr lang="en-US" sz="1600" dirty="0" smtClean="0"/>
              <a:t>have </a:t>
            </a:r>
            <a:r>
              <a:rPr lang="en-US" sz="1600" dirty="0"/>
              <a:t>on the individual as a whole. As a teacher embarking </a:t>
            </a:r>
            <a:r>
              <a:rPr lang="en-US" sz="1600" dirty="0" smtClean="0"/>
              <a:t>on your</a:t>
            </a:r>
            <a:r>
              <a:rPr lang="en-US" sz="1600" dirty="0"/>
              <a:t> </a:t>
            </a:r>
            <a:r>
              <a:rPr lang="en-US" sz="1600" dirty="0" smtClean="0"/>
              <a:t>career,</a:t>
            </a:r>
            <a:r>
              <a:rPr lang="en-US" sz="1600" dirty="0"/>
              <a:t> </a:t>
            </a:r>
            <a:r>
              <a:rPr lang="en-US" sz="1600" dirty="0" smtClean="0"/>
              <a:t>what </a:t>
            </a:r>
            <a:r>
              <a:rPr lang="en-US" sz="1600" dirty="0"/>
              <a:t>strategies do you plan to engage with to ensure </a:t>
            </a:r>
            <a:r>
              <a:rPr lang="en-US" sz="1600" dirty="0" smtClean="0"/>
              <a:t>that how </a:t>
            </a:r>
            <a:r>
              <a:rPr lang="en-US" sz="1600" dirty="0"/>
              <a:t>would </a:t>
            </a:r>
            <a:r>
              <a:rPr lang="en-US" sz="1600" dirty="0" smtClean="0"/>
              <a:t>you </a:t>
            </a:r>
            <a:r>
              <a:rPr lang="en-US" sz="1600" dirty="0" err="1" smtClean="0"/>
              <a:t>minimise</a:t>
            </a:r>
            <a:r>
              <a:rPr lang="en-US" sz="1600" dirty="0" smtClean="0"/>
              <a:t> </a:t>
            </a:r>
            <a:r>
              <a:rPr lang="en-US" sz="1600" dirty="0"/>
              <a:t>any risk </a:t>
            </a:r>
            <a:r>
              <a:rPr lang="en-US" sz="1600" dirty="0" smtClean="0"/>
              <a:t>associated </a:t>
            </a:r>
            <a:r>
              <a:rPr lang="en-US" sz="1600" dirty="0"/>
              <a:t>with engagement in the reflective process?</a:t>
            </a:r>
          </a:p>
          <a:p>
            <a:pPr marL="0" indent="0">
              <a:buNone/>
            </a:pPr>
            <a:endParaRPr lang="en-US" sz="1600" dirty="0"/>
          </a:p>
          <a:p>
            <a:r>
              <a:rPr lang="en-US" sz="1600" dirty="0" smtClean="0"/>
              <a:t>One of </a:t>
            </a:r>
            <a:r>
              <a:rPr lang="en-US" sz="1600" dirty="0"/>
              <a:t>the most beneficial approaches to support reflections on your teaching </a:t>
            </a:r>
            <a:r>
              <a:rPr lang="en-US" sz="1600" dirty="0" smtClean="0"/>
              <a:t>is </a:t>
            </a:r>
            <a:r>
              <a:rPr lang="en-US" sz="1600" dirty="0"/>
              <a:t>the use of visually stimulated </a:t>
            </a:r>
            <a:r>
              <a:rPr lang="en-US" sz="1600" dirty="0" smtClean="0"/>
              <a:t>recall</a:t>
            </a:r>
            <a:r>
              <a:rPr lang="en-US" sz="1600" dirty="0"/>
              <a:t>, </a:t>
            </a:r>
            <a:r>
              <a:rPr lang="en-US" sz="1600" dirty="0" err="1" smtClean="0"/>
              <a:t>whichallows</a:t>
            </a:r>
            <a:r>
              <a:rPr lang="en-US" sz="1600" dirty="0" smtClean="0"/>
              <a:t> </a:t>
            </a:r>
            <a:r>
              <a:rPr lang="en-US" sz="1600" dirty="0"/>
              <a:t>you to observe yourself </a:t>
            </a:r>
            <a:r>
              <a:rPr lang="en-US" sz="1600" dirty="0" smtClean="0"/>
              <a:t>teaching</a:t>
            </a:r>
            <a:r>
              <a:rPr lang="en-US" sz="1600" dirty="0"/>
              <a:t>. </a:t>
            </a:r>
          </a:p>
          <a:p>
            <a:pPr lvl="1"/>
            <a:r>
              <a:rPr lang="en-US" sz="1400" dirty="0" smtClean="0"/>
              <a:t>a. How </a:t>
            </a:r>
            <a:r>
              <a:rPr lang="en-US" sz="1400" dirty="0"/>
              <a:t>would you feel about engaging in </a:t>
            </a:r>
            <a:r>
              <a:rPr lang="en-US" sz="1400" dirty="0" smtClean="0"/>
              <a:t>such </a:t>
            </a:r>
            <a:r>
              <a:rPr lang="en-US" sz="1400" dirty="0"/>
              <a:t>a process?</a:t>
            </a:r>
          </a:p>
          <a:p>
            <a:pPr lvl="1"/>
            <a:r>
              <a:rPr lang="en-US" sz="1400" dirty="0" smtClean="0"/>
              <a:t>b. What </a:t>
            </a:r>
            <a:r>
              <a:rPr lang="en-US" sz="1400" dirty="0"/>
              <a:t>strategies would you employ to ensure that this was a positive </a:t>
            </a:r>
            <a:r>
              <a:rPr lang="en-US" sz="1400" dirty="0" smtClean="0"/>
              <a:t>experience</a:t>
            </a:r>
            <a:r>
              <a:rPr lang="en-US" sz="1400" dirty="0"/>
              <a:t>?</a:t>
            </a:r>
          </a:p>
          <a:p>
            <a:pPr lvl="1"/>
            <a:r>
              <a:rPr lang="en-US" sz="1400" dirty="0" smtClean="0"/>
              <a:t>c. How </a:t>
            </a:r>
            <a:r>
              <a:rPr lang="en-US" sz="1400" dirty="0"/>
              <a:t>would you use the experience to inform your own practice?</a:t>
            </a:r>
          </a:p>
          <a:p>
            <a:pPr lvl="1"/>
            <a:r>
              <a:rPr lang="en-US" sz="1400" dirty="0" smtClean="0"/>
              <a:t>d. How </a:t>
            </a:r>
            <a:r>
              <a:rPr lang="en-US" sz="1400" dirty="0"/>
              <a:t>would such a process support you in evidencing your progress </a:t>
            </a:r>
            <a:r>
              <a:rPr lang="en-US" sz="1400" dirty="0" smtClean="0"/>
              <a:t>towards </a:t>
            </a:r>
            <a:r>
              <a:rPr lang="en-US" sz="1400" dirty="0"/>
              <a:t>meeting your NQT standards </a:t>
            </a:r>
            <a:r>
              <a:rPr lang="en-US" sz="1400" dirty="0" smtClean="0"/>
              <a:t>and </a:t>
            </a:r>
            <a:r>
              <a:rPr lang="en-US" sz="1400" dirty="0"/>
              <a:t>moving forward be used to </a:t>
            </a:r>
            <a:r>
              <a:rPr lang="en-US" sz="1400" dirty="0" smtClean="0"/>
              <a:t>support </a:t>
            </a:r>
            <a:r>
              <a:rPr lang="en-US" sz="1400" dirty="0"/>
              <a:t>your professional development</a:t>
            </a:r>
            <a:r>
              <a:rPr lang="en-US" sz="1400" dirty="0" smtClean="0"/>
              <a:t>?</a:t>
            </a:r>
          </a:p>
          <a:p>
            <a:pPr marL="342900" lvl="1" indent="0">
              <a:buNone/>
            </a:pPr>
            <a:endParaRPr lang="en-US" sz="1400" dirty="0"/>
          </a:p>
          <a:p>
            <a:r>
              <a:rPr lang="en-US" sz="1600" dirty="0" smtClean="0"/>
              <a:t>Having </a:t>
            </a:r>
            <a:r>
              <a:rPr lang="en-US" sz="1600" dirty="0"/>
              <a:t>reviewed range of models of </a:t>
            </a:r>
            <a:r>
              <a:rPr lang="en-US" sz="1600" dirty="0" smtClean="0"/>
              <a:t>reflection:</a:t>
            </a:r>
            <a:endParaRPr lang="en-US" sz="1600" dirty="0"/>
          </a:p>
          <a:p>
            <a:pPr lvl="1"/>
            <a:r>
              <a:rPr lang="en-US" sz="1400" dirty="0" smtClean="0"/>
              <a:t>a. Which </a:t>
            </a:r>
            <a:r>
              <a:rPr lang="en-US" sz="1400" dirty="0"/>
              <a:t>approach do you feel would be the most effective to support </a:t>
            </a:r>
            <a:r>
              <a:rPr lang="en-US" sz="1400" dirty="0" smtClean="0"/>
              <a:t>your </a:t>
            </a:r>
            <a:r>
              <a:rPr lang="en-US" sz="1400" dirty="0"/>
              <a:t>own professional development?</a:t>
            </a:r>
          </a:p>
          <a:p>
            <a:pPr lvl="1"/>
            <a:r>
              <a:rPr lang="en-US" sz="1400" dirty="0" smtClean="0"/>
              <a:t>b. How </a:t>
            </a:r>
            <a:r>
              <a:rPr lang="en-US" sz="1400" dirty="0"/>
              <a:t>do you plan to embed the </a:t>
            </a:r>
            <a:r>
              <a:rPr lang="en-US" sz="1400" dirty="0" smtClean="0"/>
              <a:t>reflective process </a:t>
            </a:r>
            <a:r>
              <a:rPr lang="en-US" sz="1400" dirty="0"/>
              <a:t>in your </a:t>
            </a:r>
            <a:r>
              <a:rPr lang="en-US" sz="1400" dirty="0" smtClean="0"/>
              <a:t>day – to</a:t>
            </a:r>
            <a:r>
              <a:rPr lang="en-US" sz="1400" dirty="0"/>
              <a:t> </a:t>
            </a:r>
            <a:r>
              <a:rPr lang="en-US" sz="1400" dirty="0" smtClean="0"/>
              <a:t>– day teaching </a:t>
            </a:r>
            <a:r>
              <a:rPr lang="en-US" sz="1400" dirty="0"/>
              <a:t>to ensure that plan and deliver high quality lessons?</a:t>
            </a:r>
          </a:p>
          <a:p>
            <a:endParaRPr lang="en-GB" dirty="0"/>
          </a:p>
        </p:txBody>
      </p:sp>
    </p:spTree>
    <p:extLst>
      <p:ext uri="{BB962C8B-B14F-4D97-AF65-F5344CB8AC3E}">
        <p14:creationId xmlns:p14="http://schemas.microsoft.com/office/powerpoint/2010/main" val="420030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77" y="591049"/>
            <a:ext cx="8560871" cy="1325563"/>
          </a:xfrm>
        </p:spPr>
        <p:txBody>
          <a:bodyPr/>
          <a:lstStyle/>
          <a:p>
            <a:r>
              <a:rPr lang="en-GB" dirty="0" smtClean="0"/>
              <a:t>References and further reading</a:t>
            </a:r>
            <a:endParaRPr lang="en-GB" dirty="0"/>
          </a:p>
        </p:txBody>
      </p:sp>
      <p:sp>
        <p:nvSpPr>
          <p:cNvPr id="3" name="Content Placeholder 2"/>
          <p:cNvSpPr>
            <a:spLocks noGrp="1"/>
          </p:cNvSpPr>
          <p:nvPr>
            <p:ph idx="1"/>
          </p:nvPr>
        </p:nvSpPr>
        <p:spPr>
          <a:xfrm>
            <a:off x="265077" y="1547446"/>
            <a:ext cx="8560871" cy="4922929"/>
          </a:xfrm>
        </p:spPr>
        <p:txBody>
          <a:bodyPr/>
          <a:lstStyle/>
          <a:p>
            <a:pPr marL="0" indent="0">
              <a:buNone/>
            </a:pPr>
            <a:r>
              <a:rPr lang="en-US" sz="1400" dirty="0" smtClean="0"/>
              <a:t>Department </a:t>
            </a:r>
            <a:r>
              <a:rPr lang="en-US" sz="1400" dirty="0"/>
              <a:t>for Education (2011) </a:t>
            </a:r>
            <a:r>
              <a:rPr lang="en-US" sz="1400" dirty="0" smtClean="0"/>
              <a:t>Teachers</a:t>
            </a:r>
            <a:r>
              <a:rPr lang="en-US" sz="1400" dirty="0"/>
              <a:t>’ Standards: Guidance for school </a:t>
            </a:r>
            <a:r>
              <a:rPr lang="en-US" sz="1400" dirty="0" smtClean="0"/>
              <a:t>leaders, school </a:t>
            </a:r>
            <a:r>
              <a:rPr lang="en-US" sz="1400" dirty="0"/>
              <a:t>staff and governing </a:t>
            </a:r>
            <a:r>
              <a:rPr lang="en-US" sz="1400" dirty="0" smtClean="0"/>
              <a:t>bodies. London</a:t>
            </a:r>
            <a:r>
              <a:rPr lang="en-US" sz="1400" dirty="0"/>
              <a:t>: DFE.</a:t>
            </a:r>
          </a:p>
          <a:p>
            <a:pPr marL="0" indent="0">
              <a:buNone/>
            </a:pPr>
            <a:r>
              <a:rPr lang="en-US" sz="1400" dirty="0" smtClean="0"/>
              <a:t>Dewey, </a:t>
            </a:r>
            <a:r>
              <a:rPr lang="en-US" sz="1400" dirty="0"/>
              <a:t>J. (</a:t>
            </a:r>
            <a:r>
              <a:rPr lang="en-US" sz="1400" dirty="0" smtClean="0"/>
              <a:t>1933) How </a:t>
            </a:r>
            <a:r>
              <a:rPr lang="en-US" sz="1400" dirty="0"/>
              <a:t>we </a:t>
            </a:r>
            <a:r>
              <a:rPr lang="en-US" sz="1400" dirty="0" smtClean="0"/>
              <a:t>think. </a:t>
            </a:r>
            <a:r>
              <a:rPr lang="en-US" sz="1400" dirty="0" err="1"/>
              <a:t>Henrey</a:t>
            </a:r>
            <a:r>
              <a:rPr lang="en-US" sz="1400" dirty="0"/>
              <a:t> </a:t>
            </a:r>
            <a:r>
              <a:rPr lang="en-US" sz="1400" dirty="0" err="1"/>
              <a:t>Regney</a:t>
            </a:r>
            <a:r>
              <a:rPr lang="en-US" sz="1400" dirty="0"/>
              <a:t>, </a:t>
            </a:r>
            <a:r>
              <a:rPr lang="en-US" sz="1400" dirty="0" smtClean="0"/>
              <a:t>Chicago.</a:t>
            </a:r>
            <a:endParaRPr lang="en-US" sz="1400" dirty="0"/>
          </a:p>
          <a:p>
            <a:pPr marL="0" indent="0">
              <a:buNone/>
            </a:pPr>
            <a:r>
              <a:rPr lang="en-US" sz="1400" dirty="0" err="1" smtClean="0"/>
              <a:t>Kayapinar</a:t>
            </a:r>
            <a:r>
              <a:rPr lang="en-US" sz="1400" dirty="0"/>
              <a:t>, U. and </a:t>
            </a:r>
            <a:r>
              <a:rPr lang="en-US" sz="1400" dirty="0" err="1"/>
              <a:t>Erkus</a:t>
            </a:r>
            <a:r>
              <a:rPr lang="en-US" sz="1400" dirty="0"/>
              <a:t>, A. (2009) Measuring teacher reflection: development of </a:t>
            </a:r>
            <a:r>
              <a:rPr lang="en-US" sz="1400" dirty="0" smtClean="0"/>
              <a:t>TRS</a:t>
            </a:r>
            <a:r>
              <a:rPr lang="en-US" sz="1400" dirty="0"/>
              <a:t>. </a:t>
            </a:r>
            <a:r>
              <a:rPr lang="en-US" sz="1400" dirty="0" smtClean="0"/>
              <a:t>Eurasian Journal of </a:t>
            </a:r>
            <a:r>
              <a:rPr lang="en-US" sz="1400" dirty="0"/>
              <a:t>Educational </a:t>
            </a:r>
            <a:r>
              <a:rPr lang="en-US" sz="1400" dirty="0" smtClean="0"/>
              <a:t>Research, </a:t>
            </a:r>
            <a:r>
              <a:rPr lang="en-US" sz="1400" dirty="0"/>
              <a:t>37 144 </a:t>
            </a:r>
            <a:r>
              <a:rPr lang="en-US" sz="1400" dirty="0" smtClean="0"/>
              <a:t>–158. </a:t>
            </a:r>
          </a:p>
          <a:p>
            <a:pPr marL="0" indent="0">
              <a:buNone/>
            </a:pPr>
            <a:r>
              <a:rPr lang="en-US" sz="1400" dirty="0" smtClean="0"/>
              <a:t>Lawrence, J. (2017) Reflecting on your practice. In W. </a:t>
            </a:r>
            <a:r>
              <a:rPr lang="en-US" sz="1400" dirty="0" err="1" smtClean="0"/>
              <a:t>Jolliffe</a:t>
            </a:r>
            <a:r>
              <a:rPr lang="en-US" sz="1400" dirty="0" smtClean="0"/>
              <a:t> and D. Waugh (</a:t>
            </a:r>
            <a:r>
              <a:rPr lang="en-US" sz="1400" dirty="0" err="1" smtClean="0"/>
              <a:t>eds</a:t>
            </a:r>
            <a:r>
              <a:rPr lang="en-US" sz="1400" dirty="0" smtClean="0"/>
              <a:t>) NQT: The Beginning Teacher’s Guide to Outstanding Practice. London: Learning Matters.</a:t>
            </a:r>
            <a:endParaRPr lang="en-US" sz="1400" dirty="0"/>
          </a:p>
          <a:p>
            <a:pPr marL="0" indent="0">
              <a:buNone/>
            </a:pPr>
            <a:r>
              <a:rPr lang="en-US" sz="1400" dirty="0" smtClean="0"/>
              <a:t>Lawrence</a:t>
            </a:r>
            <a:r>
              <a:rPr lang="en-US" sz="1400" dirty="0"/>
              <a:t>, J., Low, K., and Phan, J. (2016) </a:t>
            </a:r>
            <a:r>
              <a:rPr lang="en-US" sz="1400" dirty="0" smtClean="0"/>
              <a:t>The </a:t>
            </a:r>
            <a:r>
              <a:rPr lang="en-US" sz="1400" dirty="0"/>
              <a:t>impact of a high intensity </a:t>
            </a:r>
            <a:r>
              <a:rPr lang="en-US" sz="1400" dirty="0" smtClean="0"/>
              <a:t>observation </a:t>
            </a:r>
            <a:r>
              <a:rPr lang="en-US" sz="1400" dirty="0" err="1" smtClean="0"/>
              <a:t>programme</a:t>
            </a:r>
            <a:r>
              <a:rPr lang="en-US" sz="1400" dirty="0" smtClean="0"/>
              <a:t> </a:t>
            </a:r>
            <a:r>
              <a:rPr lang="en-US" sz="1400" dirty="0"/>
              <a:t>in </a:t>
            </a:r>
            <a:r>
              <a:rPr lang="en-US" sz="1400" dirty="0" smtClean="0"/>
              <a:t>Singapore. </a:t>
            </a:r>
            <a:r>
              <a:rPr lang="en-US" sz="1400" dirty="0"/>
              <a:t>Paper presented at </a:t>
            </a:r>
            <a:r>
              <a:rPr lang="en-US" sz="1400" dirty="0" smtClean="0"/>
              <a:t>6</a:t>
            </a:r>
            <a:r>
              <a:rPr lang="en-US" sz="1400" baseline="30000" dirty="0" smtClean="0"/>
              <a:t>th</a:t>
            </a:r>
            <a:r>
              <a:rPr lang="en-US" sz="1400" dirty="0"/>
              <a:t> </a:t>
            </a:r>
            <a:r>
              <a:rPr lang="en-US" sz="1400" dirty="0" smtClean="0"/>
              <a:t>Annual </a:t>
            </a:r>
            <a:r>
              <a:rPr lang="en-US" sz="1400" dirty="0"/>
              <a:t>International Conference on </a:t>
            </a:r>
            <a:r>
              <a:rPr lang="en-US" sz="1400" dirty="0" smtClean="0"/>
              <a:t>Education </a:t>
            </a:r>
            <a:r>
              <a:rPr lang="en-US" sz="1400" dirty="0"/>
              <a:t>and </a:t>
            </a:r>
            <a:r>
              <a:rPr lang="en-US" sz="1400" dirty="0" smtClean="0"/>
              <a:t>e-Learning</a:t>
            </a:r>
            <a:r>
              <a:rPr lang="en-US" sz="1400" dirty="0"/>
              <a:t>. 26 </a:t>
            </a:r>
            <a:r>
              <a:rPr lang="en-US" sz="1400" dirty="0" smtClean="0"/>
              <a:t>–27thSeptember</a:t>
            </a:r>
            <a:r>
              <a:rPr lang="en-US" sz="1400" dirty="0"/>
              <a:t>, Singapore.</a:t>
            </a:r>
          </a:p>
          <a:p>
            <a:pPr marL="0" indent="0">
              <a:buNone/>
            </a:pPr>
            <a:r>
              <a:rPr lang="en-US" sz="1400" dirty="0" err="1" smtClean="0"/>
              <a:t>Loughran</a:t>
            </a:r>
            <a:r>
              <a:rPr lang="en-US" sz="1400" dirty="0"/>
              <a:t>, J.J. (2002) Effective Reflective Practice: in search of meaning in learning </a:t>
            </a:r>
            <a:r>
              <a:rPr lang="en-US" sz="1400" dirty="0" smtClean="0"/>
              <a:t>about </a:t>
            </a:r>
            <a:r>
              <a:rPr lang="en-US" sz="1400" dirty="0"/>
              <a:t>teaching. </a:t>
            </a:r>
            <a:r>
              <a:rPr lang="en-US" sz="1400" dirty="0" smtClean="0"/>
              <a:t>Journal </a:t>
            </a:r>
            <a:r>
              <a:rPr lang="en-US" sz="1400" dirty="0"/>
              <a:t>of Teacher </a:t>
            </a:r>
            <a:r>
              <a:rPr lang="en-US" sz="1400" dirty="0" smtClean="0"/>
              <a:t>Education, </a:t>
            </a:r>
            <a:r>
              <a:rPr lang="en-US" sz="1400" dirty="0"/>
              <a:t>53 (1) 33 </a:t>
            </a:r>
            <a:r>
              <a:rPr lang="en-US" sz="1400" dirty="0" smtClean="0"/>
              <a:t>–</a:t>
            </a:r>
            <a:r>
              <a:rPr lang="en-US" sz="1400" dirty="0"/>
              <a:t> </a:t>
            </a:r>
            <a:r>
              <a:rPr lang="en-US" sz="1400" dirty="0" smtClean="0"/>
              <a:t>43</a:t>
            </a:r>
            <a:r>
              <a:rPr lang="en-US" sz="1400" dirty="0"/>
              <a:t>.</a:t>
            </a:r>
          </a:p>
          <a:p>
            <a:pPr marL="0" indent="0">
              <a:buNone/>
            </a:pPr>
            <a:r>
              <a:rPr lang="en-US" sz="1400" dirty="0" smtClean="0"/>
              <a:t>Rhine</a:t>
            </a:r>
            <a:r>
              <a:rPr lang="en-US" sz="1400" dirty="0"/>
              <a:t>, S. and Bryant, J. (2007) Enhancing </a:t>
            </a:r>
            <a:r>
              <a:rPr lang="en-US" sz="1400" dirty="0" smtClean="0"/>
              <a:t>pre - service </a:t>
            </a:r>
            <a:r>
              <a:rPr lang="en-US" sz="1400" dirty="0"/>
              <a:t>teachers’ reflective practice </a:t>
            </a:r>
            <a:r>
              <a:rPr lang="en-US" sz="1400" dirty="0" smtClean="0"/>
              <a:t>with </a:t>
            </a:r>
            <a:r>
              <a:rPr lang="en-US" sz="1400" dirty="0"/>
              <a:t>digital </a:t>
            </a:r>
            <a:r>
              <a:rPr lang="en-US" sz="1400" dirty="0" smtClean="0"/>
              <a:t>video-based </a:t>
            </a:r>
            <a:r>
              <a:rPr lang="en-US" sz="1400" dirty="0"/>
              <a:t>dialogue. </a:t>
            </a:r>
            <a:r>
              <a:rPr lang="en-US" sz="1400" dirty="0" smtClean="0"/>
              <a:t>Reflective </a:t>
            </a:r>
            <a:r>
              <a:rPr lang="en-US" sz="1400" dirty="0"/>
              <a:t>Practice: International and </a:t>
            </a:r>
            <a:r>
              <a:rPr lang="en-US" sz="1400" dirty="0" smtClean="0"/>
              <a:t>Multidisciplinary </a:t>
            </a:r>
            <a:r>
              <a:rPr lang="en-US" sz="1400" dirty="0"/>
              <a:t>Perspectives, </a:t>
            </a:r>
            <a:r>
              <a:rPr lang="en-US" sz="1400" dirty="0" smtClean="0"/>
              <a:t>8 </a:t>
            </a:r>
            <a:r>
              <a:rPr lang="en-US" sz="1400" dirty="0"/>
              <a:t>(3) 345 </a:t>
            </a:r>
            <a:r>
              <a:rPr lang="en-US" sz="1400" dirty="0" smtClean="0"/>
              <a:t>–358</a:t>
            </a:r>
            <a:r>
              <a:rPr lang="en-US" sz="1400" dirty="0"/>
              <a:t>.</a:t>
            </a:r>
          </a:p>
          <a:p>
            <a:pPr marL="0" indent="0">
              <a:buNone/>
            </a:pPr>
            <a:r>
              <a:rPr lang="en-US" sz="1400" dirty="0" err="1" smtClean="0"/>
              <a:t>Tondeur</a:t>
            </a:r>
            <a:r>
              <a:rPr lang="en-US" sz="1400" dirty="0"/>
              <a:t>, J., Kershaw, L.H., </a:t>
            </a:r>
            <a:r>
              <a:rPr lang="en-US" sz="1400" dirty="0" err="1"/>
              <a:t>Vanderlinde</a:t>
            </a:r>
            <a:r>
              <a:rPr lang="en-US" sz="1400" dirty="0"/>
              <a:t>, R. and van </a:t>
            </a:r>
            <a:r>
              <a:rPr lang="en-US" sz="1400" dirty="0" err="1"/>
              <a:t>Braak</a:t>
            </a:r>
            <a:r>
              <a:rPr lang="en-US" sz="1400" dirty="0"/>
              <a:t>, J. (2013) Getting </a:t>
            </a:r>
            <a:r>
              <a:rPr lang="en-US" sz="1400" dirty="0" smtClean="0"/>
              <a:t>inside the </a:t>
            </a:r>
            <a:r>
              <a:rPr lang="en-US" sz="1400" dirty="0"/>
              <a:t>black box of technology integration in education: Teachers’ stimulated recall of </a:t>
            </a:r>
            <a:r>
              <a:rPr lang="en-US" sz="1400" dirty="0" smtClean="0"/>
              <a:t>classroom observations. Australasian </a:t>
            </a:r>
            <a:r>
              <a:rPr lang="en-US" sz="1400" dirty="0"/>
              <a:t>Journal of Educational </a:t>
            </a:r>
            <a:r>
              <a:rPr lang="en-US" sz="1400" dirty="0" smtClean="0"/>
              <a:t>Technology, </a:t>
            </a:r>
            <a:r>
              <a:rPr lang="en-US" sz="1400" dirty="0"/>
              <a:t>29 (3) 434 </a:t>
            </a:r>
            <a:r>
              <a:rPr lang="en-US" sz="1400" dirty="0" smtClean="0"/>
              <a:t>–449</a:t>
            </a:r>
            <a:r>
              <a:rPr lang="en-US" sz="1400" dirty="0"/>
              <a:t>.</a:t>
            </a:r>
          </a:p>
          <a:p>
            <a:pPr marL="0" indent="0">
              <a:buNone/>
            </a:pPr>
            <a:r>
              <a:rPr lang="en-US" sz="1400" dirty="0"/>
              <a:t>Tripp, T. and Rich, P. (2012) Using video to </a:t>
            </a:r>
            <a:r>
              <a:rPr lang="en-US" sz="1400" dirty="0" err="1"/>
              <a:t>analyse</a:t>
            </a:r>
            <a:r>
              <a:rPr lang="en-US" sz="1400" dirty="0"/>
              <a:t> one’s own teaching. </a:t>
            </a:r>
            <a:r>
              <a:rPr lang="en-US" sz="1400" dirty="0" smtClean="0"/>
              <a:t>British Journal </a:t>
            </a:r>
            <a:r>
              <a:rPr lang="en-US" sz="1400" dirty="0"/>
              <a:t>of Educational </a:t>
            </a:r>
            <a:r>
              <a:rPr lang="en-US" sz="1400" dirty="0" smtClean="0"/>
              <a:t>Technology, </a:t>
            </a:r>
            <a:r>
              <a:rPr lang="en-US" sz="1400" dirty="0"/>
              <a:t>43 (4) 678 </a:t>
            </a:r>
            <a:r>
              <a:rPr lang="en-US" sz="1400" dirty="0" smtClean="0"/>
              <a:t>–704</a:t>
            </a:r>
            <a:r>
              <a:rPr lang="en-US" sz="1400" dirty="0"/>
              <a:t>.</a:t>
            </a:r>
          </a:p>
          <a:p>
            <a:endParaRPr lang="en-GB" dirty="0"/>
          </a:p>
        </p:txBody>
      </p:sp>
    </p:spTree>
    <p:extLst>
      <p:ext uri="{BB962C8B-B14F-4D97-AF65-F5344CB8AC3E}">
        <p14:creationId xmlns:p14="http://schemas.microsoft.com/office/powerpoint/2010/main" val="407692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Aims of the session </a:t>
            </a:r>
            <a:endParaRPr lang="en-GB" dirty="0"/>
          </a:p>
        </p:txBody>
      </p:sp>
      <p:sp>
        <p:nvSpPr>
          <p:cNvPr id="5" name="Content Placeholder 4"/>
          <p:cNvSpPr>
            <a:spLocks noGrp="1"/>
          </p:cNvSpPr>
          <p:nvPr>
            <p:ph idx="1"/>
          </p:nvPr>
        </p:nvSpPr>
        <p:spPr>
          <a:xfrm>
            <a:off x="265076" y="2561670"/>
            <a:ext cx="8560871" cy="3258073"/>
          </a:xfrm>
        </p:spPr>
        <p:txBody>
          <a:bodyPr/>
          <a:lstStyle/>
          <a:p>
            <a:r>
              <a:rPr lang="en-US" sz="2400" dirty="0" smtClean="0">
                <a:latin typeface="Calibri" panose="020F0502020204030204" pitchFamily="34" charset="0"/>
                <a:cs typeface="Calibri" panose="020F0502020204030204" pitchFamily="34" charset="0"/>
              </a:rPr>
              <a:t>How </a:t>
            </a:r>
            <a:r>
              <a:rPr lang="en-US" sz="2400" dirty="0">
                <a:latin typeface="Calibri" panose="020F0502020204030204" pitchFamily="34" charset="0"/>
                <a:cs typeface="Calibri" panose="020F0502020204030204" pitchFamily="34" charset="0"/>
              </a:rPr>
              <a:t>reflecting on your own practice can support your induction and </a:t>
            </a:r>
            <a:r>
              <a:rPr lang="en-US" sz="2400" dirty="0" smtClean="0">
                <a:latin typeface="Calibri" panose="020F0502020204030204" pitchFamily="34" charset="0"/>
                <a:cs typeface="Calibri" panose="020F0502020204030204" pitchFamily="34" charset="0"/>
              </a:rPr>
              <a:t>development as a </a:t>
            </a:r>
            <a:r>
              <a:rPr lang="en-US" sz="2400" dirty="0">
                <a:latin typeface="Calibri" panose="020F0502020204030204" pitchFamily="34" charset="0"/>
                <a:cs typeface="Calibri" panose="020F0502020204030204" pitchFamily="34" charset="0"/>
              </a:rPr>
              <a:t>teacher during your NQT year.</a:t>
            </a:r>
          </a:p>
          <a:p>
            <a:r>
              <a:rPr lang="en-US" sz="2400" dirty="0" smtClean="0">
                <a:latin typeface="Calibri" panose="020F0502020204030204" pitchFamily="34" charset="0"/>
                <a:cs typeface="Calibri" panose="020F0502020204030204" pitchFamily="34" charset="0"/>
              </a:rPr>
              <a:t>How </a:t>
            </a:r>
            <a:r>
              <a:rPr lang="en-US" sz="2400" dirty="0">
                <a:latin typeface="Calibri" panose="020F0502020204030204" pitchFamily="34" charset="0"/>
                <a:cs typeface="Calibri" panose="020F0502020204030204" pitchFamily="34" charset="0"/>
              </a:rPr>
              <a:t>different tools can be used to support you to develop as reflective </a:t>
            </a:r>
            <a:r>
              <a:rPr lang="en-US" sz="2400" dirty="0" smtClean="0">
                <a:latin typeface="Calibri" panose="020F0502020204030204" pitchFamily="34" charset="0"/>
                <a:cs typeface="Calibri" panose="020F0502020204030204" pitchFamily="34" charset="0"/>
              </a:rPr>
              <a:t>practitioners</a:t>
            </a:r>
            <a:r>
              <a:rPr lang="en-US" sz="2400" dirty="0">
                <a:latin typeface="Calibri" panose="020F0502020204030204" pitchFamily="34" charset="0"/>
                <a:cs typeface="Calibri" panose="020F0502020204030204" pitchFamily="34" charset="0"/>
              </a:rPr>
              <a:t>.</a:t>
            </a:r>
          </a:p>
          <a:p>
            <a:r>
              <a:rPr lang="en-US" sz="2400" dirty="0" smtClean="0">
                <a:latin typeface="Calibri" panose="020F0502020204030204" pitchFamily="34" charset="0"/>
                <a:cs typeface="Calibri" panose="020F0502020204030204" pitchFamily="34" charset="0"/>
              </a:rPr>
              <a:t>How </a:t>
            </a:r>
            <a:r>
              <a:rPr lang="en-US" sz="2400" dirty="0">
                <a:latin typeface="Calibri" panose="020F0502020204030204" pitchFamily="34" charset="0"/>
                <a:cs typeface="Calibri" panose="020F0502020204030204" pitchFamily="34" charset="0"/>
              </a:rPr>
              <a:t>to improve your </a:t>
            </a:r>
            <a:r>
              <a:rPr lang="en-US" sz="2400" dirty="0" smtClean="0">
                <a:latin typeface="Calibri" panose="020F0502020204030204" pitchFamily="34" charset="0"/>
                <a:cs typeface="Calibri" panose="020F0502020204030204" pitchFamily="34" charset="0"/>
              </a:rPr>
              <a:t>knowledge </a:t>
            </a:r>
            <a:r>
              <a:rPr lang="en-US" sz="2400" dirty="0">
                <a:latin typeface="Calibri" panose="020F0502020204030204" pitchFamily="34" charset="0"/>
                <a:cs typeface="Calibri" panose="020F0502020204030204" pitchFamily="34" charset="0"/>
              </a:rPr>
              <a:t>of practical examples of tools </a:t>
            </a:r>
            <a:r>
              <a:rPr lang="en-US" sz="2400" dirty="0" smtClean="0">
                <a:latin typeface="Calibri" panose="020F0502020204030204" pitchFamily="34" charset="0"/>
                <a:cs typeface="Calibri" panose="020F0502020204030204" pitchFamily="34" charset="0"/>
              </a:rPr>
              <a:t>which can </a:t>
            </a:r>
            <a:r>
              <a:rPr lang="en-US" sz="2400" dirty="0">
                <a:latin typeface="Calibri" panose="020F0502020204030204" pitchFamily="34" charset="0"/>
                <a:cs typeface="Calibri" panose="020F0502020204030204" pitchFamily="34" charset="0"/>
              </a:rPr>
              <a:t>be </a:t>
            </a:r>
            <a:r>
              <a:rPr lang="en-US" sz="2400" dirty="0" smtClean="0">
                <a:latin typeface="Calibri" panose="020F0502020204030204" pitchFamily="34" charset="0"/>
                <a:cs typeface="Calibri" panose="020F0502020204030204" pitchFamily="34" charset="0"/>
              </a:rPr>
              <a:t>used </a:t>
            </a:r>
            <a:r>
              <a:rPr lang="en-US" sz="2400" dirty="0">
                <a:latin typeface="Calibri" panose="020F0502020204030204" pitchFamily="34" charset="0"/>
                <a:cs typeface="Calibri" panose="020F0502020204030204" pitchFamily="34" charset="0"/>
              </a:rPr>
              <a:t>within the school environment.</a:t>
            </a:r>
          </a:p>
          <a:p>
            <a:r>
              <a:rPr lang="en-US" sz="2400" dirty="0" smtClean="0">
                <a:latin typeface="Calibri" panose="020F0502020204030204" pitchFamily="34" charset="0"/>
                <a:cs typeface="Calibri" panose="020F0502020204030204" pitchFamily="34" charset="0"/>
              </a:rPr>
              <a:t>How </a:t>
            </a:r>
            <a:r>
              <a:rPr lang="en-US" sz="2400" dirty="0">
                <a:latin typeface="Calibri" panose="020F0502020204030204" pitchFamily="34" charset="0"/>
                <a:cs typeface="Calibri" panose="020F0502020204030204" pitchFamily="34" charset="0"/>
              </a:rPr>
              <a:t>to </a:t>
            </a:r>
            <a:r>
              <a:rPr lang="en-US" sz="2400" dirty="0" smtClean="0">
                <a:latin typeface="Calibri" panose="020F0502020204030204" pitchFamily="34" charset="0"/>
                <a:cs typeface="Calibri" panose="020F0502020204030204" pitchFamily="34" charset="0"/>
              </a:rPr>
              <a:t>identify strengths </a:t>
            </a:r>
            <a:r>
              <a:rPr lang="en-US" sz="2400" dirty="0">
                <a:latin typeface="Calibri" panose="020F0502020204030204" pitchFamily="34" charset="0"/>
                <a:cs typeface="Calibri" panose="020F0502020204030204" pitchFamily="34" charset="0"/>
              </a:rPr>
              <a:t>and challenges in using this type of approach in </a:t>
            </a:r>
            <a:r>
              <a:rPr lang="en-US" sz="2400" dirty="0" smtClean="0">
                <a:latin typeface="Calibri" panose="020F0502020204030204" pitchFamily="34" charset="0"/>
                <a:cs typeface="Calibri" panose="020F0502020204030204" pitchFamily="34" charset="0"/>
              </a:rPr>
              <a:t>schools</a:t>
            </a:r>
            <a:endParaRPr lang="en-US" sz="24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50499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 to the teachers’ standards</a:t>
            </a:r>
            <a:endParaRPr lang="en-GB" dirty="0"/>
          </a:p>
        </p:txBody>
      </p:sp>
      <p:sp>
        <p:nvSpPr>
          <p:cNvPr id="3" name="Content Placeholder 2"/>
          <p:cNvSpPr>
            <a:spLocks noGrp="1"/>
          </p:cNvSpPr>
          <p:nvPr>
            <p:ph idx="1"/>
          </p:nvPr>
        </p:nvSpPr>
        <p:spPr/>
        <p:txBody>
          <a:bodyPr/>
          <a:lstStyle/>
          <a:p>
            <a:r>
              <a:rPr lang="en-US" b="1" dirty="0"/>
              <a:t>Standard 2. Plan and teach well structured lessons</a:t>
            </a:r>
          </a:p>
          <a:p>
            <a:pPr lvl="1"/>
            <a:r>
              <a:rPr lang="en-US" dirty="0" smtClean="0"/>
              <a:t>Reflect </a:t>
            </a:r>
            <a:r>
              <a:rPr lang="en-US" dirty="0"/>
              <a:t>systematically on the effectiveness of lessons and approaches</a:t>
            </a:r>
            <a:r>
              <a:rPr lang="en-US" dirty="0" smtClean="0"/>
              <a:t>.</a:t>
            </a:r>
          </a:p>
          <a:p>
            <a:pPr marL="342900" lvl="1" indent="0">
              <a:buNone/>
            </a:pPr>
            <a:endParaRPr lang="en-US" dirty="0"/>
          </a:p>
          <a:p>
            <a:r>
              <a:rPr lang="en-US" b="1" dirty="0"/>
              <a:t>Standard 8. Fulfil wider professional responsibilities</a:t>
            </a:r>
          </a:p>
          <a:p>
            <a:pPr lvl="1"/>
            <a:r>
              <a:rPr lang="en-US" dirty="0" smtClean="0"/>
              <a:t>Develop </a:t>
            </a:r>
            <a:r>
              <a:rPr lang="en-US" dirty="0"/>
              <a:t>effective professional relationships with colleagues, knowing how </a:t>
            </a:r>
            <a:r>
              <a:rPr lang="en-US" dirty="0" smtClean="0"/>
              <a:t>and </a:t>
            </a:r>
            <a:r>
              <a:rPr lang="en-US" dirty="0"/>
              <a:t>when to draw on advice and specialist </a:t>
            </a:r>
            <a:r>
              <a:rPr lang="en-US" dirty="0" smtClean="0"/>
              <a:t>support.</a:t>
            </a:r>
          </a:p>
          <a:p>
            <a:pPr lvl="1"/>
            <a:r>
              <a:rPr lang="en-US" dirty="0" smtClean="0"/>
              <a:t>Take </a:t>
            </a:r>
            <a:r>
              <a:rPr lang="en-US" dirty="0"/>
              <a:t>responsibility for improving teaching through </a:t>
            </a:r>
            <a:r>
              <a:rPr lang="en-US" dirty="0" smtClean="0"/>
              <a:t>appropriate professional development</a:t>
            </a:r>
            <a:r>
              <a:rPr lang="en-US" dirty="0"/>
              <a:t>, responding to advice and feedback from colleagues.</a:t>
            </a:r>
          </a:p>
          <a:p>
            <a:endParaRPr lang="en-GB" dirty="0"/>
          </a:p>
        </p:txBody>
      </p:sp>
    </p:spTree>
    <p:extLst>
      <p:ext uri="{BB962C8B-B14F-4D97-AF65-F5344CB8AC3E}">
        <p14:creationId xmlns:p14="http://schemas.microsoft.com/office/powerpoint/2010/main" val="370705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Loughran</a:t>
            </a:r>
            <a:r>
              <a:rPr lang="en-US" sz="2400" dirty="0"/>
              <a:t>, J.J. (2002) Effective Reflective Practice: in search of meaning in learning </a:t>
            </a:r>
            <a:r>
              <a:rPr lang="en-US" sz="2400" dirty="0" smtClean="0"/>
              <a:t>about </a:t>
            </a:r>
            <a:r>
              <a:rPr lang="en-US" sz="2400" dirty="0"/>
              <a:t>teaching. </a:t>
            </a:r>
            <a:r>
              <a:rPr lang="en-US" sz="2400" dirty="0" smtClean="0"/>
              <a:t>Journal </a:t>
            </a:r>
            <a:r>
              <a:rPr lang="en-US" sz="2400" dirty="0"/>
              <a:t>of Teacher </a:t>
            </a:r>
            <a:r>
              <a:rPr lang="en-US" sz="2400" dirty="0" smtClean="0"/>
              <a:t>Education, </a:t>
            </a:r>
            <a:r>
              <a:rPr lang="en-US" sz="2400" dirty="0"/>
              <a:t>53 (1) 33 </a:t>
            </a:r>
            <a:r>
              <a:rPr lang="en-US" sz="2800" dirty="0" smtClean="0"/>
              <a:t>–43.</a:t>
            </a:r>
            <a:endParaRPr lang="en-GB" dirty="0"/>
          </a:p>
        </p:txBody>
      </p:sp>
      <p:sp>
        <p:nvSpPr>
          <p:cNvPr id="3" name="Content Placeholder 2"/>
          <p:cNvSpPr>
            <a:spLocks noGrp="1"/>
          </p:cNvSpPr>
          <p:nvPr>
            <p:ph idx="1"/>
          </p:nvPr>
        </p:nvSpPr>
        <p:spPr/>
        <p:txBody>
          <a:bodyPr/>
          <a:lstStyle/>
          <a:p>
            <a:pPr marL="0" indent="0">
              <a:buNone/>
            </a:pPr>
            <a:r>
              <a:rPr lang="en-US" dirty="0"/>
              <a:t>“Reflective practice has an allure that is seductive </a:t>
            </a:r>
            <a:r>
              <a:rPr lang="en-US" dirty="0" smtClean="0"/>
              <a:t>in </a:t>
            </a:r>
            <a:r>
              <a:rPr lang="en-US" dirty="0"/>
              <a:t>nature because it rings true </a:t>
            </a:r>
            <a:r>
              <a:rPr lang="en-US" dirty="0" smtClean="0"/>
              <a:t>for most </a:t>
            </a:r>
            <a:r>
              <a:rPr lang="en-US" dirty="0"/>
              <a:t>people as something </a:t>
            </a:r>
            <a:r>
              <a:rPr lang="en-US" dirty="0" smtClean="0"/>
              <a:t>useful </a:t>
            </a:r>
            <a:r>
              <a:rPr lang="en-US" dirty="0"/>
              <a:t>and informing. However, for reflection to genuinely </a:t>
            </a:r>
            <a:r>
              <a:rPr lang="en-US" dirty="0" smtClean="0"/>
              <a:t>be </a:t>
            </a:r>
            <a:r>
              <a:rPr lang="en-US" dirty="0"/>
              <a:t>a lens into the world of practice, it is important that the nature of the </a:t>
            </a:r>
            <a:r>
              <a:rPr lang="en-US" dirty="0" smtClean="0"/>
              <a:t>reflection </a:t>
            </a:r>
            <a:r>
              <a:rPr lang="en-US" dirty="0"/>
              <a:t>be </a:t>
            </a:r>
            <a:r>
              <a:rPr lang="en-US" dirty="0" smtClean="0"/>
              <a:t>identified </a:t>
            </a:r>
            <a:r>
              <a:rPr lang="en-US" dirty="0"/>
              <a:t>in such a way </a:t>
            </a:r>
            <a:r>
              <a:rPr lang="en-US" dirty="0" smtClean="0"/>
              <a:t>as </a:t>
            </a:r>
            <a:r>
              <a:rPr lang="en-US" dirty="0"/>
              <a:t>to offer ways of questioning </a:t>
            </a:r>
            <a:r>
              <a:rPr lang="en-US" dirty="0" smtClean="0"/>
              <a:t>taken for</a:t>
            </a:r>
            <a:r>
              <a:rPr lang="en-US" dirty="0"/>
              <a:t> </a:t>
            </a:r>
            <a:r>
              <a:rPr lang="en-US" dirty="0" smtClean="0"/>
              <a:t>granted assumptions </a:t>
            </a:r>
            <a:r>
              <a:rPr lang="en-US" dirty="0"/>
              <a:t>and encouraging </a:t>
            </a:r>
            <a:r>
              <a:rPr lang="en-US" dirty="0" smtClean="0"/>
              <a:t>one to </a:t>
            </a:r>
            <a:r>
              <a:rPr lang="en-US" dirty="0"/>
              <a:t>see his or her practice through others’ eyes. </a:t>
            </a:r>
            <a:r>
              <a:rPr lang="en-US" dirty="0" smtClean="0"/>
              <a:t>The </a:t>
            </a:r>
            <a:r>
              <a:rPr lang="en-US" dirty="0"/>
              <a:t>relationship between, time, experience, and expectations of learning through </a:t>
            </a:r>
            <a:r>
              <a:rPr lang="en-US" dirty="0" smtClean="0"/>
              <a:t>reflection </a:t>
            </a:r>
            <a:r>
              <a:rPr lang="en-US" dirty="0"/>
              <a:t>is an important element of reflection” (</a:t>
            </a:r>
            <a:r>
              <a:rPr lang="en-US" dirty="0" err="1"/>
              <a:t>Loughran</a:t>
            </a:r>
            <a:r>
              <a:rPr lang="en-US" dirty="0"/>
              <a:t>, 2002: 33).</a:t>
            </a:r>
          </a:p>
          <a:p>
            <a:endParaRPr lang="en-GB" dirty="0"/>
          </a:p>
        </p:txBody>
      </p:sp>
    </p:spTree>
    <p:extLst>
      <p:ext uri="{BB962C8B-B14F-4D97-AF65-F5344CB8AC3E}">
        <p14:creationId xmlns:p14="http://schemas.microsoft.com/office/powerpoint/2010/main" val="198083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76" y="745951"/>
            <a:ext cx="8560871" cy="1325563"/>
          </a:xfrm>
        </p:spPr>
        <p:txBody>
          <a:bodyPr/>
          <a:lstStyle/>
          <a:p>
            <a:r>
              <a:rPr lang="en-GB" dirty="0" smtClean="0"/>
              <a:t>Defining reflection </a:t>
            </a:r>
            <a:endParaRPr lang="en-GB" dirty="0"/>
          </a:p>
        </p:txBody>
      </p:sp>
      <p:sp>
        <p:nvSpPr>
          <p:cNvPr id="3" name="Content Placeholder 2"/>
          <p:cNvSpPr>
            <a:spLocks noGrp="1"/>
          </p:cNvSpPr>
          <p:nvPr>
            <p:ph idx="1"/>
          </p:nvPr>
        </p:nvSpPr>
        <p:spPr>
          <a:xfrm>
            <a:off x="265077" y="1749669"/>
            <a:ext cx="8560871" cy="4720706"/>
          </a:xfrm>
        </p:spPr>
        <p:txBody>
          <a:bodyPr/>
          <a:lstStyle/>
          <a:p>
            <a:pPr marL="0" indent="0">
              <a:buNone/>
            </a:pPr>
            <a:r>
              <a:rPr lang="en-US" sz="1800" dirty="0" smtClean="0"/>
              <a:t>“active</a:t>
            </a:r>
            <a:r>
              <a:rPr lang="en-US" sz="1800" dirty="0"/>
              <a:t>, persistent, and careful consideration of any belief or </a:t>
            </a:r>
            <a:r>
              <a:rPr lang="en-US" sz="1800" dirty="0" smtClean="0"/>
              <a:t>supposed </a:t>
            </a:r>
            <a:r>
              <a:rPr lang="en-US" sz="1800" dirty="0"/>
              <a:t>form </a:t>
            </a:r>
            <a:r>
              <a:rPr lang="en-US" sz="1800" dirty="0" smtClean="0"/>
              <a:t>of </a:t>
            </a:r>
            <a:r>
              <a:rPr lang="en-US" sz="1800" dirty="0"/>
              <a:t>knowledge” </a:t>
            </a:r>
            <a:r>
              <a:rPr lang="en-US" sz="1800" dirty="0" smtClean="0"/>
              <a:t>(Dewey, 1933, p.9).</a:t>
            </a:r>
          </a:p>
          <a:p>
            <a:pPr marL="0" indent="0">
              <a:buNone/>
            </a:pPr>
            <a:endParaRPr lang="en-US" sz="1800" dirty="0"/>
          </a:p>
          <a:p>
            <a:pPr marL="0" indent="0">
              <a:buNone/>
            </a:pPr>
            <a:r>
              <a:rPr lang="en-US" sz="1800" dirty="0"/>
              <a:t>“it leads the teacher to make meaning from the situation in ways </a:t>
            </a:r>
            <a:r>
              <a:rPr lang="en-US" sz="1800" dirty="0" smtClean="0"/>
              <a:t>that enhance </a:t>
            </a:r>
            <a:r>
              <a:rPr lang="en-US" sz="1800" dirty="0"/>
              <a:t>understanding so that she or he comes to see and understand the practice </a:t>
            </a:r>
            <a:r>
              <a:rPr lang="en-US" sz="1800" dirty="0" smtClean="0"/>
              <a:t>setting </a:t>
            </a:r>
            <a:r>
              <a:rPr lang="en-US" sz="1800" dirty="0"/>
              <a:t>from a variety of viewpoints” </a:t>
            </a:r>
            <a:r>
              <a:rPr lang="en-US" sz="1800" dirty="0" smtClean="0"/>
              <a:t>(</a:t>
            </a:r>
            <a:r>
              <a:rPr lang="en-US" sz="1800" dirty="0" err="1" smtClean="0"/>
              <a:t>Loughran</a:t>
            </a:r>
            <a:r>
              <a:rPr lang="en-US" sz="1800" dirty="0" smtClean="0"/>
              <a:t>, 2002, p.36</a:t>
            </a:r>
            <a:r>
              <a:rPr lang="en-US" sz="1800" dirty="0"/>
              <a:t>). </a:t>
            </a:r>
            <a:endParaRPr lang="en-US" sz="1800" dirty="0" smtClean="0"/>
          </a:p>
          <a:p>
            <a:pPr marL="0" indent="0">
              <a:buNone/>
            </a:pPr>
            <a:endParaRPr lang="en-US" sz="1800" dirty="0"/>
          </a:p>
          <a:p>
            <a:pPr marL="0" indent="0">
              <a:buNone/>
            </a:pPr>
            <a:r>
              <a:rPr lang="en-US" sz="1800" dirty="0" smtClean="0"/>
              <a:t>“</a:t>
            </a:r>
            <a:r>
              <a:rPr lang="en-US" sz="1800" dirty="0"/>
              <a:t>ability </a:t>
            </a:r>
            <a:r>
              <a:rPr lang="en-US" sz="1800" dirty="0" smtClean="0"/>
              <a:t>to </a:t>
            </a:r>
            <a:r>
              <a:rPr lang="en-US" sz="1800" dirty="0"/>
              <a:t>look back, rethink, and expand one’s view of a classroom enables </a:t>
            </a:r>
            <a:r>
              <a:rPr lang="en-US" sz="1800" dirty="0" smtClean="0"/>
              <a:t>pre-service </a:t>
            </a:r>
            <a:r>
              <a:rPr lang="en-US" sz="1800" dirty="0"/>
              <a:t>teachers to examine the effect that their actions and their students actions </a:t>
            </a:r>
            <a:r>
              <a:rPr lang="en-US" sz="1800" dirty="0" smtClean="0"/>
              <a:t>have </a:t>
            </a:r>
            <a:r>
              <a:rPr lang="en-US" sz="1800" dirty="0"/>
              <a:t>on teaching and learning” </a:t>
            </a:r>
            <a:r>
              <a:rPr lang="en-US" sz="1800" dirty="0" smtClean="0"/>
              <a:t>(Rhine and Bryant, 2007, p.347).</a:t>
            </a:r>
          </a:p>
          <a:p>
            <a:pPr marL="0" indent="0">
              <a:buNone/>
            </a:pPr>
            <a:endParaRPr lang="en-US" sz="1800" dirty="0"/>
          </a:p>
          <a:p>
            <a:pPr marL="0" indent="0">
              <a:buNone/>
            </a:pPr>
            <a:r>
              <a:rPr lang="en-US" sz="1800" dirty="0" smtClean="0"/>
              <a:t>“</a:t>
            </a:r>
            <a:r>
              <a:rPr lang="en-US" sz="1800" dirty="0"/>
              <a:t>as </a:t>
            </a:r>
            <a:r>
              <a:rPr lang="en-US" sz="1800" dirty="0" smtClean="0"/>
              <a:t>a self</a:t>
            </a:r>
            <a:r>
              <a:rPr lang="en-US" sz="1800" dirty="0"/>
              <a:t> </a:t>
            </a:r>
            <a:r>
              <a:rPr lang="en-US" sz="1800" dirty="0" smtClean="0"/>
              <a:t>-</a:t>
            </a:r>
            <a:r>
              <a:rPr lang="en-US" sz="1800" dirty="0"/>
              <a:t> </a:t>
            </a:r>
            <a:r>
              <a:rPr lang="en-US" sz="1800" dirty="0" smtClean="0"/>
              <a:t>critical</a:t>
            </a:r>
            <a:r>
              <a:rPr lang="en-US" sz="1800" dirty="0"/>
              <a:t>, investigative process wherein teachers consider the effect </a:t>
            </a:r>
          </a:p>
          <a:p>
            <a:pPr marL="0" indent="0">
              <a:buNone/>
            </a:pPr>
            <a:r>
              <a:rPr lang="en-US" sz="1800" dirty="0"/>
              <a:t>of their pedagogical decisions on their situated practice with the aims of improving </a:t>
            </a:r>
            <a:r>
              <a:rPr lang="en-US" sz="1800" dirty="0" smtClean="0"/>
              <a:t>those </a:t>
            </a:r>
            <a:r>
              <a:rPr lang="en-US" sz="1800" dirty="0"/>
              <a:t>practices” </a:t>
            </a:r>
            <a:r>
              <a:rPr lang="en-US" sz="1800" dirty="0" smtClean="0"/>
              <a:t>(Tripp and Rich, 2012, p.678</a:t>
            </a:r>
            <a:r>
              <a:rPr lang="en-US" sz="1800" dirty="0"/>
              <a:t>).</a:t>
            </a:r>
          </a:p>
          <a:p>
            <a:pPr marL="0" indent="0">
              <a:buNone/>
            </a:pPr>
            <a:endParaRPr lang="en-US" dirty="0"/>
          </a:p>
        </p:txBody>
      </p:sp>
    </p:spTree>
    <p:extLst>
      <p:ext uri="{BB962C8B-B14F-4D97-AF65-F5344CB8AC3E}">
        <p14:creationId xmlns:p14="http://schemas.microsoft.com/office/powerpoint/2010/main" val="136566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reflection</a:t>
            </a:r>
            <a:endParaRPr lang="en-GB" dirty="0"/>
          </a:p>
        </p:txBody>
      </p:sp>
      <p:sp>
        <p:nvSpPr>
          <p:cNvPr id="3" name="Content Placeholder 2"/>
          <p:cNvSpPr>
            <a:spLocks noGrp="1"/>
          </p:cNvSpPr>
          <p:nvPr>
            <p:ph idx="1"/>
          </p:nvPr>
        </p:nvSpPr>
        <p:spPr/>
        <p:txBody>
          <a:bodyPr/>
          <a:lstStyle/>
          <a:p>
            <a:pPr marL="0" indent="0">
              <a:buNone/>
            </a:pPr>
            <a:r>
              <a:rPr lang="en-US" dirty="0" smtClean="0"/>
              <a:t>“our capacity and ability to </a:t>
            </a:r>
            <a:r>
              <a:rPr lang="en-US" dirty="0"/>
              <a:t>engage effectively in the </a:t>
            </a:r>
            <a:r>
              <a:rPr lang="en-US" dirty="0" smtClean="0"/>
              <a:t>reflective </a:t>
            </a:r>
            <a:r>
              <a:rPr lang="en-US" dirty="0"/>
              <a:t>process </a:t>
            </a:r>
            <a:r>
              <a:rPr lang="en-US" dirty="0" smtClean="0"/>
              <a:t>is </a:t>
            </a:r>
            <a:r>
              <a:rPr lang="en-US" dirty="0"/>
              <a:t>progressive in its </a:t>
            </a:r>
            <a:r>
              <a:rPr lang="en-US" dirty="0" smtClean="0"/>
              <a:t>development” (Lawrence, 2017, p.84).</a:t>
            </a:r>
            <a:endParaRPr lang="en-US" dirty="0"/>
          </a:p>
          <a:p>
            <a:endParaRPr lang="en-GB" dirty="0"/>
          </a:p>
        </p:txBody>
      </p:sp>
      <p:graphicFrame>
        <p:nvGraphicFramePr>
          <p:cNvPr id="4" name="Diagram 3"/>
          <p:cNvGraphicFramePr/>
          <p:nvPr>
            <p:extLst>
              <p:ext uri="{D42A27DB-BD31-4B8C-83A1-F6EECF244321}">
                <p14:modId xmlns:p14="http://schemas.microsoft.com/office/powerpoint/2010/main" val="15852431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717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safety reins are off!</a:t>
            </a:r>
            <a:endParaRPr lang="en-GB" dirty="0"/>
          </a:p>
        </p:txBody>
      </p:sp>
      <p:sp>
        <p:nvSpPr>
          <p:cNvPr id="3" name="Content Placeholder 2"/>
          <p:cNvSpPr>
            <a:spLocks noGrp="1"/>
          </p:cNvSpPr>
          <p:nvPr>
            <p:ph idx="1"/>
          </p:nvPr>
        </p:nvSpPr>
        <p:spPr/>
        <p:txBody>
          <a:bodyPr/>
          <a:lstStyle/>
          <a:p>
            <a:r>
              <a:rPr lang="en-GB" dirty="0" smtClean="0"/>
              <a:t>Transition to NQT:</a:t>
            </a:r>
          </a:p>
          <a:p>
            <a:pPr lvl="1"/>
            <a:r>
              <a:rPr lang="en-GB" dirty="0" smtClean="0"/>
              <a:t>Isolated</a:t>
            </a:r>
          </a:p>
          <a:p>
            <a:pPr lvl="1"/>
            <a:r>
              <a:rPr lang="en-GB" dirty="0" smtClean="0"/>
              <a:t>Powerless</a:t>
            </a:r>
          </a:p>
          <a:p>
            <a:pPr lvl="1"/>
            <a:r>
              <a:rPr lang="en-GB" dirty="0" smtClean="0"/>
              <a:t>Lack of control</a:t>
            </a:r>
            <a:endParaRPr lang="en-GB" dirty="0"/>
          </a:p>
        </p:txBody>
      </p:sp>
    </p:spTree>
    <p:extLst>
      <p:ext uri="{BB962C8B-B14F-4D97-AF65-F5344CB8AC3E}">
        <p14:creationId xmlns:p14="http://schemas.microsoft.com/office/powerpoint/2010/main" val="386018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 stimulated recall (VSR)</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84059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28" y="-32827"/>
            <a:ext cx="8873352" cy="979762"/>
          </a:xfrm>
        </p:spPr>
        <p:txBody>
          <a:bodyPr/>
          <a:lstStyle/>
          <a:p>
            <a:pPr algn="r"/>
            <a:r>
              <a:rPr lang="en-US" sz="2177" b="1" dirty="0">
                <a:solidFill>
                  <a:schemeClr val="bg1"/>
                </a:solidFill>
                <a:latin typeface="Arial Black" panose="020B0A04020102020204" pitchFamily="34" charset="0"/>
              </a:rPr>
              <a:t>Developing </a:t>
            </a:r>
            <a:r>
              <a:rPr lang="en-US" sz="2177" b="1">
                <a:solidFill>
                  <a:schemeClr val="bg1"/>
                </a:solidFill>
                <a:latin typeface="Arial Black" panose="020B0A04020102020204" pitchFamily="34" charset="0"/>
              </a:rPr>
              <a:t>reflective practice</a:t>
            </a:r>
            <a:endParaRPr lang="en-US" sz="2177" b="1"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56481" y="1077570"/>
            <a:ext cx="8223840" cy="4898812"/>
          </a:xfrm>
        </p:spPr>
        <p:txBody>
          <a:bodyPr>
            <a:noAutofit/>
          </a:bodyPr>
          <a:lstStyle/>
          <a:p>
            <a:pPr marL="457153" indent="-457153">
              <a:spcAft>
                <a:spcPts val="1089"/>
              </a:spcAft>
              <a:buFont typeface="Arial" panose="020B0604020202020204" pitchFamily="34" charset="0"/>
              <a:buChar char="•"/>
            </a:pPr>
            <a:r>
              <a:rPr lang="en-US" sz="2540" b="1" dirty="0">
                <a:solidFill>
                  <a:schemeClr val="tx1"/>
                </a:solidFill>
              </a:rPr>
              <a:t>Reflecting on practice </a:t>
            </a:r>
            <a:r>
              <a:rPr lang="en-US" sz="2540" dirty="0">
                <a:solidFill>
                  <a:schemeClr val="tx1"/>
                </a:solidFill>
              </a:rPr>
              <a:t>is integral in effective teaching and learning.</a:t>
            </a:r>
          </a:p>
          <a:p>
            <a:pPr marL="457153" indent="-457153">
              <a:spcAft>
                <a:spcPts val="1089"/>
              </a:spcAft>
              <a:buFont typeface="Arial" panose="020B0604020202020204" pitchFamily="34" charset="0"/>
              <a:buChar char="•"/>
            </a:pPr>
            <a:r>
              <a:rPr lang="en-US" sz="2540" dirty="0">
                <a:solidFill>
                  <a:schemeClr val="tx1"/>
                </a:solidFill>
              </a:rPr>
              <a:t>A </a:t>
            </a:r>
            <a:r>
              <a:rPr lang="en-US" sz="2540" b="1" dirty="0">
                <a:solidFill>
                  <a:schemeClr val="tx1"/>
                </a:solidFill>
              </a:rPr>
              <a:t>range of models </a:t>
            </a:r>
            <a:r>
              <a:rPr lang="en-US" sz="2540" dirty="0">
                <a:solidFill>
                  <a:schemeClr val="tx1"/>
                </a:solidFill>
              </a:rPr>
              <a:t>of reflection </a:t>
            </a:r>
            <a:r>
              <a:rPr lang="en-US" sz="2540" dirty="0">
                <a:solidFill>
                  <a:schemeClr val="tx1"/>
                </a:solidFill>
              </a:rPr>
              <a:t>exists.</a:t>
            </a:r>
            <a:endParaRPr lang="en-US" sz="2540" dirty="0">
              <a:solidFill>
                <a:schemeClr val="tx1"/>
              </a:solidFill>
            </a:endParaRPr>
          </a:p>
          <a:p>
            <a:pPr marL="457153" indent="-457153">
              <a:spcAft>
                <a:spcPts val="1089"/>
              </a:spcAft>
              <a:buFont typeface="Arial" panose="020B0604020202020204" pitchFamily="34" charset="0"/>
              <a:buChar char="•"/>
            </a:pPr>
            <a:r>
              <a:rPr lang="en-US" sz="2540" dirty="0">
                <a:solidFill>
                  <a:schemeClr val="tx1"/>
                </a:solidFill>
              </a:rPr>
              <a:t>Reflection </a:t>
            </a:r>
            <a:r>
              <a:rPr lang="en-US" sz="2540" b="1" dirty="0">
                <a:solidFill>
                  <a:schemeClr val="tx1"/>
                </a:solidFill>
              </a:rPr>
              <a:t>develops over time </a:t>
            </a:r>
            <a:r>
              <a:rPr lang="en-US" sz="2540" dirty="0">
                <a:solidFill>
                  <a:schemeClr val="tx1"/>
                </a:solidFill>
              </a:rPr>
              <a:t>moving </a:t>
            </a:r>
            <a:r>
              <a:rPr lang="en-US" sz="2540" dirty="0">
                <a:solidFill>
                  <a:schemeClr val="tx1"/>
                </a:solidFill>
              </a:rPr>
              <a:t>from </a:t>
            </a:r>
            <a:r>
              <a:rPr lang="en-US" sz="2540" b="1" dirty="0">
                <a:solidFill>
                  <a:schemeClr val="tx1"/>
                </a:solidFill>
              </a:rPr>
              <a:t>description </a:t>
            </a:r>
            <a:r>
              <a:rPr lang="en-US" sz="2540" dirty="0">
                <a:solidFill>
                  <a:schemeClr val="tx1"/>
                </a:solidFill>
              </a:rPr>
              <a:t>(technical focused) to </a:t>
            </a:r>
            <a:r>
              <a:rPr lang="en-US" sz="2540" b="1" dirty="0">
                <a:solidFill>
                  <a:schemeClr val="tx1"/>
                </a:solidFill>
              </a:rPr>
              <a:t>critique</a:t>
            </a:r>
            <a:r>
              <a:rPr lang="en-US" sz="2540" dirty="0">
                <a:solidFill>
                  <a:schemeClr val="tx1"/>
                </a:solidFill>
              </a:rPr>
              <a:t> (critical focus).</a:t>
            </a:r>
          </a:p>
          <a:p>
            <a:pPr marL="457153" indent="-457153">
              <a:spcAft>
                <a:spcPts val="1089"/>
              </a:spcAft>
              <a:buFont typeface="Arial" panose="020B0604020202020204" pitchFamily="34" charset="0"/>
              <a:buChar char="•"/>
            </a:pPr>
            <a:r>
              <a:rPr lang="en-US" sz="2540" dirty="0">
                <a:solidFill>
                  <a:schemeClr val="tx1"/>
                </a:solidFill>
              </a:rPr>
              <a:t>For reflection to be </a:t>
            </a:r>
            <a:r>
              <a:rPr lang="en-US" sz="2540" b="1" dirty="0">
                <a:solidFill>
                  <a:schemeClr val="tx1"/>
                </a:solidFill>
              </a:rPr>
              <a:t>effective</a:t>
            </a:r>
            <a:r>
              <a:rPr lang="en-US" sz="2540" dirty="0">
                <a:solidFill>
                  <a:schemeClr val="tx1"/>
                </a:solidFill>
              </a:rPr>
              <a:t> it </a:t>
            </a:r>
            <a:r>
              <a:rPr lang="en-US" sz="2540" dirty="0">
                <a:solidFill>
                  <a:schemeClr val="tx1"/>
                </a:solidFill>
              </a:rPr>
              <a:t>must:</a:t>
            </a:r>
          </a:p>
          <a:p>
            <a:pPr marL="881701" lvl="1" indent="-414726">
              <a:spcAft>
                <a:spcPts val="1089"/>
              </a:spcAft>
              <a:buFont typeface="+mj-lt"/>
              <a:buAutoNum type="alphaLcPeriod"/>
            </a:pPr>
            <a:r>
              <a:rPr lang="en-US" dirty="0">
                <a:solidFill>
                  <a:schemeClr val="tx1"/>
                </a:solidFill>
              </a:rPr>
              <a:t>b</a:t>
            </a:r>
            <a:r>
              <a:rPr lang="en-US" dirty="0" smtClean="0">
                <a:solidFill>
                  <a:schemeClr val="tx1"/>
                </a:solidFill>
              </a:rPr>
              <a:t>e </a:t>
            </a:r>
            <a:r>
              <a:rPr lang="en-US" b="1" dirty="0" smtClean="0">
                <a:solidFill>
                  <a:schemeClr val="tx1"/>
                </a:solidFill>
              </a:rPr>
              <a:t>valued</a:t>
            </a:r>
            <a:r>
              <a:rPr lang="en-US" dirty="0" smtClean="0">
                <a:solidFill>
                  <a:schemeClr val="tx1"/>
                </a:solidFill>
              </a:rPr>
              <a:t> </a:t>
            </a:r>
            <a:r>
              <a:rPr lang="en-US" dirty="0">
                <a:solidFill>
                  <a:schemeClr val="tx1"/>
                </a:solidFill>
              </a:rPr>
              <a:t>by those engaging in the </a:t>
            </a:r>
            <a:r>
              <a:rPr lang="en-US" dirty="0" smtClean="0">
                <a:solidFill>
                  <a:schemeClr val="tx1"/>
                </a:solidFill>
              </a:rPr>
              <a:t>process;</a:t>
            </a:r>
          </a:p>
          <a:p>
            <a:pPr marL="881701" lvl="1" indent="-414726">
              <a:spcAft>
                <a:spcPts val="1089"/>
              </a:spcAft>
              <a:buFont typeface="+mj-lt"/>
              <a:buAutoNum type="alphaLcPeriod"/>
            </a:pPr>
            <a:r>
              <a:rPr lang="en-US" dirty="0">
                <a:solidFill>
                  <a:schemeClr val="tx1"/>
                </a:solidFill>
              </a:rPr>
              <a:t>h</a:t>
            </a:r>
            <a:r>
              <a:rPr lang="en-US" dirty="0" smtClean="0">
                <a:solidFill>
                  <a:schemeClr val="tx1"/>
                </a:solidFill>
              </a:rPr>
              <a:t>ave</a:t>
            </a:r>
            <a:r>
              <a:rPr lang="en-US" b="1" dirty="0" smtClean="0">
                <a:solidFill>
                  <a:schemeClr val="tx1"/>
                </a:solidFill>
              </a:rPr>
              <a:t> clear </a:t>
            </a:r>
            <a:r>
              <a:rPr lang="en-US" b="1" dirty="0">
                <a:solidFill>
                  <a:schemeClr val="tx1"/>
                </a:solidFill>
              </a:rPr>
              <a:t>criteria </a:t>
            </a:r>
            <a:r>
              <a:rPr lang="en-US" dirty="0">
                <a:solidFill>
                  <a:schemeClr val="tx1"/>
                </a:solidFill>
              </a:rPr>
              <a:t>against</a:t>
            </a:r>
            <a:r>
              <a:rPr lang="en-US" b="1" dirty="0">
                <a:solidFill>
                  <a:schemeClr val="tx1"/>
                </a:solidFill>
              </a:rPr>
              <a:t> </a:t>
            </a:r>
            <a:r>
              <a:rPr lang="en-US" dirty="0">
                <a:solidFill>
                  <a:schemeClr val="tx1"/>
                </a:solidFill>
              </a:rPr>
              <a:t>which the reflection is </a:t>
            </a:r>
            <a:r>
              <a:rPr lang="en-US" dirty="0" smtClean="0">
                <a:solidFill>
                  <a:schemeClr val="tx1"/>
                </a:solidFill>
              </a:rPr>
              <a:t>made.</a:t>
            </a:r>
          </a:p>
          <a:p>
            <a:pPr marL="725392" lvl="2" indent="0">
              <a:spcAft>
                <a:spcPts val="1089"/>
              </a:spcAft>
            </a:pPr>
            <a:endParaRPr lang="en-US" sz="1814" dirty="0">
              <a:solidFill>
                <a:schemeClr val="accent6"/>
              </a:solidFill>
            </a:endParaRPr>
          </a:p>
          <a:p>
            <a:pPr marL="819850" lvl="1" indent="-457153">
              <a:spcAft>
                <a:spcPts val="1089"/>
              </a:spcAft>
              <a:buFont typeface="Arial" panose="020B0604020202020204" pitchFamily="34" charset="0"/>
              <a:buChar char="•"/>
            </a:pPr>
            <a:endParaRPr lang="en-US" sz="2177" dirty="0">
              <a:solidFill>
                <a:schemeClr val="tx1"/>
              </a:solidFill>
            </a:endParaRPr>
          </a:p>
          <a:p>
            <a:pPr>
              <a:spcAft>
                <a:spcPts val="1089"/>
              </a:spcAft>
            </a:pPr>
            <a:endParaRPr lang="en-US" sz="2812" dirty="0">
              <a:solidFill>
                <a:schemeClr val="tx1"/>
              </a:solidFill>
            </a:endParaRPr>
          </a:p>
          <a:p>
            <a:pPr>
              <a:spcAft>
                <a:spcPts val="1089"/>
              </a:spcAft>
            </a:pPr>
            <a:endParaRPr lang="en-US" sz="2812" dirty="0">
              <a:solidFill>
                <a:schemeClr val="tx1"/>
              </a:solidFill>
            </a:endParaRPr>
          </a:p>
        </p:txBody>
      </p:sp>
      <p:pic>
        <p:nvPicPr>
          <p:cNvPr id="7" name="Picture 6"/>
          <p:cNvPicPr>
            <a:picLocks noChangeAspect="1"/>
          </p:cNvPicPr>
          <p:nvPr/>
        </p:nvPicPr>
        <p:blipFill>
          <a:blip r:embed="rId3"/>
          <a:stretch>
            <a:fillRect/>
          </a:stretch>
        </p:blipFill>
        <p:spPr>
          <a:xfrm>
            <a:off x="6792795" y="6237652"/>
            <a:ext cx="2160000" cy="449280"/>
          </a:xfrm>
          <a:prstGeom prst="rect">
            <a:avLst/>
          </a:prstGeom>
        </p:spPr>
      </p:pic>
    </p:spTree>
    <p:extLst>
      <p:ext uri="{BB962C8B-B14F-4D97-AF65-F5344CB8AC3E}">
        <p14:creationId xmlns:p14="http://schemas.microsoft.com/office/powerpoint/2010/main" val="6231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versity of Hul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H powerpoint Template" id="{1782525B-2C9A-3D4B-884C-4EFFA0E350A8}" vid="{7076B3EB-AE3E-4E45-8263-D65EE85AC594}"/>
    </a:ext>
  </a:extLst>
</a:theme>
</file>

<file path=ppt/theme/theme2.xml><?xml version="1.0" encoding="utf-8"?>
<a:theme xmlns:a="http://schemas.openxmlformats.org/drawingml/2006/main" name="PESTA Powerpoint Template (WHI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9E50676A51E5468642D2ADD9403D9C" ma:contentTypeVersion="0" ma:contentTypeDescription="Create a new document." ma:contentTypeScope="" ma:versionID="2a479cc587dce514386f67702654a09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0B3CF5-ECE1-4982-8D11-164FB7F72388}">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B8F7CDF-33D6-4D6D-8623-8F0F015B7229}">
  <ds:schemaRefs>
    <ds:schemaRef ds:uri="http://schemas.microsoft.com/sharepoint/v3/contenttype/forms"/>
  </ds:schemaRefs>
</ds:datastoreItem>
</file>

<file path=customXml/itemProps3.xml><?xml version="1.0" encoding="utf-8"?>
<ds:datastoreItem xmlns:ds="http://schemas.openxmlformats.org/officeDocument/2006/customXml" ds:itemID="{AEAF6ACB-F437-477D-A4B3-8A34A6761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UoH powerpoint Template</Template>
  <TotalTime>47</TotalTime>
  <Words>1792</Words>
  <Application>Microsoft Office PowerPoint</Application>
  <PresentationFormat>On-screen Show (4:3)</PresentationFormat>
  <Paragraphs>141</Paragraphs>
  <Slides>19</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 Black</vt:lpstr>
      <vt:lpstr>Arial Unicode MS</vt:lpstr>
      <vt:lpstr>Calibri</vt:lpstr>
      <vt:lpstr>Calibri Light</vt:lpstr>
      <vt:lpstr>Times New Roman</vt:lpstr>
      <vt:lpstr>University of Hull Theme</vt:lpstr>
      <vt:lpstr>PESTA Powerpoint Template (WHITE)</vt:lpstr>
      <vt:lpstr>Reflecting on your teaching</vt:lpstr>
      <vt:lpstr>Aims of the session </vt:lpstr>
      <vt:lpstr>Links to the teachers’ standards</vt:lpstr>
      <vt:lpstr>Loughran, J.J. (2002) Effective Reflective Practice: in search of meaning in learning about teaching. Journal of Teacher Education, 53 (1) 33 –43.</vt:lpstr>
      <vt:lpstr>Defining reflection </vt:lpstr>
      <vt:lpstr>Developing reflection</vt:lpstr>
      <vt:lpstr>The safety reins are off!</vt:lpstr>
      <vt:lpstr>Visual stimulated recall (VSR)</vt:lpstr>
      <vt:lpstr>Developing reflective practice</vt:lpstr>
      <vt:lpstr>VEO – Why? How? What?</vt:lpstr>
      <vt:lpstr>PowerPoint Presentation</vt:lpstr>
      <vt:lpstr>PowerPoint Presentation</vt:lpstr>
      <vt:lpstr>PowerPoint Presentation</vt:lpstr>
      <vt:lpstr>PowerPoint Presentation</vt:lpstr>
      <vt:lpstr>PowerPoint Presentation</vt:lpstr>
      <vt:lpstr>PowerPoint Presentation</vt:lpstr>
      <vt:lpstr>Impact on teaching &amp; teachers</vt:lpstr>
      <vt:lpstr>Questions to consider</vt:lpstr>
      <vt:lpstr>References and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Phillis</dc:creator>
  <cp:lastModifiedBy>Julia C Lawrence</cp:lastModifiedBy>
  <cp:revision>7</cp:revision>
  <dcterms:created xsi:type="dcterms:W3CDTF">2017-07-27T14:37:24Z</dcterms:created>
  <dcterms:modified xsi:type="dcterms:W3CDTF">2018-02-09T07:58:57Z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0x0101004B9E50676A51E5468642D2ADD9403D9C</vt:lpwstr>
  </property>
</Properties>
</file>