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9" r:id="rId7"/>
    <p:sldId id="265" r:id="rId8"/>
    <p:sldId id="260" r:id="rId9"/>
    <p:sldId id="261" r:id="rId10"/>
    <p:sldId id="263" r:id="rId11"/>
    <p:sldId id="266" r:id="rId12"/>
    <p:sldId id="258" r:id="rId13"/>
    <p:sldId id="268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5567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798" y="102"/>
      </p:cViewPr>
      <p:guideLst>
        <p:guide orient="horz" pos="595"/>
        <p:guide pos="158"/>
        <p:guide pos="5567"/>
        <p:guide orient="horz" pos="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55794-9B30-C643-AFFE-804292E41D08}" type="datetimeFigureOut">
              <a:rPr lang="en-US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DFB8CB-CE0F-BC4F-86BB-211563F6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DABA2B-0A1E-9240-B9B6-09FA40BDFA2E}" type="datetimeFigureOut">
              <a:rPr lang="en-US"/>
              <a:pPr>
                <a:defRPr/>
              </a:pPr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70F38E-81F3-B14A-8C05-8130B15E9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22" y="1412875"/>
            <a:ext cx="8555893" cy="102221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223" y="2601119"/>
            <a:ext cx="7749778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6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53" y="1412875"/>
            <a:ext cx="2949178" cy="11246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53" y="2713384"/>
            <a:ext cx="2949178" cy="33693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0"/>
          </p:nvPr>
        </p:nvSpPr>
        <p:spPr>
          <a:xfrm>
            <a:off x="3303639" y="1412876"/>
            <a:ext cx="5567708" cy="467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2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6253" y="1412875"/>
            <a:ext cx="2949178" cy="11246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53" y="2713384"/>
            <a:ext cx="2949178" cy="33693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0"/>
          </p:nvPr>
        </p:nvSpPr>
        <p:spPr>
          <a:xfrm>
            <a:off x="3303639" y="1412876"/>
            <a:ext cx="5567708" cy="467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47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6253" y="1412875"/>
            <a:ext cx="2949178" cy="11246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53" y="2713384"/>
            <a:ext cx="2949178" cy="33693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303639" y="1412876"/>
            <a:ext cx="5567708" cy="467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966636" y="2759510"/>
            <a:ext cx="31185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n-US" altLang="x-none" sz="5400" dirty="0" smtClean="0">
                <a:solidFill>
                  <a:schemeClr val="bg1"/>
                </a:solidFill>
              </a:rPr>
              <a:t>Thank you</a:t>
            </a:r>
          </a:p>
          <a:p>
            <a:pPr>
              <a:defRPr/>
            </a:pPr>
            <a:r>
              <a:rPr lang="en-US" altLang="x-none" sz="1800" dirty="0" smtClean="0">
                <a:solidFill>
                  <a:schemeClr val="bg1"/>
                </a:solidFill>
              </a:rPr>
              <a:t>For more information </a:t>
            </a:r>
            <a:r>
              <a:rPr lang="en-US" altLang="x-none" sz="1800" b="0" dirty="0" smtClean="0">
                <a:solidFill>
                  <a:schemeClr val="bg1"/>
                </a:solidFill>
              </a:rPr>
              <a:t>visit</a:t>
            </a:r>
            <a:r>
              <a:rPr lang="en-US" altLang="x-none" sz="1800" b="1" dirty="0" smtClean="0">
                <a:solidFill>
                  <a:schemeClr val="bg1"/>
                </a:solidFill>
              </a:rPr>
              <a:t> </a:t>
            </a:r>
            <a:r>
              <a:rPr lang="en-US" altLang="x-none" sz="1800" b="1" dirty="0" err="1" smtClean="0">
                <a:solidFill>
                  <a:schemeClr val="bg1"/>
                </a:solidFill>
              </a:rPr>
              <a:t>www.hull.ac.uk</a:t>
            </a:r>
            <a:endParaRPr lang="en-US" altLang="x-none" sz="18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8" y="2759510"/>
            <a:ext cx="3018891" cy="14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3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966636" y="2759510"/>
            <a:ext cx="31185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n-US" altLang="x-none" sz="5400" dirty="0" smtClean="0">
                <a:solidFill>
                  <a:schemeClr val="bg1"/>
                </a:solidFill>
              </a:rPr>
              <a:t>Thank you</a:t>
            </a:r>
          </a:p>
          <a:p>
            <a:pPr>
              <a:defRPr/>
            </a:pPr>
            <a:r>
              <a:rPr lang="en-US" altLang="x-none" sz="1800" dirty="0" smtClean="0">
                <a:solidFill>
                  <a:schemeClr val="bg1"/>
                </a:solidFill>
              </a:rPr>
              <a:t>For more information </a:t>
            </a:r>
            <a:r>
              <a:rPr lang="en-US" altLang="x-none" sz="1800" b="0" dirty="0" smtClean="0">
                <a:solidFill>
                  <a:schemeClr val="bg1"/>
                </a:solidFill>
              </a:rPr>
              <a:t>visit</a:t>
            </a:r>
            <a:r>
              <a:rPr lang="en-US" altLang="x-none" sz="1800" b="1" dirty="0" smtClean="0">
                <a:solidFill>
                  <a:schemeClr val="bg1"/>
                </a:solidFill>
              </a:rPr>
              <a:t> </a:t>
            </a:r>
            <a:r>
              <a:rPr lang="en-US" altLang="x-none" sz="1800" b="1" dirty="0" err="1" smtClean="0">
                <a:solidFill>
                  <a:schemeClr val="bg1"/>
                </a:solidFill>
              </a:rPr>
              <a:t>www.hull.ac.uk</a:t>
            </a:r>
            <a:endParaRPr lang="en-US" altLang="x-none" sz="18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8" y="2759510"/>
            <a:ext cx="3018891" cy="14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37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gn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966636" y="2759510"/>
            <a:ext cx="31185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r>
              <a:rPr lang="en-US" altLang="x-none" sz="5400" dirty="0" smtClean="0">
                <a:solidFill>
                  <a:schemeClr val="bg1"/>
                </a:solidFill>
              </a:rPr>
              <a:t>Thank you</a:t>
            </a:r>
          </a:p>
          <a:p>
            <a:pPr>
              <a:defRPr/>
            </a:pPr>
            <a:r>
              <a:rPr lang="en-US" altLang="x-none" sz="1800" dirty="0" smtClean="0">
                <a:solidFill>
                  <a:schemeClr val="bg1"/>
                </a:solidFill>
              </a:rPr>
              <a:t>For more information </a:t>
            </a:r>
            <a:r>
              <a:rPr lang="en-US" altLang="x-none" sz="1800" b="0" dirty="0" smtClean="0">
                <a:solidFill>
                  <a:schemeClr val="bg1"/>
                </a:solidFill>
              </a:rPr>
              <a:t>visit</a:t>
            </a:r>
            <a:r>
              <a:rPr lang="en-US" altLang="x-none" sz="1800" b="1" dirty="0" smtClean="0">
                <a:solidFill>
                  <a:schemeClr val="bg1"/>
                </a:solidFill>
              </a:rPr>
              <a:t> </a:t>
            </a:r>
            <a:r>
              <a:rPr lang="en-US" altLang="x-none" sz="1800" b="1" dirty="0" err="1" smtClean="0">
                <a:solidFill>
                  <a:schemeClr val="bg1"/>
                </a:solidFill>
              </a:rPr>
              <a:t>www.hull.ac.uk</a:t>
            </a:r>
            <a:endParaRPr lang="en-US" altLang="x-none" sz="1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88" y="2759510"/>
            <a:ext cx="3018891" cy="14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1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88657" y="226142"/>
            <a:ext cx="4523185" cy="641063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9" y="4483510"/>
            <a:ext cx="4268107" cy="2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6444" y="4634860"/>
            <a:ext cx="3756737" cy="133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cap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88657" y="226142"/>
            <a:ext cx="4523185" cy="641063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9" y="4483510"/>
            <a:ext cx="4268107" cy="2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6444" y="4634860"/>
            <a:ext cx="3756737" cy="133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94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88657" y="226142"/>
            <a:ext cx="4523185" cy="641063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9" y="4483510"/>
            <a:ext cx="4268107" cy="28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6444" y="4634860"/>
            <a:ext cx="3756737" cy="133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fram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19" y="1437482"/>
            <a:ext cx="98702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1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223" y="1412875"/>
            <a:ext cx="7749778" cy="102221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1223" y="2601119"/>
            <a:ext cx="7749778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4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frame image with logo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258528"/>
            <a:ext cx="9144000" cy="5599471"/>
          </a:xfrm>
        </p:spPr>
        <p:txBody>
          <a:bodyPr/>
          <a:lstStyle/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" y="4103688"/>
            <a:ext cx="483393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223" y="1412875"/>
            <a:ext cx="7749778" cy="102221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1223" y="2601119"/>
            <a:ext cx="7749778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330200"/>
            <a:ext cx="13160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65077" y="1408733"/>
            <a:ext cx="856087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smtClean="0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65077" y="3212301"/>
            <a:ext cx="8560871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 smtClean="0"/>
              <a:t>Click to edit Master text styles</a:t>
            </a:r>
          </a:p>
          <a:p>
            <a:pPr lvl="1"/>
            <a:r>
              <a:rPr lang="en-US" altLang="x-none" noProof="0" smtClean="0"/>
              <a:t>Second level</a:t>
            </a:r>
          </a:p>
          <a:p>
            <a:pPr lvl="2"/>
            <a:r>
              <a:rPr lang="en-US" altLang="x-none" noProof="0" smtClean="0"/>
              <a:t>Third level</a:t>
            </a:r>
          </a:p>
          <a:p>
            <a:pPr lvl="3"/>
            <a:r>
              <a:rPr lang="en-US" altLang="x-none" noProof="0" smtClean="0"/>
              <a:t>Fourth level</a:t>
            </a:r>
          </a:p>
          <a:p>
            <a:pPr lvl="4"/>
            <a:r>
              <a:rPr lang="en-US" altLang="x-none" noProof="0" smtClean="0"/>
              <a:t>Fifth level</a:t>
            </a:r>
            <a:endParaRPr lang="en-US" altLang="x-none" noProof="0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6366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5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65077" y="1408733"/>
            <a:ext cx="856087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smtClean="0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65077" y="3212301"/>
            <a:ext cx="8560871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 smtClean="0"/>
              <a:t>Click to edit Master text styles</a:t>
            </a:r>
          </a:p>
          <a:p>
            <a:pPr lvl="1"/>
            <a:r>
              <a:rPr lang="en-US" altLang="x-none" noProof="0" smtClean="0"/>
              <a:t>Second level</a:t>
            </a:r>
          </a:p>
          <a:p>
            <a:pPr lvl="2"/>
            <a:r>
              <a:rPr lang="en-US" altLang="x-none" noProof="0" smtClean="0"/>
              <a:t>Third level</a:t>
            </a:r>
          </a:p>
          <a:p>
            <a:pPr lvl="3"/>
            <a:r>
              <a:rPr lang="en-US" altLang="x-none" noProof="0" smtClean="0"/>
              <a:t>Fourth level</a:t>
            </a:r>
          </a:p>
          <a:p>
            <a:pPr lvl="4"/>
            <a:r>
              <a:rPr lang="en-US" altLang="x-none" noProof="0" smtClean="0"/>
              <a:t>Fifth level</a:t>
            </a:r>
            <a:endParaRPr lang="en-US" altLang="x-none" noProof="0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7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65077" y="1408733"/>
            <a:ext cx="856087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smtClean="0"/>
              <a:t>Click to edit Master title style</a:t>
            </a:r>
            <a:endParaRPr lang="en-US" altLang="x-non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65077" y="3212301"/>
            <a:ext cx="8560871" cy="32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x-none" noProof="0" smtClean="0"/>
              <a:t>Click to edit Master text styles</a:t>
            </a:r>
          </a:p>
          <a:p>
            <a:pPr lvl="1"/>
            <a:r>
              <a:rPr lang="en-US" altLang="x-none" noProof="0" smtClean="0"/>
              <a:t>Second level</a:t>
            </a:r>
          </a:p>
          <a:p>
            <a:pPr lvl="2"/>
            <a:r>
              <a:rPr lang="en-US" altLang="x-none" noProof="0" smtClean="0"/>
              <a:t>Third level</a:t>
            </a:r>
          </a:p>
          <a:p>
            <a:pPr lvl="3"/>
            <a:r>
              <a:rPr lang="en-US" altLang="x-none" noProof="0" smtClean="0"/>
              <a:t>Fourth level</a:t>
            </a:r>
          </a:p>
          <a:p>
            <a:pPr lvl="4"/>
            <a:r>
              <a:rPr lang="en-US" altLang="x-none" noProof="0" smtClean="0"/>
              <a:t>Fifth level</a:t>
            </a:r>
            <a:endParaRPr lang="en-US" altLang="x-none" noProof="0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1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97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1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7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36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5510" y="1408113"/>
            <a:ext cx="856059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  <a:endParaRPr lang="en-US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5510" y="3211514"/>
            <a:ext cx="8560594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text styles</a:t>
            </a:r>
          </a:p>
          <a:p>
            <a:pPr lvl="1"/>
            <a:r>
              <a:rPr lang="en-US" altLang="x-none" smtClean="0"/>
              <a:t>Second level</a:t>
            </a:r>
          </a:p>
          <a:p>
            <a:pPr lvl="2"/>
            <a:r>
              <a:rPr lang="en-US" altLang="x-none" smtClean="0"/>
              <a:t>Third level</a:t>
            </a:r>
          </a:p>
          <a:p>
            <a:pPr lvl="3"/>
            <a:r>
              <a:rPr lang="en-US" altLang="x-none" smtClean="0"/>
              <a:t>Fourth level</a:t>
            </a:r>
          </a:p>
          <a:p>
            <a:pPr lvl="4"/>
            <a:r>
              <a:rPr lang="en-US" altLang="x-none" smtClean="0"/>
              <a:t>Fifth level</a:t>
            </a:r>
            <a:endParaRPr lang="en-US" altLang="x-none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15913"/>
            <a:ext cx="1316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460" y="709490"/>
            <a:ext cx="8555893" cy="2323856"/>
          </a:xfrm>
        </p:spPr>
        <p:txBody>
          <a:bodyPr/>
          <a:lstStyle/>
          <a:p>
            <a:r>
              <a:rPr lang="en-US" sz="8000" dirty="0" smtClean="0"/>
              <a:t>Building resilience – first aid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930" y="4113396"/>
            <a:ext cx="7749778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Lesley Gratrix	</a:t>
            </a:r>
            <a:r>
              <a:rPr lang="en-US" dirty="0" smtClean="0"/>
              <a:t>Jayne Walker</a:t>
            </a:r>
          </a:p>
          <a:p>
            <a:r>
              <a:rPr lang="en-US" dirty="0" smtClean="0"/>
              <a:t>Lisa Jennison	</a:t>
            </a:r>
            <a:r>
              <a:rPr lang="en-US" dirty="0" smtClean="0"/>
              <a:t>Tim </a:t>
            </a:r>
            <a:r>
              <a:rPr lang="en-US" dirty="0" err="1" smtClean="0"/>
              <a:t>Beuscher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953" y="1264689"/>
            <a:ext cx="7749778" cy="1655762"/>
          </a:xfrm>
        </p:spPr>
        <p:txBody>
          <a:bodyPr/>
          <a:lstStyle/>
          <a:p>
            <a:pPr algn="ctr"/>
            <a:r>
              <a:rPr lang="en-US" sz="8000" dirty="0"/>
              <a:t>Building </a:t>
            </a:r>
            <a:r>
              <a:rPr lang="en-US" sz="8000" dirty="0" smtClean="0"/>
              <a:t>resilience</a:t>
            </a:r>
          </a:p>
          <a:p>
            <a:pPr algn="ctr"/>
            <a:endParaRPr lang="en-US" sz="8000" dirty="0"/>
          </a:p>
          <a:p>
            <a:pPr algn="ctr"/>
            <a:r>
              <a:rPr lang="en-US" sz="8000" dirty="0" smtClean="0"/>
              <a:t> First </a:t>
            </a:r>
            <a:r>
              <a:rPr lang="en-US" sz="8000" dirty="0"/>
              <a:t>aid </a:t>
            </a:r>
            <a:r>
              <a:rPr lang="en-US" sz="8000" dirty="0" smtClean="0"/>
              <a:t>= sharing solutions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1269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happy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8" y="501161"/>
            <a:ext cx="8096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9238" y="570105"/>
            <a:ext cx="8560871" cy="1325563"/>
          </a:xfrm>
        </p:spPr>
        <p:txBody>
          <a:bodyPr/>
          <a:lstStyle/>
          <a:p>
            <a:r>
              <a:rPr lang="en-GB" sz="6000" dirty="0" smtClean="0"/>
              <a:t>Resilience</a:t>
            </a:r>
            <a:br>
              <a:rPr lang="en-GB" sz="6000" dirty="0" smtClean="0"/>
            </a:br>
            <a:endParaRPr lang="en-GB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207" y="1987063"/>
            <a:ext cx="8560871" cy="4061282"/>
          </a:xfrm>
        </p:spPr>
        <p:txBody>
          <a:bodyPr/>
          <a:lstStyle/>
          <a:p>
            <a:r>
              <a:rPr lang="en-US" sz="3600" dirty="0"/>
              <a:t>the ability of a substance or object to spring back into shape; elasticity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The capacity to recover quickly from difficulties</a:t>
            </a:r>
          </a:p>
          <a:p>
            <a:endParaRPr lang="en-US" sz="3600" dirty="0" smtClean="0"/>
          </a:p>
          <a:p>
            <a:r>
              <a:rPr lang="en-US" sz="3600" dirty="0" smtClean="0"/>
              <a:t>Toughness</a:t>
            </a:r>
          </a:p>
          <a:p>
            <a:endParaRPr lang="en-US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061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compa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Image result for compassion fati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68" y="1567718"/>
            <a:ext cx="59436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mpassion fati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21" y="1770551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11" y="481563"/>
            <a:ext cx="8560594" cy="1325562"/>
          </a:xfrm>
        </p:spPr>
        <p:txBody>
          <a:bodyPr/>
          <a:lstStyle/>
          <a:p>
            <a:r>
              <a:rPr lang="en-GB" dirty="0" smtClean="0"/>
              <a:t>Three step approach to resilience: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06" y="2428999"/>
            <a:ext cx="8560594" cy="325913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Step 1: Resilience is demonstrated by the ability to reflect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Step 2: Voicing concerns and accessing the appropriate guidance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Step 3: Supervision and support and developing oneself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41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990" y="361828"/>
            <a:ext cx="8560594" cy="1325562"/>
          </a:xfrm>
        </p:spPr>
        <p:txBody>
          <a:bodyPr/>
          <a:lstStyle/>
          <a:p>
            <a:r>
              <a:rPr lang="en-GB" dirty="0" smtClean="0"/>
              <a:t>Over to you………….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10" y="1784839"/>
            <a:ext cx="8560594" cy="4008805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….</a:t>
            </a:r>
            <a:r>
              <a:rPr lang="en-GB" sz="3600" dirty="0"/>
              <a:t> A SWOT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9185" y="371035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2" y="2531453"/>
            <a:ext cx="74485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185" y="371035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43" y="2144591"/>
            <a:ext cx="7448550" cy="3448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9185" y="1046285"/>
            <a:ext cx="6787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pairs, pick one step of the three step approach, and undertake a SWOT analysis around it on the handout you have. Be prepared to feedback to the group! Come on now you ask your students to!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9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11" y="481563"/>
            <a:ext cx="8560594" cy="1325562"/>
          </a:xfrm>
        </p:spPr>
        <p:txBody>
          <a:bodyPr/>
          <a:lstStyle/>
          <a:p>
            <a:r>
              <a:rPr lang="en-GB" dirty="0" smtClean="0"/>
              <a:t>Three step approach to resilience: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06" y="2428999"/>
            <a:ext cx="8560594" cy="325913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Step 1: Resilience is demonstrated by the ability to reflect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Step 2: Voicing concerns and accessing the appropriate guidance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Step 3: Supervision and support and developing oneself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50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silienc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97" y="1939751"/>
            <a:ext cx="5858364" cy="31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4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Hull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H powerpoint Template" id="{1782525B-2C9A-3D4B-884C-4EFFA0E350A8}" vid="{7076B3EB-AE3E-4E45-8263-D65EE85AC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E50676A51E5468642D2ADD9403D9C" ma:contentTypeVersion="0" ma:contentTypeDescription="Create a new document." ma:contentTypeScope="" ma:versionID="2a479cc587dce514386f67702654a0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AF6ACB-F437-477D-A4B3-8A34A6761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8F7CDF-33D6-4D6D-8623-8F0F015B72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0B3CF5-ECE1-4982-8D11-164FB7F7238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UoH powerpoint Template</Template>
  <TotalTime>63</TotalTime>
  <Words>161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University of Hull Theme</vt:lpstr>
      <vt:lpstr>Building resilience – first aid </vt:lpstr>
      <vt:lpstr>Resilience </vt:lpstr>
      <vt:lpstr>PowerPoint Presentation</vt:lpstr>
      <vt:lpstr>PowerPoint Presentation</vt:lpstr>
      <vt:lpstr>Three step approach to resilience:</vt:lpstr>
      <vt:lpstr>Over to you…………. </vt:lpstr>
      <vt:lpstr>PowerPoint Presentation</vt:lpstr>
      <vt:lpstr>Three step approach to resilience: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Phillis</dc:creator>
  <cp:lastModifiedBy>Lesley L Gratrix</cp:lastModifiedBy>
  <cp:revision>8</cp:revision>
  <dcterms:created xsi:type="dcterms:W3CDTF">2017-07-27T14:37:24Z</dcterms:created>
  <dcterms:modified xsi:type="dcterms:W3CDTF">2019-02-11T16:59:35Z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0x0101004B9E50676A51E5468642D2ADD9403D9C</vt:lpwstr>
  </property>
</Properties>
</file>