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4"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894"/>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E946D-4CEA-4F0E-A39A-E0A1D9F60C87}" type="datetimeFigureOut">
              <a:rPr lang="en-US" smtClean="0"/>
              <a:t>2/14/2019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A35FA-875F-4218-94ED-6481C5DB2738}"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Inclusion and Social Justice Research Group within the Faculty of Arts, Cultures and Education (FACE) at the University of Hull have worked with a</a:t>
            </a:r>
            <a:r>
              <a:rPr lang="en-GB" sz="1200" kern="1200" baseline="0" dirty="0" smtClean="0">
                <a:solidFill>
                  <a:schemeClr val="tx1"/>
                </a:solidFill>
                <a:effectLst/>
                <a:latin typeface="+mn-lt"/>
                <a:ea typeface="+mn-ea"/>
                <a:cs typeface="+mn-cs"/>
              </a:rPr>
              <a:t> regional </a:t>
            </a:r>
            <a:r>
              <a:rPr lang="en-GB" sz="1200" kern="1200" dirty="0" smtClean="0">
                <a:solidFill>
                  <a:schemeClr val="tx1"/>
                </a:solidFill>
                <a:effectLst/>
                <a:latin typeface="+mn-lt"/>
                <a:ea typeface="+mn-ea"/>
                <a:cs typeface="+mn-cs"/>
              </a:rPr>
              <a:t>Virtual School to create a collaborative research project to explore the effectiveness of Virtual Schools, with the aim of exploring ways of developing educational provision for children and young people</a:t>
            </a:r>
            <a:r>
              <a:rPr lang="en-GB" sz="1200" kern="1200" baseline="0" dirty="0" smtClean="0">
                <a:solidFill>
                  <a:schemeClr val="tx1"/>
                </a:solidFill>
                <a:effectLst/>
                <a:latin typeface="+mn-lt"/>
                <a:ea typeface="+mn-ea"/>
                <a:cs typeface="+mn-cs"/>
              </a:rPr>
              <a:t> who are currently looked after by the local authority</a:t>
            </a:r>
            <a:r>
              <a:rPr lang="en-GB" sz="1200" kern="1200" dirty="0" smtClean="0">
                <a:solidFill>
                  <a:schemeClr val="tx1"/>
                </a:solidFill>
                <a:effectLst/>
                <a:latin typeface="+mn-lt"/>
                <a:ea typeface="+mn-ea"/>
                <a:cs typeface="+mn-cs"/>
              </a:rPr>
              <a:t>. This project, designed in collaboration with a</a:t>
            </a:r>
            <a:r>
              <a:rPr lang="en-GB" sz="1200" kern="1200" baseline="0" dirty="0" smtClean="0">
                <a:solidFill>
                  <a:schemeClr val="tx1"/>
                </a:solidFill>
                <a:effectLst/>
                <a:latin typeface="+mn-lt"/>
                <a:ea typeface="+mn-ea"/>
                <a:cs typeface="+mn-cs"/>
              </a:rPr>
              <a:t> regional </a:t>
            </a:r>
            <a:r>
              <a:rPr lang="en-GB" sz="1200" kern="1200" dirty="0" smtClean="0">
                <a:solidFill>
                  <a:schemeClr val="tx1"/>
                </a:solidFill>
                <a:effectLst/>
                <a:latin typeface="+mn-lt"/>
                <a:ea typeface="+mn-ea"/>
                <a:cs typeface="+mn-cs"/>
              </a:rPr>
              <a:t>Virtual School, sets out to develop a clear mapping of current research about the educational experiences of children and young people in the looked after system and, though undertaking a new study with children and young people, to develop practical recommendations to improve practices. There is very little research about the effectiveness of Virtual Schools, and none investigating the </a:t>
            </a:r>
            <a:r>
              <a:rPr lang="en-GB" sz="1200" i="1" kern="1200" dirty="0" smtClean="0">
                <a:solidFill>
                  <a:schemeClr val="tx1"/>
                </a:solidFill>
                <a:effectLst/>
                <a:latin typeface="+mn-lt"/>
                <a:ea typeface="+mn-ea"/>
                <a:cs typeface="+mn-cs"/>
              </a:rPr>
              <a:t>experiences</a:t>
            </a:r>
            <a:r>
              <a:rPr lang="en-GB" sz="1200" kern="1200" dirty="0" smtClean="0">
                <a:solidFill>
                  <a:schemeClr val="tx1"/>
                </a:solidFill>
                <a:effectLst/>
                <a:latin typeface="+mn-lt"/>
                <a:ea typeface="+mn-ea"/>
                <a:cs typeface="+mn-cs"/>
              </a:rPr>
              <a:t> of children and young people within them. This is an identified gap in the research, and one that this study set out to address.</a:t>
            </a:r>
          </a:p>
          <a:p>
            <a:r>
              <a:rPr lang="en-GB" sz="1200" kern="1200" dirty="0" smtClean="0">
                <a:solidFill>
                  <a:schemeClr val="tx1"/>
                </a:solidFill>
                <a:effectLst/>
                <a:latin typeface="+mn-lt"/>
                <a:ea typeface="+mn-ea"/>
                <a:cs typeface="+mn-cs"/>
              </a:rPr>
              <a:t>This report summarises the initial findings from the study, undertaken by staff and doctoral students in the University of Hull, in collaboration with teachers, support workers, and children and young people in the Hull and East Riding areas. It outlines the research questions and research methods, and then presents key themes from data across three stakeholder groups: children and young people in the looked after system; support workers; and staff working in schools. It ends with a list of recommendations for consideration by the Virtual School in terms of the development of long-term practices.</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2</a:t>
            </a:fld>
            <a:endParaRPr lang="en-GB"/>
          </a:p>
        </p:txBody>
      </p:sp>
    </p:spTree>
    <p:extLst>
      <p:ext uri="{BB962C8B-B14F-4D97-AF65-F5344CB8AC3E}">
        <p14:creationId xmlns="" xmlns:p14="http://schemas.microsoft.com/office/powerpoint/2010/main" val="372066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Teaching staff identified that “Different social workers do things differently, so you have a multi-disciplinary team where everybody has different ways of working and it’s different in each PEP meeting you go to.” It was pointed out that social workers often do not attend PEP meetings “I had one the other day where the social worker and the parent didn’t even turn up.” which then can cause problems in the subsequent continuity of the PEP meetings in following up of actions and sharing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teaching staff generally felt that training specific to working with LAC was lacking both within the school and as part of their initial teacher training programme. “I had no training [in working with LAC] on my PGCE, it’s just been a case of picking it up as I go along.”  This sentiment was echoed by another teacher, particularly in relation to the completion and involvement in PEPs “You just have to pick it up and hopefully, if you’ve done something wrong, it gets identified before the meeting takes place or it can be easily rectified because sometimes that can be a bit of a challenge.”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13</a:t>
            </a:fld>
            <a:endParaRPr lang="en-GB"/>
          </a:p>
        </p:txBody>
      </p:sp>
    </p:spTree>
    <p:extLst>
      <p:ext uri="{BB962C8B-B14F-4D97-AF65-F5344CB8AC3E}">
        <p14:creationId xmlns="" xmlns:p14="http://schemas.microsoft.com/office/powerpoint/2010/main" val="322257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That serious consideration is given to the issue of the </a:t>
            </a:r>
            <a:r>
              <a:rPr lang="en-GB" sz="1200" b="1" kern="1200" dirty="0" smtClean="0">
                <a:solidFill>
                  <a:schemeClr val="tx1"/>
                </a:solidFill>
                <a:effectLst/>
                <a:latin typeface="+mn-lt"/>
                <a:ea typeface="+mn-ea"/>
                <a:cs typeface="+mn-cs"/>
              </a:rPr>
              <a:t>timing of PEP meetings and LAC reviews</a:t>
            </a:r>
            <a:r>
              <a:rPr lang="en-GB" sz="1200" kern="1200" dirty="0" smtClean="0">
                <a:solidFill>
                  <a:schemeClr val="tx1"/>
                </a:solidFill>
                <a:effectLst/>
                <a:latin typeface="+mn-lt"/>
                <a:ea typeface="+mn-ea"/>
                <a:cs typeface="+mn-cs"/>
              </a:rPr>
              <a:t>, especially when these involving ‘pulling out’ children from class. Data overwhelmingly suggests that this is a major concern for looked after young people in terms of a) their education; b) their ability to keep their looked after status to themselves; c) their concerns with being marked out as ‘different’ from their peers. Support workers and school staff indicate that this contributes to the decision for some looked after children to not attend these meetings.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That additional </a:t>
            </a:r>
            <a:r>
              <a:rPr lang="en-GB" sz="1200" b="1" kern="1200" dirty="0" smtClean="0">
                <a:solidFill>
                  <a:schemeClr val="tx1"/>
                </a:solidFill>
                <a:effectLst/>
                <a:latin typeface="+mn-lt"/>
                <a:ea typeface="+mn-ea"/>
                <a:cs typeface="+mn-cs"/>
              </a:rPr>
              <a:t>resources and support</a:t>
            </a:r>
            <a:r>
              <a:rPr lang="en-GB" sz="1200" kern="1200" dirty="0" smtClean="0">
                <a:solidFill>
                  <a:schemeClr val="tx1"/>
                </a:solidFill>
                <a:effectLst/>
                <a:latin typeface="+mn-lt"/>
                <a:ea typeface="+mn-ea"/>
                <a:cs typeface="+mn-cs"/>
              </a:rPr>
              <a:t> continue to be made available to looked after children and young people. These were stated to be the ‘best thing about being looked after’ by a sizable majority of participants in this study and they appear to make a significant contribution to young people’s ability to engage in school. Data from schools, nonetheless, suggested that the processes for accessing the Pupil Premium Grant were more demanding through ERVS than through virtual schools in other authorities; this might warrant further investigation and discussion.</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That support staff continue to be able to </a:t>
            </a:r>
            <a:r>
              <a:rPr lang="en-GB" sz="1200" b="1" kern="1200" dirty="0" smtClean="0">
                <a:solidFill>
                  <a:schemeClr val="tx1"/>
                </a:solidFill>
                <a:effectLst/>
                <a:latin typeface="+mn-lt"/>
                <a:ea typeface="+mn-ea"/>
                <a:cs typeface="+mn-cs"/>
              </a:rPr>
              <a:t>develop strong relationships</a:t>
            </a:r>
            <a:r>
              <a:rPr lang="en-GB" sz="1200" kern="1200" dirty="0" smtClean="0">
                <a:solidFill>
                  <a:schemeClr val="tx1"/>
                </a:solidFill>
                <a:effectLst/>
                <a:latin typeface="+mn-lt"/>
                <a:ea typeface="+mn-ea"/>
                <a:cs typeface="+mn-cs"/>
              </a:rPr>
              <a:t> with children and young people so that the latter can feel known and understood as individuals. The convergence in data between the young people and the support staff indicates that this is a central strength of ERVS.</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That more </a:t>
            </a:r>
            <a:r>
              <a:rPr lang="en-GB" sz="1200" b="1" kern="1200" dirty="0" smtClean="0">
                <a:solidFill>
                  <a:schemeClr val="tx1"/>
                </a:solidFill>
                <a:effectLst/>
                <a:latin typeface="+mn-lt"/>
                <a:ea typeface="+mn-ea"/>
                <a:cs typeface="+mn-cs"/>
              </a:rPr>
              <a:t>information and training</a:t>
            </a:r>
            <a:r>
              <a:rPr lang="en-GB" sz="1200" kern="1200" dirty="0" smtClean="0">
                <a:solidFill>
                  <a:schemeClr val="tx1"/>
                </a:solidFill>
                <a:effectLst/>
                <a:latin typeface="+mn-lt"/>
                <a:ea typeface="+mn-ea"/>
                <a:cs typeface="+mn-cs"/>
              </a:rPr>
              <a:t> is offered to teachers and support staff within schools so that looked after children and young people do not get asked inappropriate questions. This training should include </a:t>
            </a:r>
            <a:r>
              <a:rPr lang="en-GB" sz="1200" b="1" kern="1200" dirty="0" smtClean="0">
                <a:solidFill>
                  <a:schemeClr val="tx1"/>
                </a:solidFill>
                <a:effectLst/>
                <a:latin typeface="+mn-lt"/>
                <a:ea typeface="+mn-ea"/>
                <a:cs typeface="+mn-cs"/>
              </a:rPr>
              <a:t>challenging assumptions</a:t>
            </a:r>
            <a:r>
              <a:rPr lang="en-GB" sz="1200" kern="1200" dirty="0" smtClean="0">
                <a:solidFill>
                  <a:schemeClr val="tx1"/>
                </a:solidFill>
                <a:effectLst/>
                <a:latin typeface="+mn-lt"/>
                <a:ea typeface="+mn-ea"/>
                <a:cs typeface="+mn-cs"/>
              </a:rPr>
              <a:t> about why young people are in the looked after system and how to respond appropriately in a classroom setting. This includes thinking about when it might – and might not - be appropriate to treat someone differently because they are looked after.</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That consideration is given to how looked after children and young people might be able to </a:t>
            </a:r>
            <a:r>
              <a:rPr lang="en-GB" sz="1200" b="1" kern="1200" dirty="0" smtClean="0">
                <a:solidFill>
                  <a:schemeClr val="tx1"/>
                </a:solidFill>
                <a:effectLst/>
                <a:latin typeface="+mn-lt"/>
                <a:ea typeface="+mn-ea"/>
                <a:cs typeface="+mn-cs"/>
              </a:rPr>
              <a:t>build and maintain relationships with one another</a:t>
            </a:r>
            <a:r>
              <a:rPr lang="en-GB" sz="1200" kern="1200" dirty="0" smtClean="0">
                <a:solidFill>
                  <a:schemeClr val="tx1"/>
                </a:solidFill>
                <a:effectLst/>
                <a:latin typeface="+mn-lt"/>
                <a:ea typeface="+mn-ea"/>
                <a:cs typeface="+mn-cs"/>
              </a:rPr>
              <a:t>. This entails recognising that although most want to retain their privacy, they also want to know who else is looked after so that they do not feel alone.</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That a more </a:t>
            </a:r>
            <a:r>
              <a:rPr lang="en-GB" sz="1200" b="1" kern="1200" dirty="0" smtClean="0">
                <a:solidFill>
                  <a:schemeClr val="tx1"/>
                </a:solidFill>
                <a:effectLst/>
                <a:latin typeface="+mn-lt"/>
                <a:ea typeface="+mn-ea"/>
                <a:cs typeface="+mn-cs"/>
              </a:rPr>
              <a:t>joined-up approach</a:t>
            </a:r>
            <a:r>
              <a:rPr lang="en-GB" sz="1200" kern="1200" dirty="0" smtClean="0">
                <a:solidFill>
                  <a:schemeClr val="tx1"/>
                </a:solidFill>
                <a:effectLst/>
                <a:latin typeface="+mn-lt"/>
                <a:ea typeface="+mn-ea"/>
                <a:cs typeface="+mn-cs"/>
              </a:rPr>
              <a:t> to the completion of PEPs be adopted across local authorities and a </a:t>
            </a:r>
            <a:r>
              <a:rPr lang="en-GB" sz="1200" b="1" kern="1200" dirty="0" smtClean="0">
                <a:solidFill>
                  <a:schemeClr val="tx1"/>
                </a:solidFill>
                <a:effectLst/>
                <a:latin typeface="+mn-lt"/>
                <a:ea typeface="+mn-ea"/>
                <a:cs typeface="+mn-cs"/>
              </a:rPr>
              <a:t>standardised PEP template with clear guidance</a:t>
            </a:r>
            <a:r>
              <a:rPr lang="en-GB" sz="1200" kern="1200" dirty="0" smtClean="0">
                <a:solidFill>
                  <a:schemeClr val="tx1"/>
                </a:solidFill>
                <a:effectLst/>
                <a:latin typeface="+mn-lt"/>
                <a:ea typeface="+mn-ea"/>
                <a:cs typeface="+mn-cs"/>
              </a:rPr>
              <a:t> with accompanying </a:t>
            </a:r>
            <a:r>
              <a:rPr lang="en-GB" sz="1200" b="1" kern="1200" dirty="0" smtClean="0">
                <a:solidFill>
                  <a:schemeClr val="tx1"/>
                </a:solidFill>
                <a:effectLst/>
                <a:latin typeface="+mn-lt"/>
                <a:ea typeface="+mn-ea"/>
                <a:cs typeface="+mn-cs"/>
              </a:rPr>
              <a:t>training</a:t>
            </a:r>
            <a:r>
              <a:rPr lang="en-GB" sz="1200" kern="1200" dirty="0" smtClean="0">
                <a:solidFill>
                  <a:schemeClr val="tx1"/>
                </a:solidFill>
                <a:effectLst/>
                <a:latin typeface="+mn-lt"/>
                <a:ea typeface="+mn-ea"/>
                <a:cs typeface="+mn-cs"/>
              </a:rPr>
              <a:t> be established to support new staff in the completion of PEPs.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That when changes are to be made by ERVS in terms of the administration of PPG or completion of PEPs, key stakeholders within the schools are </a:t>
            </a:r>
            <a:r>
              <a:rPr lang="en-GB" sz="1200" b="1" kern="1200" dirty="0" smtClean="0">
                <a:solidFill>
                  <a:schemeClr val="tx1"/>
                </a:solidFill>
                <a:effectLst/>
                <a:latin typeface="+mn-lt"/>
                <a:ea typeface="+mn-ea"/>
                <a:cs typeface="+mn-cs"/>
              </a:rPr>
              <a:t>included in consultations </a:t>
            </a:r>
            <a:r>
              <a:rPr lang="en-GB" sz="1200" kern="1200" dirty="0" smtClean="0">
                <a:solidFill>
                  <a:schemeClr val="tx1"/>
                </a:solidFill>
                <a:effectLst/>
                <a:latin typeface="+mn-lt"/>
                <a:ea typeface="+mn-ea"/>
                <a:cs typeface="+mn-cs"/>
              </a:rPr>
              <a:t>to</a:t>
            </a:r>
            <a:r>
              <a:rPr lang="en-GB" sz="1200" b="1" kern="1200" dirty="0" smtClean="0">
                <a:solidFill>
                  <a:schemeClr val="tx1"/>
                </a:solidFill>
                <a:effectLst/>
                <a:latin typeface="+mn-lt"/>
                <a:ea typeface="+mn-ea"/>
                <a:cs typeface="+mn-cs"/>
              </a:rPr>
              <a:t> work collaboratively </a:t>
            </a:r>
            <a:r>
              <a:rPr lang="en-GB" sz="1200" kern="1200" dirty="0" smtClean="0">
                <a:solidFill>
                  <a:schemeClr val="tx1"/>
                </a:solidFill>
                <a:effectLst/>
                <a:latin typeface="+mn-lt"/>
                <a:ea typeface="+mn-ea"/>
                <a:cs typeface="+mn-cs"/>
              </a:rPr>
              <a:t>on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how these changes will work in practice.</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14</a:t>
            </a:fld>
            <a:endParaRPr lang="en-GB"/>
          </a:p>
        </p:txBody>
      </p:sp>
    </p:spTree>
    <p:extLst>
      <p:ext uri="{BB962C8B-B14F-4D97-AF65-F5344CB8AC3E}">
        <p14:creationId xmlns="" xmlns:p14="http://schemas.microsoft.com/office/powerpoint/2010/main" val="71956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D2C303-A170-428A-8571-A64CB965E244}" type="slidenum">
              <a:rPr lang="en-GB" altLang="en-US" smtClean="0"/>
              <a:pPr/>
              <a:t>15</a:t>
            </a:fld>
            <a:endParaRPr lang="en-GB" altLang="en-US" smtClean="0"/>
          </a:p>
        </p:txBody>
      </p:sp>
    </p:spTree>
    <p:extLst>
      <p:ext uri="{BB962C8B-B14F-4D97-AF65-F5344CB8AC3E}">
        <p14:creationId xmlns="" xmlns:p14="http://schemas.microsoft.com/office/powerpoint/2010/main" val="52060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17</a:t>
            </a:fld>
            <a:endParaRPr lang="en-GB"/>
          </a:p>
        </p:txBody>
      </p:sp>
    </p:spTree>
    <p:extLst>
      <p:ext uri="{BB962C8B-B14F-4D97-AF65-F5344CB8AC3E}">
        <p14:creationId xmlns="" xmlns:p14="http://schemas.microsoft.com/office/powerpoint/2010/main" val="267259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question of feeling different from ‘normal’ students (the word ‘normal’ was used frequently) was discussed at length during group interviews and was also raised in several of the responses in questionnaires. Young people drew attention to many ways in which they felt ‘different’. Some of these were positive, such as receiving additional resources (‘free stuff’) and extra support. Others were positive in themselves yet had had negative knock-on effects (such as getting a taxi to school and thus being identifiable as a looked after young person). Others were simply negative, such as being bullied, or feeling that teachers made negative assumptions about them.</a:t>
            </a:r>
          </a:p>
          <a:p>
            <a:r>
              <a:rPr lang="en-GB" sz="1200" kern="1200" dirty="0" smtClean="0">
                <a:solidFill>
                  <a:schemeClr val="tx1"/>
                </a:solidFill>
                <a:effectLst/>
                <a:latin typeface="+mn-lt"/>
                <a:ea typeface="+mn-ea"/>
                <a:cs typeface="+mn-cs"/>
              </a:rPr>
              <a:t>The importance of wanting to feel ‘the same’ as other students cannot be over-stated. The analysis of data from children and young people indicates that this central issue underpins their experiences of being in school. All of the other themes, outlined below, can be inextricably linked with this.</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5</a:t>
            </a:fld>
            <a:endParaRPr lang="en-GB"/>
          </a:p>
        </p:txBody>
      </p:sp>
    </p:spTree>
    <p:extLst>
      <p:ext uri="{BB962C8B-B14F-4D97-AF65-F5344CB8AC3E}">
        <p14:creationId xmlns="" xmlns:p14="http://schemas.microsoft.com/office/powerpoint/2010/main" val="30938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of the children and young people drew attention to getting ‘pulled out’ of class for PEP meetings, LAC reviews, group sessions and extra tuition. Some of these saw this as positive but the majority raised it as a significant concern. Some even said that it was the ‘worst thing’ about being a looked after young person in school. There were three main reasons for this: 1) it affected their learning, such as one participant who reported missing in-class tests and not being allowed to re-sit these (Male, age 13); it meant that their looked after status became visible to others, or they have to make a decision to lie to their peers (“to be honest I used to tell them I was just like </a:t>
            </a:r>
            <a:r>
              <a:rPr lang="en-GB" sz="1200" kern="1200" dirty="0" err="1" smtClean="0">
                <a:solidFill>
                  <a:schemeClr val="tx1"/>
                </a:solidFill>
                <a:effectLst/>
                <a:latin typeface="+mn-lt"/>
                <a:ea typeface="+mn-ea"/>
                <a:cs typeface="+mn-cs"/>
              </a:rPr>
              <a:t>twagging</a:t>
            </a:r>
            <a:r>
              <a:rPr lang="en-GB" sz="1200" kern="1200" dirty="0" smtClean="0">
                <a:solidFill>
                  <a:schemeClr val="tx1"/>
                </a:solidFill>
                <a:effectLst/>
                <a:latin typeface="+mn-lt"/>
                <a:ea typeface="+mn-ea"/>
                <a:cs typeface="+mn-cs"/>
              </a:rPr>
              <a:t> lessons” – Male, age 16); c) it marked them out as different (“obviously a normal student in class wouldn’t just be taken out of the class … It can be a bit annoying sometimes because you get taken away of lessons and then you get people questioning you” – Female, age 16).</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6</a:t>
            </a:fld>
            <a:endParaRPr lang="en-GB"/>
          </a:p>
        </p:txBody>
      </p:sp>
    </p:spTree>
    <p:extLst>
      <p:ext uri="{BB962C8B-B14F-4D97-AF65-F5344CB8AC3E}">
        <p14:creationId xmlns="" xmlns:p14="http://schemas.microsoft.com/office/powerpoint/2010/main" val="182200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were numerous references, as illustrated above, to the resources and additional support that came with being looked after. From the data, this was overwhelmingly the most frequent response to many questions. These additional resources and support were universally seen as positive and as making a contribution to being able engage in classes and complete homework.</a:t>
            </a:r>
          </a:p>
          <a:p>
            <a:r>
              <a:rPr lang="en-GB" sz="1200" kern="1200" dirty="0" smtClean="0">
                <a:solidFill>
                  <a:schemeClr val="tx1"/>
                </a:solidFill>
                <a:effectLst/>
                <a:latin typeface="+mn-lt"/>
                <a:ea typeface="+mn-ea"/>
                <a:cs typeface="+mn-cs"/>
              </a:rPr>
              <a:t>There were also other notable patterns in the data that indicated that being ‘treated differently’ had negative connotations as well as positive ones. Some spoke of how they felt additional pressure to do well (“The worst thing about being a ‘looked after young person’ is … some teachers either under or over estimate me” - female, age 12). Others said that they felt that teachers were more lenient with them (“if I haven’t got my homework in, my teacher will let me off like say, “Oh, well you’ve probably been doing something, oh so you’ve been in care,” and stuff, so … and then like a lot of my friends have been getting annoyed with me simply from it …” – male, age 16). Another felt that his teacher deliberately ignored him in class (“you’ll be in a lesson and you might put up your hand but there might be no one else with their hand up and they’ll automatically not choose you” – male, age 15). All of these issues were perceived by young people as being a consequence of ‘stigma’ and ‘assumptions’ from teachers (“I think a lot of teachers see us as not important because they think even if they do help us we’re still going to fail, we’re still going to, you know, not succeed” – male, age 16).</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7</a:t>
            </a:fld>
            <a:endParaRPr lang="en-GB"/>
          </a:p>
        </p:txBody>
      </p:sp>
    </p:spTree>
    <p:extLst>
      <p:ext uri="{BB962C8B-B14F-4D97-AF65-F5344CB8AC3E}">
        <p14:creationId xmlns="" xmlns:p14="http://schemas.microsoft.com/office/powerpoint/2010/main" val="117096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Several participants talked about bullying during this study, though not in depth. For some, it almost seemed to be ‘par for the course’ (i.e. ‘luckily people get used to it – male, age 16; “it can also determine who your best friends are and who your enemies are” – male, age 15). Bullying was attributed to being ‘different’ and to ‘standing out from the crowd’. These issues were exacerbated when the visibility as a looked after young person was increased. One young man, for example, explained that he arrived at school in a taxi and ‘for a long while everyone would know me as the kid who gets a taxi, the kid who’s in care’ (Male, age 16).  </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8</a:t>
            </a:fld>
            <a:endParaRPr lang="en-GB"/>
          </a:p>
        </p:txBody>
      </p:sp>
    </p:spTree>
    <p:extLst>
      <p:ext uri="{BB962C8B-B14F-4D97-AF65-F5344CB8AC3E}">
        <p14:creationId xmlns="" xmlns:p14="http://schemas.microsoft.com/office/powerpoint/2010/main" val="213082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Many of the young people in this study were concerned about whether others knew that they were looked after, and in particular, about whether they were able to keep this private. This applied in relation to teachers, to support staff, and to other students. In group interviews, there was discussion about which of the teachers in their schools knew they were looked after, and if so, how they knew this (“I think a lot of the teachers do know, I’m not sure how” – female, age 16). Some participants wanted this information to be kept more private. One explained how he had started to exclude unnecessary people from his PEP reviews because he did not want so many staff to be there whilst his personal circumstances were being discussed.</a:t>
            </a:r>
          </a:p>
          <a:p>
            <a:r>
              <a:rPr lang="en-GB" sz="1200" kern="1200" dirty="0" smtClean="0">
                <a:solidFill>
                  <a:schemeClr val="tx1"/>
                </a:solidFill>
                <a:effectLst/>
                <a:latin typeface="+mn-lt"/>
                <a:ea typeface="+mn-ea"/>
                <a:cs typeface="+mn-cs"/>
              </a:rPr>
              <a:t>With regards to peers, there was a real tension between wanting their status as a LAC to be </a:t>
            </a:r>
            <a:r>
              <a:rPr lang="en-GB" sz="1200" b="1" kern="1200" dirty="0" smtClean="0">
                <a:solidFill>
                  <a:schemeClr val="tx1"/>
                </a:solidFill>
                <a:effectLst/>
                <a:latin typeface="+mn-lt"/>
                <a:ea typeface="+mn-ea"/>
                <a:cs typeface="+mn-cs"/>
              </a:rPr>
              <a:t>private</a:t>
            </a:r>
            <a:r>
              <a:rPr lang="en-GB" sz="1200" kern="1200" dirty="0" smtClean="0">
                <a:solidFill>
                  <a:schemeClr val="tx1"/>
                </a:solidFill>
                <a:effectLst/>
                <a:latin typeface="+mn-lt"/>
                <a:ea typeface="+mn-ea"/>
                <a:cs typeface="+mn-cs"/>
              </a:rPr>
              <a:t> and only shared when necessary and a desire to </a:t>
            </a:r>
            <a:r>
              <a:rPr lang="en-GB" sz="1200" b="1" kern="1200" dirty="0" smtClean="0">
                <a:solidFill>
                  <a:schemeClr val="tx1"/>
                </a:solidFill>
                <a:effectLst/>
                <a:latin typeface="+mn-lt"/>
                <a:ea typeface="+mn-ea"/>
                <a:cs typeface="+mn-cs"/>
              </a:rPr>
              <a:t>want to know</a:t>
            </a:r>
            <a:r>
              <a:rPr lang="en-GB" sz="1200" kern="1200" dirty="0" smtClean="0">
                <a:solidFill>
                  <a:schemeClr val="tx1"/>
                </a:solidFill>
                <a:effectLst/>
                <a:latin typeface="+mn-lt"/>
                <a:ea typeface="+mn-ea"/>
                <a:cs typeface="+mn-cs"/>
              </a:rPr>
              <a:t> which other children in the school were looked after. One young man stated that he would like to ask the school “If they actually know how many students are looked after in the school” (male, age 16). The reason for this, he explained, was “Because then you don’t feel singled out, like I had…well my best friend in school he was looked after as well so I obviously had someone but if I didn’t have him then I would have felt different.”</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9</a:t>
            </a:fld>
            <a:endParaRPr lang="en-GB"/>
          </a:p>
        </p:txBody>
      </p:sp>
    </p:spTree>
    <p:extLst>
      <p:ext uri="{BB962C8B-B14F-4D97-AF65-F5344CB8AC3E}">
        <p14:creationId xmlns="" xmlns:p14="http://schemas.microsoft.com/office/powerpoint/2010/main" val="319872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response to questions about what might improve their school experience, several young people talked about the need for staff training. This seemed to be as a result of experiences of feeling as if teachers and support staff made assumptions and did now know much about being looked after. Some felt that they were frequently ‘training the teachers’ by responding to questions about how the looked after system operated. Others felt that teachers were nervous around them and simply sent them to the designated teacher if there were any issues, rather than trying to respond themselves.</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10</a:t>
            </a:fld>
            <a:endParaRPr lang="en-GB"/>
          </a:p>
        </p:txBody>
      </p:sp>
    </p:spTree>
    <p:extLst>
      <p:ext uri="{BB962C8B-B14F-4D97-AF65-F5344CB8AC3E}">
        <p14:creationId xmlns="" xmlns:p14="http://schemas.microsoft.com/office/powerpoint/2010/main" val="98010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Finally, support staff raised the issue of teacher training (as had the children and young people). One posed the questions: “do teachers feel they received adequate information in their teacher training about meeting the needs of looked after young people? Have they had CPD training since? What training have designated teachers had? How does the designated teacher disseminate information to other staff members? Do they then do the designated teacher training we offer as a local authority, and then did they do a session with their teachers in school?” These are important questions to address.</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11</a:t>
            </a:fld>
            <a:endParaRPr lang="en-GB"/>
          </a:p>
        </p:txBody>
      </p:sp>
    </p:spTree>
    <p:extLst>
      <p:ext uri="{BB962C8B-B14F-4D97-AF65-F5344CB8AC3E}">
        <p14:creationId xmlns="" xmlns:p14="http://schemas.microsoft.com/office/powerpoint/2010/main" val="139013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was interesting to note that when speaking to the key teaching staff involved with LAC in schools that each school had invested considerably in employing extra staff specifically to support LAC. These roles were seen as being vital, as the care and support needed for LAC was over and above what could be managed by the role of designated teacher. One school reported “I think that this is increasingly the case across a number of schools because of the increase in expectations placed on the school around LAC, the designated teacher, because of teaching commitments, hasn’t got the time to dedicate what’s needed to oversee them so it gets delegated to a member of staff whose sole role it is to carry out this function.”</a:t>
            </a:r>
          </a:p>
          <a:p>
            <a:endParaRPr lang="en-GB" dirty="0"/>
          </a:p>
        </p:txBody>
      </p:sp>
      <p:sp>
        <p:nvSpPr>
          <p:cNvPr id="4" name="Slide Number Placeholder 3"/>
          <p:cNvSpPr>
            <a:spLocks noGrp="1"/>
          </p:cNvSpPr>
          <p:nvPr>
            <p:ph type="sldNum" sz="quarter" idx="10"/>
          </p:nvPr>
        </p:nvSpPr>
        <p:spPr/>
        <p:txBody>
          <a:bodyPr/>
          <a:lstStyle/>
          <a:p>
            <a:fld id="{D7C86B00-D646-415B-9D37-C2CD4B56BAFC}" type="slidenum">
              <a:rPr lang="en-GB" smtClean="0"/>
              <a:pPr/>
              <a:t>12</a:t>
            </a:fld>
            <a:endParaRPr lang="en-GB"/>
          </a:p>
        </p:txBody>
      </p:sp>
    </p:spTree>
    <p:extLst>
      <p:ext uri="{BB962C8B-B14F-4D97-AF65-F5344CB8AC3E}">
        <p14:creationId xmlns="" xmlns:p14="http://schemas.microsoft.com/office/powerpoint/2010/main" val="122442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92AA0E-3D59-4570-ACEF-448E26E41020}" type="datetimeFigureOut">
              <a:rPr lang="en-US" smtClean="0"/>
              <a:t>2/14/2019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92AA0E-3D59-4570-ACEF-448E26E41020}" type="datetimeFigureOut">
              <a:rPr lang="en-US" smtClean="0"/>
              <a:t>2/14/2019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92AA0E-3D59-4570-ACEF-448E26E41020}" type="datetimeFigureOut">
              <a:rPr lang="en-US" smtClean="0"/>
              <a:t>2/14/2019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92AA0E-3D59-4570-ACEF-448E26E41020}" type="datetimeFigureOut">
              <a:rPr lang="en-US" smtClean="0"/>
              <a:t>2/14/2019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2AA0E-3D59-4570-ACEF-448E26E41020}" type="datetimeFigureOut">
              <a:rPr lang="en-US" smtClean="0"/>
              <a:t>2/14/2019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92AA0E-3D59-4570-ACEF-448E26E41020}" type="datetimeFigureOut">
              <a:rPr lang="en-US" smtClean="0"/>
              <a:t>2/14/2019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92AA0E-3D59-4570-ACEF-448E26E41020}" type="datetimeFigureOut">
              <a:rPr lang="en-US" smtClean="0"/>
              <a:t>2/14/2019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92AA0E-3D59-4570-ACEF-448E26E41020}" type="datetimeFigureOut">
              <a:rPr lang="en-US" smtClean="0"/>
              <a:t>2/14/2019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2AA0E-3D59-4570-ACEF-448E26E41020}" type="datetimeFigureOut">
              <a:rPr lang="en-US" smtClean="0"/>
              <a:t>2/14/2019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2AA0E-3D59-4570-ACEF-448E26E41020}" type="datetimeFigureOut">
              <a:rPr lang="en-US" smtClean="0"/>
              <a:t>2/14/2019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2AA0E-3D59-4570-ACEF-448E26E41020}" type="datetimeFigureOut">
              <a:rPr lang="en-US" smtClean="0"/>
              <a:t>2/14/2019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CE10A8-1C05-486F-9792-1C55BAFAB6E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AA0E-3D59-4570-ACEF-448E26E41020}" type="datetimeFigureOut">
              <a:rPr lang="en-US" smtClean="0"/>
              <a:t>2/14/2019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E10A8-1C05-486F-9792-1C55BAFAB6E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9"/>
            <a:ext cx="7772400" cy="2957532"/>
          </a:xfrm>
        </p:spPr>
        <p:txBody>
          <a:bodyPr/>
          <a:lstStyle/>
          <a:p>
            <a:r>
              <a:rPr lang="en-GB" dirty="0" smtClean="0"/>
              <a:t>The Experience of Education for Children and Young </a:t>
            </a:r>
            <a:r>
              <a:rPr lang="en-GB" dirty="0"/>
              <a:t>P</a:t>
            </a:r>
            <a:r>
              <a:rPr lang="en-GB" dirty="0" smtClean="0"/>
              <a:t>eople </a:t>
            </a:r>
            <a:r>
              <a:rPr lang="en-GB" dirty="0"/>
              <a:t>L</a:t>
            </a:r>
            <a:r>
              <a:rPr lang="en-GB" dirty="0" smtClean="0"/>
              <a:t>ooked </a:t>
            </a:r>
            <a:r>
              <a:rPr lang="en-GB" dirty="0"/>
              <a:t>A</a:t>
            </a:r>
            <a:r>
              <a:rPr lang="en-GB" dirty="0" smtClean="0"/>
              <a:t>fter </a:t>
            </a:r>
            <a:br>
              <a:rPr lang="en-GB" dirty="0" smtClean="0"/>
            </a:br>
            <a:r>
              <a:rPr lang="en-GB" dirty="0" smtClean="0"/>
              <a:t>(CYPLA – formerly LAC)</a:t>
            </a:r>
            <a:endParaRPr lang="en-GB" dirty="0"/>
          </a:p>
        </p:txBody>
      </p:sp>
      <p:sp>
        <p:nvSpPr>
          <p:cNvPr id="3" name="Subtitle 2"/>
          <p:cNvSpPr>
            <a:spLocks noGrp="1"/>
          </p:cNvSpPr>
          <p:nvPr>
            <p:ph type="subTitle" idx="1"/>
          </p:nvPr>
        </p:nvSpPr>
        <p:spPr/>
        <p:txBody>
          <a:bodyPr/>
          <a:lstStyle/>
          <a:p>
            <a:r>
              <a:rPr lang="en-GB" dirty="0" smtClean="0"/>
              <a:t>Dr Lisa Jones and Charlotte Dean</a:t>
            </a:r>
            <a:endParaRPr lang="en-GB" dirty="0"/>
          </a:p>
        </p:txBody>
      </p:sp>
      <p:pic>
        <p:nvPicPr>
          <p:cNvPr id="4" name="Picture 3" descr="UoH%20Faculty%20of%20Arts,%20Cultures%20and%20Education%20Black%20JPEG%20Logo.jpg"/>
          <p:cNvPicPr/>
          <p:nvPr/>
        </p:nvPicPr>
        <p:blipFill>
          <a:blip r:embed="rId2" cstate="print"/>
          <a:stretch>
            <a:fillRect/>
          </a:stretch>
        </p:blipFill>
        <p:spPr>
          <a:xfrm>
            <a:off x="1785918" y="5000636"/>
            <a:ext cx="5715040" cy="1000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14589"/>
          </a:xfrm>
        </p:spPr>
        <p:txBody>
          <a:bodyPr>
            <a:normAutofit fontScale="90000"/>
          </a:bodyPr>
          <a:lstStyle/>
          <a:p>
            <a:r>
              <a:rPr lang="en-GB" b="1" dirty="0" smtClean="0"/>
              <a:t>The need for staff training</a:t>
            </a:r>
            <a:r>
              <a:rPr lang="en-GB" dirty="0" smtClean="0"/>
              <a:t/>
            </a:r>
            <a:br>
              <a:rPr lang="en-GB" dirty="0" smtClean="0"/>
            </a:br>
            <a:endParaRPr lang="en-GB" dirty="0"/>
          </a:p>
        </p:txBody>
      </p:sp>
      <p:sp>
        <p:nvSpPr>
          <p:cNvPr id="3" name="Content Placeholder 2"/>
          <p:cNvSpPr>
            <a:spLocks noGrp="1"/>
          </p:cNvSpPr>
          <p:nvPr>
            <p:ph idx="1"/>
          </p:nvPr>
        </p:nvSpPr>
        <p:spPr>
          <a:xfrm>
            <a:off x="628650" y="875211"/>
            <a:ext cx="7886700" cy="5839098"/>
          </a:xfrm>
        </p:spPr>
        <p:txBody>
          <a:bodyPr>
            <a:normAutofit fontScale="77500" lnSpcReduction="20000"/>
          </a:bodyPr>
          <a:lstStyle/>
          <a:p>
            <a:r>
              <a:rPr lang="en-GB" dirty="0" smtClean="0">
                <a:solidFill>
                  <a:srgbClr val="FF0000"/>
                </a:solidFill>
              </a:rPr>
              <a:t>“</a:t>
            </a:r>
            <a:r>
              <a:rPr lang="en-GB" dirty="0">
                <a:solidFill>
                  <a:srgbClr val="FF0000"/>
                </a:solidFill>
              </a:rPr>
              <a:t>Well, I think one of the things you could ask is like asking the teachers when they go to their teachers training day would they mind like, you know, ... like not knowing how to </a:t>
            </a:r>
            <a:r>
              <a:rPr lang="en-GB" dirty="0" smtClean="0">
                <a:solidFill>
                  <a:srgbClr val="FF0000"/>
                </a:solidFill>
              </a:rPr>
              <a:t>cope with us… </a:t>
            </a:r>
            <a:r>
              <a:rPr lang="en-GB" dirty="0">
                <a:solidFill>
                  <a:srgbClr val="FF0000"/>
                </a:solidFill>
              </a:rPr>
              <a:t>if they do half hour on that day with the designated teacher like learning from him or her on how to cope if a child does come to you instead of just like sending them to the Head of Year or some, or the designated teacher” (Male, age 15)</a:t>
            </a:r>
          </a:p>
          <a:p>
            <a:r>
              <a:rPr lang="en-GB" dirty="0"/>
              <a:t>“And so, I’ve had to – I had to – it gets annoying having to explain something over and over again” (Male, age 16).</a:t>
            </a:r>
          </a:p>
          <a:p>
            <a:r>
              <a:rPr lang="en-GB" dirty="0">
                <a:solidFill>
                  <a:srgbClr val="002060"/>
                </a:solidFill>
              </a:rPr>
              <a:t>“If there is one thing that I want people to know about being a ‘looked after young person’ in school, it would be … it’s not always hard but it mainly is, we sometimes look silly for crying in class about the slightest thing, we can’t help it though” (Female, age 12).</a:t>
            </a:r>
          </a:p>
          <a:p>
            <a:endParaRPr lang="en-GB" dirty="0"/>
          </a:p>
        </p:txBody>
      </p:sp>
    </p:spTree>
    <p:extLst>
      <p:ext uri="{BB962C8B-B14F-4D97-AF65-F5344CB8AC3E}">
        <p14:creationId xmlns="" xmlns:p14="http://schemas.microsoft.com/office/powerpoint/2010/main" val="421233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Key themes: support staff</a:t>
            </a:r>
            <a:r>
              <a:rPr lang="en-GB" dirty="0"/>
              <a:t/>
            </a:r>
            <a:br>
              <a:rPr lang="en-GB" dirty="0"/>
            </a:br>
            <a:endParaRPr lang="en-GB" dirty="0"/>
          </a:p>
        </p:txBody>
      </p:sp>
      <p:sp>
        <p:nvSpPr>
          <p:cNvPr id="3" name="Content Placeholder 2"/>
          <p:cNvSpPr>
            <a:spLocks noGrp="1"/>
          </p:cNvSpPr>
          <p:nvPr>
            <p:ph idx="1"/>
          </p:nvPr>
        </p:nvSpPr>
        <p:spPr>
          <a:xfrm>
            <a:off x="628650" y="1071155"/>
            <a:ext cx="7886700" cy="5105809"/>
          </a:xfrm>
        </p:spPr>
        <p:txBody>
          <a:bodyPr>
            <a:normAutofit fontScale="92500" lnSpcReduction="10000"/>
          </a:bodyPr>
          <a:lstStyle/>
          <a:p>
            <a:pPr marL="0" indent="0">
              <a:buNone/>
            </a:pPr>
            <a:r>
              <a:rPr lang="en-GB" dirty="0"/>
              <a:t>The most notable observation made during the analysis of data from the support staff was the remarkable similarity with that of the children and young people. This is significant because it indicates, in itself, that the support staff have close, supportive and empathic relationships </a:t>
            </a:r>
            <a:r>
              <a:rPr lang="en-GB" dirty="0" smtClean="0"/>
              <a:t>with </a:t>
            </a:r>
            <a:r>
              <a:rPr lang="en-GB" dirty="0"/>
              <a:t>looked after children and young people. </a:t>
            </a:r>
            <a:endParaRPr lang="en-GB" dirty="0" smtClean="0"/>
          </a:p>
          <a:p>
            <a:r>
              <a:rPr lang="en-GB" b="1" dirty="0"/>
              <a:t>Support for children and young people</a:t>
            </a:r>
            <a:endParaRPr lang="en-GB" dirty="0"/>
          </a:p>
          <a:p>
            <a:r>
              <a:rPr lang="en-GB" b="1" dirty="0"/>
              <a:t>School structures and processes</a:t>
            </a:r>
            <a:endParaRPr lang="en-GB" dirty="0"/>
          </a:p>
          <a:p>
            <a:r>
              <a:rPr lang="en-GB" b="1" dirty="0"/>
              <a:t>Challenges for </a:t>
            </a:r>
            <a:r>
              <a:rPr lang="en-GB" b="1" dirty="0" smtClean="0"/>
              <a:t>schools</a:t>
            </a:r>
          </a:p>
          <a:p>
            <a:r>
              <a:rPr lang="en-GB" b="1" dirty="0" smtClean="0"/>
              <a:t>Teacher training</a:t>
            </a:r>
            <a:endParaRPr lang="en-GB" dirty="0"/>
          </a:p>
          <a:p>
            <a:endParaRPr lang="en-GB" dirty="0"/>
          </a:p>
        </p:txBody>
      </p:sp>
    </p:spTree>
    <p:extLst>
      <p:ext uri="{BB962C8B-B14F-4D97-AF65-F5344CB8AC3E}">
        <p14:creationId xmlns="" xmlns:p14="http://schemas.microsoft.com/office/powerpoint/2010/main" val="179176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66841"/>
          </a:xfrm>
        </p:spPr>
        <p:txBody>
          <a:bodyPr>
            <a:normAutofit fontScale="90000"/>
          </a:bodyPr>
          <a:lstStyle/>
          <a:p>
            <a:r>
              <a:rPr lang="en-GB" b="1" dirty="0"/>
              <a:t>Key themes: teaching staff</a:t>
            </a:r>
            <a:r>
              <a:rPr lang="en-GB" dirty="0"/>
              <a:t/>
            </a:r>
            <a:br>
              <a:rPr lang="en-GB" dirty="0"/>
            </a:br>
            <a:endParaRPr lang="en-GB" dirty="0"/>
          </a:p>
        </p:txBody>
      </p:sp>
      <p:sp>
        <p:nvSpPr>
          <p:cNvPr id="3" name="Content Placeholder 2"/>
          <p:cNvSpPr>
            <a:spLocks noGrp="1"/>
          </p:cNvSpPr>
          <p:nvPr>
            <p:ph idx="1"/>
          </p:nvPr>
        </p:nvSpPr>
        <p:spPr>
          <a:xfrm>
            <a:off x="628650" y="940527"/>
            <a:ext cx="7886700" cy="5236437"/>
          </a:xfrm>
        </p:spPr>
        <p:txBody>
          <a:bodyPr>
            <a:normAutofit fontScale="85000" lnSpcReduction="20000"/>
          </a:bodyPr>
          <a:lstStyle/>
          <a:p>
            <a:r>
              <a:rPr lang="en-GB" b="1" dirty="0"/>
              <a:t>Increased administrative responsibilities </a:t>
            </a:r>
            <a:r>
              <a:rPr lang="en-GB" dirty="0"/>
              <a:t>Educational Welfare Officers or Social Workers would previously have come in to complete the PEP in school, this is now delegated to the school to complete in advance. “Some of these PEPs are really massive documents at 30-40 pages long, they take a long time to do!”</a:t>
            </a:r>
          </a:p>
          <a:p>
            <a:endParaRPr lang="en-GB" dirty="0"/>
          </a:p>
          <a:p>
            <a:r>
              <a:rPr lang="en-GB" b="1" dirty="0"/>
              <a:t>Working with other Virtual Schools/Local </a:t>
            </a:r>
            <a:r>
              <a:rPr lang="en-GB" b="1" dirty="0" smtClean="0"/>
              <a:t>Authorities </a:t>
            </a:r>
            <a:r>
              <a:rPr lang="en-GB" dirty="0" smtClean="0"/>
              <a:t>One </a:t>
            </a:r>
            <a:r>
              <a:rPr lang="en-GB" dirty="0"/>
              <a:t>school that we spoke to had students who were LAC from 27 different local authorities. “Every different VS and LA has a different format for the PEPs and has a different mechanism for distributing and completing them and it’s the same for the PPG.” </a:t>
            </a:r>
            <a:endParaRPr lang="en-GB" dirty="0" smtClean="0"/>
          </a:p>
          <a:p>
            <a:pPr marL="0" indent="0">
              <a:buNone/>
            </a:pPr>
            <a:endParaRPr lang="en-GB" dirty="0"/>
          </a:p>
          <a:p>
            <a:endParaRPr lang="en-GB" dirty="0"/>
          </a:p>
        </p:txBody>
      </p:sp>
    </p:spTree>
    <p:extLst>
      <p:ext uri="{BB962C8B-B14F-4D97-AF65-F5344CB8AC3E}">
        <p14:creationId xmlns="" xmlns:p14="http://schemas.microsoft.com/office/powerpoint/2010/main" val="1391613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09451"/>
            <a:ext cx="7886700" cy="5667512"/>
          </a:xfrm>
        </p:spPr>
        <p:txBody>
          <a:bodyPr>
            <a:normAutofit fontScale="92500" lnSpcReduction="20000"/>
          </a:bodyPr>
          <a:lstStyle/>
          <a:p>
            <a:pPr marL="0" indent="0">
              <a:buNone/>
            </a:pPr>
            <a:endParaRPr lang="en-GB" b="1" dirty="0" smtClean="0"/>
          </a:p>
          <a:p>
            <a:pPr marL="0" indent="0">
              <a:buNone/>
            </a:pPr>
            <a:r>
              <a:rPr lang="en-GB" b="1" dirty="0" smtClean="0"/>
              <a:t>Relationship </a:t>
            </a:r>
            <a:r>
              <a:rPr lang="en-GB" b="1" dirty="0"/>
              <a:t>with Social Care </a:t>
            </a:r>
            <a:r>
              <a:rPr lang="en-GB" b="1" dirty="0" smtClean="0"/>
              <a:t>Services - </a:t>
            </a:r>
            <a:r>
              <a:rPr lang="en-GB" dirty="0" smtClean="0"/>
              <a:t>often </a:t>
            </a:r>
            <a:r>
              <a:rPr lang="en-GB" dirty="0"/>
              <a:t>faced difficulties in this area because of the restricted availability of social workers and also their understanding of the education </a:t>
            </a:r>
            <a:r>
              <a:rPr lang="en-GB" dirty="0" smtClean="0"/>
              <a:t>system.</a:t>
            </a:r>
          </a:p>
          <a:p>
            <a:pPr marL="0" indent="0">
              <a:buNone/>
            </a:pPr>
            <a:r>
              <a:rPr lang="en-GB" b="1" dirty="0" smtClean="0"/>
              <a:t>Training - </a:t>
            </a:r>
            <a:r>
              <a:rPr lang="en-GB" dirty="0" smtClean="0"/>
              <a:t>Specific </a:t>
            </a:r>
            <a:r>
              <a:rPr lang="en-GB" dirty="0"/>
              <a:t>training for teaching staff working with LAC around the issues that they may face varied across different </a:t>
            </a:r>
            <a:r>
              <a:rPr lang="en-GB" dirty="0" smtClean="0"/>
              <a:t>schools</a:t>
            </a:r>
          </a:p>
          <a:p>
            <a:pPr marL="0" indent="0">
              <a:buNone/>
            </a:pPr>
            <a:r>
              <a:rPr lang="en-GB" b="1" dirty="0"/>
              <a:t>LAC being treated </a:t>
            </a:r>
            <a:r>
              <a:rPr lang="en-GB" b="1" dirty="0" smtClean="0"/>
              <a:t>differently </a:t>
            </a:r>
            <a:r>
              <a:rPr lang="en-GB" dirty="0" smtClean="0"/>
              <a:t>- given </a:t>
            </a:r>
            <a:r>
              <a:rPr lang="en-GB" dirty="0"/>
              <a:t>more lenience in terms of behaviour, achievement and academic progress. Negative behaviour in particular was tolerated and dealt with differently for LAC</a:t>
            </a:r>
            <a:r>
              <a:rPr lang="en-GB" dirty="0" smtClean="0"/>
              <a:t>.</a:t>
            </a:r>
          </a:p>
          <a:p>
            <a:pPr marL="0" indent="0">
              <a:buNone/>
            </a:pPr>
            <a:endParaRPr lang="en-GB" dirty="0"/>
          </a:p>
          <a:p>
            <a:pPr marL="0" indent="0">
              <a:buNone/>
            </a:pPr>
            <a:endParaRPr lang="en-GB" dirty="0"/>
          </a:p>
          <a:p>
            <a:endParaRPr lang="en-GB" dirty="0" smtClean="0"/>
          </a:p>
          <a:p>
            <a:endParaRPr lang="en-GB" dirty="0"/>
          </a:p>
          <a:p>
            <a:endParaRPr lang="en-GB" dirty="0"/>
          </a:p>
        </p:txBody>
      </p:sp>
    </p:spTree>
    <p:extLst>
      <p:ext uri="{BB962C8B-B14F-4D97-AF65-F5344CB8AC3E}">
        <p14:creationId xmlns="" xmlns:p14="http://schemas.microsoft.com/office/powerpoint/2010/main" val="2610970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 xmlns:p14="http://schemas.microsoft.com/office/powerpoint/2010/main" val="4105332659"/>
              </p:ext>
            </p:extLst>
          </p:nvPr>
        </p:nvGraphicFramePr>
        <p:xfrm>
          <a:off x="-225333" y="-254116"/>
          <a:ext cx="9189719" cy="8350301"/>
        </p:xfrm>
        <a:graphic>
          <a:graphicData uri="http://schemas.openxmlformats.org/presentationml/2006/ole">
            <p:oleObj spid="_x0000_s1026" name="Document" r:id="rId4" imgW="5717562" imgH="4558007" progId="Word.Document.12">
              <p:embed/>
            </p:oleObj>
          </a:graphicData>
        </a:graphic>
      </p:graphicFrame>
    </p:spTree>
    <p:extLst>
      <p:ext uri="{BB962C8B-B14F-4D97-AF65-F5344CB8AC3E}">
        <p14:creationId xmlns="" xmlns:p14="http://schemas.microsoft.com/office/powerpoint/2010/main" val="190759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en-US" b="1" smtClean="0"/>
              <a:t>Activity - Overcoming Barriers</a:t>
            </a:r>
          </a:p>
        </p:txBody>
      </p:sp>
      <p:sp>
        <p:nvSpPr>
          <p:cNvPr id="50179" name="Content Placeholder 2"/>
          <p:cNvSpPr>
            <a:spLocks noGrp="1"/>
          </p:cNvSpPr>
          <p:nvPr>
            <p:ph idx="1"/>
          </p:nvPr>
        </p:nvSpPr>
        <p:spPr>
          <a:xfrm>
            <a:off x="571472" y="1357298"/>
            <a:ext cx="7886700" cy="4562112"/>
          </a:xfrm>
        </p:spPr>
        <p:txBody>
          <a:bodyPr>
            <a:normAutofit fontScale="92500" lnSpcReduction="10000"/>
          </a:bodyPr>
          <a:lstStyle/>
          <a:p>
            <a:pPr algn="ctr">
              <a:buFont typeface="Arial" panose="020B0604020202020204" pitchFamily="34" charset="0"/>
              <a:buNone/>
            </a:pPr>
            <a:r>
              <a:rPr lang="en-GB" altLang="en-US" dirty="0" smtClean="0"/>
              <a:t>Return to the key recommendations (identified earlier)</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dirty="0" smtClean="0"/>
              <a:t>In small groups, </a:t>
            </a:r>
            <a:r>
              <a:rPr lang="en-GB" altLang="en-US" dirty="0"/>
              <a:t>d</a:t>
            </a:r>
            <a:r>
              <a:rPr lang="en-GB" altLang="en-US" dirty="0" smtClean="0"/>
              <a:t>iscuss these and make </a:t>
            </a:r>
            <a:r>
              <a:rPr lang="en-GB" altLang="en-US" dirty="0" smtClean="0"/>
              <a:t>some suggestions for how teachers, schools (and society more generally) might work to overcome these</a:t>
            </a:r>
          </a:p>
          <a:p>
            <a:pPr algn="ctr">
              <a:buFont typeface="Arial" panose="020B0604020202020204" pitchFamily="34" charset="0"/>
              <a:buNone/>
            </a:pPr>
            <a:endParaRPr lang="en-GB" altLang="en-US" sz="2400" dirty="0"/>
          </a:p>
          <a:p>
            <a:pPr algn="ctr">
              <a:buFont typeface="Arial" panose="020B0604020202020204" pitchFamily="34" charset="0"/>
              <a:buNone/>
            </a:pPr>
            <a:r>
              <a:rPr lang="en-GB" altLang="en-US" dirty="0" smtClean="0"/>
              <a:t>Be prepared to share your ideas with the whole group</a:t>
            </a:r>
          </a:p>
        </p:txBody>
      </p:sp>
    </p:spTree>
    <p:extLst>
      <p:ext uri="{BB962C8B-B14F-4D97-AF65-F5344CB8AC3E}">
        <p14:creationId xmlns="" xmlns:p14="http://schemas.microsoft.com/office/powerpoint/2010/main" val="51930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Now, time to complete your postcards to your future self…</a:t>
            </a:r>
            <a:endParaRPr lang="en-GB" dirty="0"/>
          </a:p>
        </p:txBody>
      </p:sp>
      <p:pic>
        <p:nvPicPr>
          <p:cNvPr id="3074" name="Picture 2"/>
          <p:cNvPicPr>
            <a:picLocks noGrp="1" noChangeAspect="1" noChangeArrowheads="1"/>
          </p:cNvPicPr>
          <p:nvPr>
            <p:ph idx="1"/>
          </p:nvPr>
        </p:nvPicPr>
        <p:blipFill>
          <a:blip r:embed="rId2"/>
          <a:srcRect/>
          <a:stretch>
            <a:fillRect/>
          </a:stretch>
        </p:blipFill>
        <p:spPr bwMode="auto">
          <a:xfrm>
            <a:off x="2214547" y="1373643"/>
            <a:ext cx="4357718" cy="475252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6287"/>
            <a:ext cx="7886700" cy="4870677"/>
          </a:xfrm>
        </p:spPr>
        <p:txBody>
          <a:bodyPr>
            <a:normAutofit fontScale="92500"/>
          </a:bodyPr>
          <a:lstStyle/>
          <a:p>
            <a:pPr marL="0" indent="0">
              <a:buNone/>
            </a:pPr>
            <a:r>
              <a:rPr lang="en-GB" sz="4400" dirty="0" smtClean="0"/>
              <a:t>“If I could tell my teachers one thing about what it’s like to be a ‘looked after young person’ in school it would be … don’t ignore us, we are the same as everyone else just with a different and unique backstory” (Female, age 12).</a:t>
            </a:r>
          </a:p>
          <a:p>
            <a:endParaRPr lang="en-GB" dirty="0"/>
          </a:p>
        </p:txBody>
      </p:sp>
    </p:spTree>
    <p:extLst>
      <p:ext uri="{BB962C8B-B14F-4D97-AF65-F5344CB8AC3E}">
        <p14:creationId xmlns="" xmlns:p14="http://schemas.microsoft.com/office/powerpoint/2010/main" val="2574809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a:t>
            </a:r>
            <a:endParaRPr lang="en-GB" dirty="0"/>
          </a:p>
        </p:txBody>
      </p:sp>
      <p:sp>
        <p:nvSpPr>
          <p:cNvPr id="3" name="Content Placeholder 2"/>
          <p:cNvSpPr>
            <a:spLocks noGrp="1"/>
          </p:cNvSpPr>
          <p:nvPr>
            <p:ph idx="1"/>
          </p:nvPr>
        </p:nvSpPr>
        <p:spPr/>
        <p:txBody>
          <a:bodyPr>
            <a:normAutofit/>
          </a:bodyPr>
          <a:lstStyle/>
          <a:p>
            <a:pPr>
              <a:buNone/>
            </a:pPr>
            <a:r>
              <a:rPr lang="en-GB" dirty="0" smtClean="0"/>
              <a:t>   Please take a few minutes to complete the    second half of your evaluation form.</a:t>
            </a:r>
          </a:p>
          <a:p>
            <a:endParaRPr lang="en-GB" dirty="0"/>
          </a:p>
          <a:p>
            <a:endParaRPr lang="en-GB" dirty="0"/>
          </a:p>
        </p:txBody>
      </p:sp>
      <p:pic>
        <p:nvPicPr>
          <p:cNvPr id="5" name="Picture 4" descr="writing giphy.gif"/>
          <p:cNvPicPr>
            <a:picLocks noChangeAspect="1"/>
          </p:cNvPicPr>
          <p:nvPr/>
        </p:nvPicPr>
        <p:blipFill>
          <a:blip r:embed="rId2"/>
          <a:stretch>
            <a:fillRect/>
          </a:stretch>
        </p:blipFill>
        <p:spPr>
          <a:xfrm>
            <a:off x="857224" y="2928934"/>
            <a:ext cx="6759681" cy="32337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52697"/>
            <a:ext cx="7886700" cy="5824266"/>
          </a:xfrm>
        </p:spPr>
        <p:txBody>
          <a:bodyPr>
            <a:normAutofit fontScale="70000" lnSpcReduction="20000"/>
          </a:bodyPr>
          <a:lstStyle/>
          <a:p>
            <a:pPr marL="0" indent="0">
              <a:buNone/>
            </a:pPr>
            <a:r>
              <a:rPr lang="en-GB" b="1" dirty="0" smtClean="0"/>
              <a:t>Useful reading:</a:t>
            </a:r>
            <a:endParaRPr lang="en-GB" b="1" dirty="0" smtClean="0"/>
          </a:p>
          <a:p>
            <a:pPr marL="0" indent="0">
              <a:buNone/>
            </a:pPr>
            <a:endParaRPr lang="en-GB" dirty="0"/>
          </a:p>
          <a:p>
            <a:r>
              <a:rPr lang="en-GB" dirty="0" err="1"/>
              <a:t>DfE</a:t>
            </a:r>
            <a:r>
              <a:rPr lang="en-GB" dirty="0"/>
              <a:t> (2014) </a:t>
            </a:r>
            <a:r>
              <a:rPr lang="en-GB" i="1" dirty="0"/>
              <a:t>SFR 49/2014: Outcomes for children looked after by local authorities in England as at 31 March 2014</a:t>
            </a:r>
            <a:r>
              <a:rPr lang="en-GB" dirty="0"/>
              <a:t>, issued 10 December 2014. London: </a:t>
            </a:r>
            <a:r>
              <a:rPr lang="en-GB" dirty="0" err="1"/>
              <a:t>DfE</a:t>
            </a:r>
            <a:r>
              <a:rPr lang="en-GB" dirty="0"/>
              <a:t>.</a:t>
            </a:r>
          </a:p>
          <a:p>
            <a:pPr marL="0" indent="0">
              <a:buNone/>
            </a:pPr>
            <a:endParaRPr lang="en-GB" dirty="0"/>
          </a:p>
          <a:p>
            <a:r>
              <a:rPr lang="en-GB" dirty="0"/>
              <a:t>DfES (2006) </a:t>
            </a:r>
            <a:r>
              <a:rPr lang="en-GB" i="1" dirty="0"/>
              <a:t>Care Matters: Time for Change.</a:t>
            </a:r>
            <a:r>
              <a:rPr lang="en-GB" dirty="0"/>
              <a:t> London: The Stationary Office.</a:t>
            </a:r>
          </a:p>
          <a:p>
            <a:pPr marL="0" indent="0">
              <a:buNone/>
            </a:pPr>
            <a:endParaRPr lang="en-GB" dirty="0"/>
          </a:p>
          <a:p>
            <a:r>
              <a:rPr lang="en-GB" dirty="0" err="1"/>
              <a:t>Guishard</a:t>
            </a:r>
            <a:r>
              <a:rPr lang="en-GB" dirty="0"/>
              <a:t>-Pine, J, McCall, S &amp; Hamilton, L, (2007) </a:t>
            </a:r>
            <a:r>
              <a:rPr lang="en-GB" i="1" dirty="0"/>
              <a:t>Understanding Looked After Children. </a:t>
            </a:r>
            <a:r>
              <a:rPr lang="en-GB" dirty="0"/>
              <a:t>London, Jessica Kingsley Publishers.</a:t>
            </a:r>
          </a:p>
          <a:p>
            <a:pPr marL="0" indent="0">
              <a:buNone/>
            </a:pPr>
            <a:endParaRPr lang="en-GB" dirty="0"/>
          </a:p>
          <a:p>
            <a:r>
              <a:rPr lang="en-GB" dirty="0"/>
              <a:t>Jackson, S (2010) </a:t>
            </a:r>
            <a:r>
              <a:rPr lang="en-GB" i="1" dirty="0"/>
              <a:t>Education for social inclusion: Can we change the future for children in care? </a:t>
            </a:r>
            <a:r>
              <a:rPr lang="en-GB" dirty="0"/>
              <a:t>London, Institute for Education.</a:t>
            </a:r>
          </a:p>
          <a:p>
            <a:pPr marL="0" indent="0">
              <a:buNone/>
            </a:pPr>
            <a:endParaRPr lang="en-GB" dirty="0"/>
          </a:p>
          <a:p>
            <a:r>
              <a:rPr lang="en-GB" dirty="0"/>
              <a:t>Ofsted (2012) The impact of virtual schools on the educational progress of looked after children. Manchester, Ofsted.</a:t>
            </a:r>
          </a:p>
          <a:p>
            <a:endParaRPr lang="en-GB" dirty="0"/>
          </a:p>
        </p:txBody>
      </p:sp>
    </p:spTree>
    <p:extLst>
      <p:ext uri="{BB962C8B-B14F-4D97-AF65-F5344CB8AC3E}">
        <p14:creationId xmlns="" xmlns:p14="http://schemas.microsoft.com/office/powerpoint/2010/main" val="372345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3182"/>
            <a:ext cx="4572000" cy="2571768"/>
          </a:xfrm>
        </p:spPr>
        <p:txBody>
          <a:bodyPr>
            <a:normAutofit fontScale="90000"/>
          </a:bodyPr>
          <a:lstStyle/>
          <a:p>
            <a:pPr algn="ctr"/>
            <a:r>
              <a:rPr lang="en-GB" sz="3600" dirty="0" smtClean="0"/>
              <a:t/>
            </a:r>
            <a:br>
              <a:rPr lang="en-GB" sz="3600"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pic>
        <p:nvPicPr>
          <p:cNvPr id="4" name="Content Placeholder 1"/>
          <p:cNvPicPr>
            <a:picLocks noGrp="1" noChangeAspect="1"/>
          </p:cNvPicPr>
          <p:nvPr>
            <p:ph idx="1"/>
          </p:nvPr>
        </p:nvPicPr>
        <p:blipFill>
          <a:blip r:embed="rId3"/>
          <a:stretch>
            <a:fillRect/>
          </a:stretch>
        </p:blipFill>
        <p:spPr>
          <a:xfrm>
            <a:off x="857224" y="357166"/>
            <a:ext cx="3144463" cy="6292718"/>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4149325" y="857232"/>
            <a:ext cx="4994675" cy="5448736"/>
          </a:xfrm>
          <a:prstGeom prst="rect">
            <a:avLst/>
          </a:prstGeom>
          <a:noFill/>
          <a:ln w="9525">
            <a:noFill/>
            <a:miter lim="800000"/>
            <a:headEnd/>
            <a:tailEnd/>
          </a:ln>
          <a:effectLst/>
        </p:spPr>
      </p:pic>
    </p:spTree>
    <p:extLst>
      <p:ext uri="{BB962C8B-B14F-4D97-AF65-F5344CB8AC3E}">
        <p14:creationId xmlns="" xmlns:p14="http://schemas.microsoft.com/office/powerpoint/2010/main" val="1510210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mond ranking.jpg"/>
          <p:cNvPicPr>
            <a:picLocks noChangeAspect="1"/>
          </p:cNvPicPr>
          <p:nvPr/>
        </p:nvPicPr>
        <p:blipFill>
          <a:blip r:embed="rId2"/>
          <a:stretch>
            <a:fillRect/>
          </a:stretch>
        </p:blipFill>
        <p:spPr>
          <a:xfrm>
            <a:off x="6169246" y="4643422"/>
            <a:ext cx="2974754" cy="2214578"/>
          </a:xfrm>
          <a:prstGeom prst="rect">
            <a:avLst/>
          </a:prstGeom>
        </p:spPr>
      </p:pic>
      <p:pic>
        <p:nvPicPr>
          <p:cNvPr id="4" name="Picture 3"/>
          <p:cNvPicPr>
            <a:picLocks noChangeAspect="1"/>
          </p:cNvPicPr>
          <p:nvPr/>
        </p:nvPicPr>
        <p:blipFill>
          <a:blip r:embed="rId3"/>
          <a:stretch>
            <a:fillRect/>
          </a:stretch>
        </p:blipFill>
        <p:spPr>
          <a:xfrm>
            <a:off x="6747338" y="1"/>
            <a:ext cx="2214555" cy="2285992"/>
          </a:xfrm>
          <a:prstGeom prst="rect">
            <a:avLst/>
          </a:prstGeom>
        </p:spPr>
      </p:pic>
      <p:sp>
        <p:nvSpPr>
          <p:cNvPr id="2" name="Title 1"/>
          <p:cNvSpPr>
            <a:spLocks noGrp="1"/>
          </p:cNvSpPr>
          <p:nvPr>
            <p:ph type="title"/>
          </p:nvPr>
        </p:nvSpPr>
        <p:spPr/>
        <p:txBody>
          <a:bodyPr>
            <a:normAutofit fontScale="90000"/>
          </a:bodyPr>
          <a:lstStyle/>
          <a:p>
            <a:pPr algn="l"/>
            <a:r>
              <a:rPr lang="en-GB" b="1" dirty="0"/>
              <a:t>Research Methods</a:t>
            </a:r>
            <a:r>
              <a:rPr lang="en-GB" dirty="0"/>
              <a:t/>
            </a:r>
            <a:br>
              <a:rPr lang="en-GB" dirty="0"/>
            </a:br>
            <a:endParaRPr lang="en-GB" dirty="0"/>
          </a:p>
        </p:txBody>
      </p:sp>
      <p:sp>
        <p:nvSpPr>
          <p:cNvPr id="3" name="Content Placeholder 2"/>
          <p:cNvSpPr>
            <a:spLocks noGrp="1"/>
          </p:cNvSpPr>
          <p:nvPr>
            <p:ph idx="1"/>
          </p:nvPr>
        </p:nvSpPr>
        <p:spPr>
          <a:xfrm>
            <a:off x="214282" y="1285860"/>
            <a:ext cx="6572296" cy="5383219"/>
          </a:xfrm>
        </p:spPr>
        <p:txBody>
          <a:bodyPr>
            <a:normAutofit/>
          </a:bodyPr>
          <a:lstStyle/>
          <a:p>
            <a:pPr marL="0" indent="0">
              <a:buNone/>
            </a:pPr>
            <a:r>
              <a:rPr lang="en-GB" sz="2800" b="1" dirty="0" smtClean="0"/>
              <a:t>Participatory research with young people</a:t>
            </a:r>
            <a:r>
              <a:rPr lang="en-GB" sz="2800" dirty="0" smtClean="0"/>
              <a:t>: </a:t>
            </a:r>
          </a:p>
          <a:p>
            <a:r>
              <a:rPr lang="en-GB" sz="2800" dirty="0" smtClean="0"/>
              <a:t>CICC Group – mind mapping/ group work </a:t>
            </a:r>
          </a:p>
          <a:p>
            <a:r>
              <a:rPr lang="en-GB" sz="2800" dirty="0" smtClean="0"/>
              <a:t>University visit – group interviews/diamond ranking with CYPLA and EWOs/social workers/support staff</a:t>
            </a:r>
          </a:p>
          <a:p>
            <a:pPr marL="0" indent="0">
              <a:buNone/>
            </a:pPr>
            <a:endParaRPr lang="en-GB" sz="2800" dirty="0" smtClean="0"/>
          </a:p>
          <a:p>
            <a:r>
              <a:rPr lang="en-GB" sz="2800" b="1" dirty="0" smtClean="0"/>
              <a:t>Qualitative surveys: </a:t>
            </a:r>
            <a:r>
              <a:rPr lang="en-GB" sz="2800" dirty="0" smtClean="0"/>
              <a:t>- unfinished questions/drawings for CYPLA and one to one telephone surveys for teachers/support staff</a:t>
            </a:r>
          </a:p>
          <a:p>
            <a:pPr marL="0" indent="0">
              <a:buNone/>
            </a:pPr>
            <a:endParaRPr lang="en-GB" dirty="0" smtClean="0"/>
          </a:p>
          <a:p>
            <a:endParaRPr lang="en-GB" dirty="0" smtClean="0"/>
          </a:p>
          <a:p>
            <a:endParaRPr lang="en-GB" dirty="0"/>
          </a:p>
        </p:txBody>
      </p:sp>
    </p:spTree>
    <p:extLst>
      <p:ext uri="{BB962C8B-B14F-4D97-AF65-F5344CB8AC3E}">
        <p14:creationId xmlns="" xmlns:p14="http://schemas.microsoft.com/office/powerpoint/2010/main" val="328758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Ethical Considerations</a:t>
            </a:r>
            <a:endParaRPr lang="en-GB" b="1" dirty="0"/>
          </a:p>
        </p:txBody>
      </p:sp>
      <p:sp>
        <p:nvSpPr>
          <p:cNvPr id="3" name="Content Placeholder 2"/>
          <p:cNvSpPr>
            <a:spLocks noGrp="1"/>
          </p:cNvSpPr>
          <p:nvPr>
            <p:ph idx="1"/>
          </p:nvPr>
        </p:nvSpPr>
        <p:spPr/>
        <p:txBody>
          <a:bodyPr/>
          <a:lstStyle/>
          <a:p>
            <a:r>
              <a:rPr lang="en-GB" dirty="0" smtClean="0"/>
              <a:t>CYPLA classed as vulnerable group </a:t>
            </a:r>
          </a:p>
          <a:p>
            <a:r>
              <a:rPr lang="en-GB" dirty="0" smtClean="0"/>
              <a:t>Ethical approval gained through University of Hull and also the Director of Children and Young People’s Services/Senior Leadership Team of local authority in which the virtual school was placed.</a:t>
            </a:r>
          </a:p>
          <a:p>
            <a:r>
              <a:rPr lang="en-GB" dirty="0" smtClean="0"/>
              <a:t>Names of all CYPLA, support staff, schools and local authority identifiers not to be used.</a:t>
            </a:r>
            <a:endParaRPr lang="en-GB" dirty="0"/>
          </a:p>
        </p:txBody>
      </p:sp>
    </p:spTree>
    <p:extLst>
      <p:ext uri="{BB962C8B-B14F-4D97-AF65-F5344CB8AC3E}">
        <p14:creationId xmlns="" xmlns:p14="http://schemas.microsoft.com/office/powerpoint/2010/main" val="290066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7469"/>
          </a:xfrm>
        </p:spPr>
        <p:txBody>
          <a:bodyPr>
            <a:normAutofit/>
          </a:bodyPr>
          <a:lstStyle/>
          <a:p>
            <a:r>
              <a:rPr lang="en-GB" sz="3600" b="1" dirty="0" smtClean="0"/>
              <a:t>Key </a:t>
            </a:r>
            <a:r>
              <a:rPr lang="en-GB" sz="3600" b="1" dirty="0" smtClean="0"/>
              <a:t>Themes</a:t>
            </a:r>
            <a:r>
              <a:rPr lang="en-GB" sz="3600" dirty="0" smtClean="0"/>
              <a:t>: Children and Young People</a:t>
            </a:r>
            <a:endParaRPr lang="en-GB" sz="3600" dirty="0"/>
          </a:p>
        </p:txBody>
      </p:sp>
      <p:sp>
        <p:nvSpPr>
          <p:cNvPr id="3" name="Content Placeholder 2"/>
          <p:cNvSpPr>
            <a:spLocks noGrp="1"/>
          </p:cNvSpPr>
          <p:nvPr>
            <p:ph idx="1"/>
          </p:nvPr>
        </p:nvSpPr>
        <p:spPr>
          <a:xfrm>
            <a:off x="628650" y="1293223"/>
            <a:ext cx="7886700" cy="5303520"/>
          </a:xfrm>
        </p:spPr>
        <p:txBody>
          <a:bodyPr>
            <a:normAutofit fontScale="85000" lnSpcReduction="10000"/>
          </a:bodyPr>
          <a:lstStyle/>
          <a:p>
            <a:pPr marL="0" indent="0">
              <a:buNone/>
            </a:pPr>
            <a:r>
              <a:rPr lang="en-GB" b="1" dirty="0" smtClean="0"/>
              <a:t>“We are the same”</a:t>
            </a:r>
          </a:p>
          <a:p>
            <a:r>
              <a:rPr lang="en-GB" dirty="0"/>
              <a:t>“If there is one thing that I want people to know about being a ‘looked after young person’ in school it would be … we are the same” (Female, age 12</a:t>
            </a:r>
            <a:r>
              <a:rPr lang="en-GB" dirty="0" smtClean="0"/>
              <a:t>).</a:t>
            </a:r>
          </a:p>
          <a:p>
            <a:endParaRPr lang="en-GB" dirty="0"/>
          </a:p>
          <a:p>
            <a:r>
              <a:rPr lang="en-GB" dirty="0"/>
              <a:t>“It’s because people see you as a different, and like a completely different person.  It’s like you’ll go to school and maybe for the first couple of months they won’t know you’re in care and then you’ll tell like one of your closest friends and it’ll just get out and then they’ll see you not even as the same.  It’s like you’re a completely different person, you know, you don’t even, shouldn’t even be there” (Male, age 15).</a:t>
            </a:r>
          </a:p>
          <a:p>
            <a:pPr marL="0" indent="0">
              <a:buNone/>
            </a:pPr>
            <a:endParaRPr lang="en-GB" i="1" dirty="0"/>
          </a:p>
        </p:txBody>
      </p:sp>
    </p:spTree>
    <p:extLst>
      <p:ext uri="{BB962C8B-B14F-4D97-AF65-F5344CB8AC3E}">
        <p14:creationId xmlns="" xmlns:p14="http://schemas.microsoft.com/office/powerpoint/2010/main" val="1138743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92966"/>
          </a:xfrm>
        </p:spPr>
        <p:txBody>
          <a:bodyPr>
            <a:normAutofit fontScale="90000"/>
          </a:bodyPr>
          <a:lstStyle/>
          <a:p>
            <a:r>
              <a:rPr lang="en-GB" b="1" dirty="0" smtClean="0"/>
              <a:t/>
            </a:r>
            <a:br>
              <a:rPr lang="en-GB" b="1" dirty="0" smtClean="0"/>
            </a:br>
            <a:r>
              <a:rPr lang="en-GB" b="1" dirty="0" smtClean="0"/>
              <a:t>Significance </a:t>
            </a:r>
            <a:r>
              <a:rPr lang="en-GB" b="1" dirty="0" smtClean="0"/>
              <a:t>of being ‘pulled out’ of class</a:t>
            </a:r>
            <a:r>
              <a:rPr lang="en-GB" dirty="0" smtClean="0"/>
              <a:t/>
            </a:r>
            <a:br>
              <a:rPr lang="en-GB" dirty="0" smtClean="0"/>
            </a:br>
            <a:endParaRPr lang="en-GB" dirty="0"/>
          </a:p>
        </p:txBody>
      </p:sp>
      <p:sp>
        <p:nvSpPr>
          <p:cNvPr id="3" name="Content Placeholder 2"/>
          <p:cNvSpPr>
            <a:spLocks noGrp="1"/>
          </p:cNvSpPr>
          <p:nvPr>
            <p:ph idx="1"/>
          </p:nvPr>
        </p:nvSpPr>
        <p:spPr>
          <a:xfrm>
            <a:off x="500034" y="1428736"/>
            <a:ext cx="7886700" cy="5236437"/>
          </a:xfrm>
        </p:spPr>
        <p:txBody>
          <a:bodyPr>
            <a:normAutofit fontScale="77500" lnSpcReduction="20000"/>
          </a:bodyPr>
          <a:lstStyle/>
          <a:p>
            <a:pPr marL="0" indent="0">
              <a:buNone/>
            </a:pPr>
            <a:r>
              <a:rPr lang="en-GB" dirty="0" smtClean="0"/>
              <a:t>The </a:t>
            </a:r>
            <a:r>
              <a:rPr lang="en-GB" dirty="0"/>
              <a:t>best thing about being a ‘looked after young person’ is … you get to go to groups in the middle of class (Male, age 11</a:t>
            </a:r>
            <a:r>
              <a:rPr lang="en-GB" dirty="0" smtClean="0"/>
              <a:t>)</a:t>
            </a:r>
          </a:p>
          <a:p>
            <a:endParaRPr lang="en-GB" dirty="0"/>
          </a:p>
          <a:p>
            <a:pPr marL="0" indent="0">
              <a:buNone/>
            </a:pPr>
            <a:r>
              <a:rPr lang="en-GB" dirty="0"/>
              <a:t>The worst thing about being a ‘looked after young person’ is … leaving class for meetings (Male, age 16</a:t>
            </a:r>
            <a:r>
              <a:rPr lang="en-GB" dirty="0" smtClean="0"/>
              <a:t>)</a:t>
            </a:r>
          </a:p>
          <a:p>
            <a:pPr marL="0" indent="0">
              <a:buNone/>
            </a:pPr>
            <a:endParaRPr lang="en-GB" dirty="0"/>
          </a:p>
          <a:p>
            <a:pPr marL="0" indent="0">
              <a:buNone/>
            </a:pPr>
            <a:r>
              <a:rPr lang="en-GB" dirty="0"/>
              <a:t>“Well, yeah, I’ve got my PEP on Friday and then although I’ve explained to like pretty much everyone who knows me like why I’m leaving lessons for my PEPs and LACs and stuff, they will still ask me and like it can be quite annoying … we do like Christmas exams and stuff … which I want to do good for so I can stay in like the top sets and all that, but it’s going to like put me back” (Male, age 13)</a:t>
            </a:r>
          </a:p>
        </p:txBody>
      </p:sp>
    </p:spTree>
    <p:extLst>
      <p:ext uri="{BB962C8B-B14F-4D97-AF65-F5344CB8AC3E}">
        <p14:creationId xmlns="" xmlns:p14="http://schemas.microsoft.com/office/powerpoint/2010/main" val="211438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75401"/>
          </a:xfrm>
        </p:spPr>
        <p:txBody>
          <a:bodyPr>
            <a:normAutofit fontScale="90000"/>
          </a:bodyPr>
          <a:lstStyle/>
          <a:p>
            <a:r>
              <a:rPr lang="en-GB" b="1" dirty="0" smtClean="0"/>
              <a:t>Sensing being ‘treated differently’</a:t>
            </a:r>
            <a:r>
              <a:rPr lang="en-GB" dirty="0" smtClean="0"/>
              <a:t/>
            </a:r>
            <a:br>
              <a:rPr lang="en-GB" dirty="0" smtClean="0"/>
            </a:br>
            <a:endParaRPr lang="en-GB" dirty="0"/>
          </a:p>
        </p:txBody>
      </p:sp>
      <p:sp>
        <p:nvSpPr>
          <p:cNvPr id="3" name="Content Placeholder 2"/>
          <p:cNvSpPr>
            <a:spLocks noGrp="1"/>
          </p:cNvSpPr>
          <p:nvPr>
            <p:ph idx="1"/>
          </p:nvPr>
        </p:nvSpPr>
        <p:spPr>
          <a:xfrm>
            <a:off x="628650" y="836023"/>
            <a:ext cx="7872440" cy="5379059"/>
          </a:xfrm>
        </p:spPr>
        <p:txBody>
          <a:bodyPr>
            <a:normAutofit fontScale="77500" lnSpcReduction="20000"/>
          </a:bodyPr>
          <a:lstStyle/>
          <a:p>
            <a:r>
              <a:rPr lang="en-GB" dirty="0" smtClean="0">
                <a:solidFill>
                  <a:schemeClr val="accent2"/>
                </a:solidFill>
              </a:rPr>
              <a:t>“</a:t>
            </a:r>
            <a:r>
              <a:rPr lang="en-GB" dirty="0">
                <a:solidFill>
                  <a:schemeClr val="accent2"/>
                </a:solidFill>
              </a:rPr>
              <a:t>I get free school dinners” (Female, age 11)</a:t>
            </a:r>
          </a:p>
          <a:p>
            <a:r>
              <a:rPr lang="en-GB" dirty="0">
                <a:solidFill>
                  <a:srgbClr val="7030A0"/>
                </a:solidFill>
              </a:rPr>
              <a:t>“I get to go on free trips.” (Male, age 13)</a:t>
            </a:r>
          </a:p>
          <a:p>
            <a:r>
              <a:rPr lang="en-GB" dirty="0">
                <a:solidFill>
                  <a:srgbClr val="00B050"/>
                </a:solidFill>
              </a:rPr>
              <a:t>“The best thing about being in care is like education wise I think is all the sort of stuff that you can get like, free stuff like I got a laptop to help me with my stuff which actually really helped ... because I use like the Microsoft Word and stuff to like help me get homework done because it’s like a lot faster” (Male, age 15).</a:t>
            </a:r>
          </a:p>
          <a:p>
            <a:r>
              <a:rPr lang="en-GB" dirty="0">
                <a:solidFill>
                  <a:srgbClr val="FF0000"/>
                </a:solidFill>
              </a:rPr>
              <a:t>“The best thing about being a ‘looked after young person’ is … you get the support you need” (Female, age 12).</a:t>
            </a:r>
          </a:p>
          <a:p>
            <a:r>
              <a:rPr lang="en-GB" dirty="0">
                <a:solidFill>
                  <a:srgbClr val="0070C0"/>
                </a:solidFill>
              </a:rPr>
              <a:t>“The best thing about being a ‘looked after young person’ is … being prioritised” AND “The worst thing about being a ‘looked after young person’ is … being different” (Female, age 14).</a:t>
            </a:r>
          </a:p>
          <a:p>
            <a:endParaRPr lang="en-GB" dirty="0"/>
          </a:p>
        </p:txBody>
      </p:sp>
    </p:spTree>
    <p:extLst>
      <p:ext uri="{BB962C8B-B14F-4D97-AF65-F5344CB8AC3E}">
        <p14:creationId xmlns="" xmlns:p14="http://schemas.microsoft.com/office/powerpoint/2010/main" val="377572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40715"/>
          </a:xfrm>
        </p:spPr>
        <p:txBody>
          <a:bodyPr>
            <a:normAutofit fontScale="90000"/>
          </a:bodyPr>
          <a:lstStyle/>
          <a:p>
            <a:r>
              <a:rPr lang="en-GB" b="1" dirty="0" smtClean="0"/>
              <a:t>Bullying seen as the norm</a:t>
            </a:r>
            <a:r>
              <a:rPr lang="en-GB" dirty="0" smtClean="0"/>
              <a:t/>
            </a:r>
            <a:br>
              <a:rPr lang="en-GB" dirty="0" smtClean="0"/>
            </a:br>
            <a:endParaRPr lang="en-GB" dirty="0"/>
          </a:p>
        </p:txBody>
      </p:sp>
      <p:sp>
        <p:nvSpPr>
          <p:cNvPr id="3" name="Content Placeholder 2"/>
          <p:cNvSpPr>
            <a:spLocks noGrp="1"/>
          </p:cNvSpPr>
          <p:nvPr>
            <p:ph idx="1"/>
          </p:nvPr>
        </p:nvSpPr>
        <p:spPr>
          <a:xfrm>
            <a:off x="628650" y="1162595"/>
            <a:ext cx="7886700" cy="5014369"/>
          </a:xfrm>
        </p:spPr>
        <p:txBody>
          <a:bodyPr>
            <a:normAutofit fontScale="92500" lnSpcReduction="20000"/>
          </a:bodyPr>
          <a:lstStyle/>
          <a:p>
            <a:pPr marL="0" indent="0">
              <a:buNone/>
            </a:pPr>
            <a:r>
              <a:rPr lang="en-GB" dirty="0" smtClean="0"/>
              <a:t>“</a:t>
            </a:r>
            <a:r>
              <a:rPr lang="en-GB" dirty="0"/>
              <a:t>I know a lot of people like myself have gone through a lot of bullying for being in care, and especially when I first came into care bullying was really bad, but luckily people get used to it, but when you first go into care it is a big problem” (Male, age 16)  </a:t>
            </a:r>
            <a:endParaRPr lang="en-GB" dirty="0" smtClean="0"/>
          </a:p>
          <a:p>
            <a:pPr marL="0" indent="0">
              <a:buNone/>
            </a:pPr>
            <a:endParaRPr lang="en-GB" dirty="0"/>
          </a:p>
          <a:p>
            <a:pPr marL="0" indent="0">
              <a:buNone/>
            </a:pPr>
            <a:r>
              <a:rPr lang="en-GB" dirty="0"/>
              <a:t>“It’s just like your friends turn on you” (Male, age 15</a:t>
            </a:r>
            <a:r>
              <a:rPr lang="en-GB" dirty="0" smtClean="0"/>
              <a:t>).</a:t>
            </a:r>
          </a:p>
          <a:p>
            <a:pPr marL="0" indent="0">
              <a:buNone/>
            </a:pPr>
            <a:endParaRPr lang="en-GB" dirty="0"/>
          </a:p>
          <a:p>
            <a:pPr marL="0" indent="0">
              <a:buNone/>
            </a:pPr>
            <a:r>
              <a:rPr lang="en-GB" dirty="0"/>
              <a:t>“I got picked on for being different and got told I was a teacher’s pet” (Female, age 11)</a:t>
            </a:r>
          </a:p>
          <a:p>
            <a:endParaRPr lang="en-GB" dirty="0"/>
          </a:p>
        </p:txBody>
      </p:sp>
    </p:spTree>
    <p:extLst>
      <p:ext uri="{BB962C8B-B14F-4D97-AF65-F5344CB8AC3E}">
        <p14:creationId xmlns="" xmlns:p14="http://schemas.microsoft.com/office/powerpoint/2010/main" val="247115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06029"/>
          </a:xfrm>
        </p:spPr>
        <p:txBody>
          <a:bodyPr>
            <a:normAutofit fontScale="90000"/>
          </a:bodyPr>
          <a:lstStyle/>
          <a:p>
            <a:r>
              <a:rPr lang="en-GB" b="1" dirty="0" smtClean="0"/>
              <a:t/>
            </a:r>
            <a:br>
              <a:rPr lang="en-GB" b="1" dirty="0" smtClean="0"/>
            </a:br>
            <a:r>
              <a:rPr lang="en-GB" b="1" dirty="0" smtClean="0"/>
              <a:t>Concern </a:t>
            </a:r>
            <a:r>
              <a:rPr lang="en-GB" b="1" dirty="0"/>
              <a:t>over privacy and information sharing</a:t>
            </a:r>
            <a:r>
              <a:rPr lang="en-GB" dirty="0"/>
              <a:t/>
            </a:r>
            <a:br>
              <a:rPr lang="en-GB" dirty="0"/>
            </a:br>
            <a:endParaRPr lang="en-GB" dirty="0"/>
          </a:p>
        </p:txBody>
      </p:sp>
      <p:sp>
        <p:nvSpPr>
          <p:cNvPr id="3" name="Content Placeholder 2"/>
          <p:cNvSpPr>
            <a:spLocks noGrp="1"/>
          </p:cNvSpPr>
          <p:nvPr>
            <p:ph idx="1"/>
          </p:nvPr>
        </p:nvSpPr>
        <p:spPr>
          <a:xfrm>
            <a:off x="642910" y="1428736"/>
            <a:ext cx="7886700" cy="5210312"/>
          </a:xfrm>
        </p:spPr>
        <p:txBody>
          <a:bodyPr>
            <a:normAutofit fontScale="92500" lnSpcReduction="10000"/>
          </a:bodyPr>
          <a:lstStyle/>
          <a:p>
            <a:pPr marL="0" indent="0">
              <a:buNone/>
            </a:pPr>
            <a:r>
              <a:rPr lang="en-GB" dirty="0"/>
              <a:t>“If I could improve one thing about being a ‘looked after young person’ in school it would be … not letting them know you’re looked after” (Male, age 16</a:t>
            </a:r>
            <a:r>
              <a:rPr lang="en-GB" dirty="0" smtClean="0"/>
              <a:t>).</a:t>
            </a:r>
          </a:p>
          <a:p>
            <a:pPr marL="0" indent="0">
              <a:buNone/>
            </a:pPr>
            <a:endParaRPr lang="en-GB" dirty="0"/>
          </a:p>
          <a:p>
            <a:pPr marL="0" indent="0">
              <a:buNone/>
            </a:pPr>
            <a:r>
              <a:rPr lang="en-GB" dirty="0" smtClean="0"/>
              <a:t>“</a:t>
            </a:r>
            <a:r>
              <a:rPr lang="en-GB" dirty="0"/>
              <a:t>What about when, you know, people, other people are talking about you but you don’t …  You don’t know who they are” (Male, age 15</a:t>
            </a:r>
            <a:r>
              <a:rPr lang="en-GB" dirty="0" smtClean="0"/>
              <a:t>)</a:t>
            </a:r>
          </a:p>
          <a:p>
            <a:pPr marL="0" indent="0">
              <a:buNone/>
            </a:pPr>
            <a:endParaRPr lang="en-GB" dirty="0" smtClean="0"/>
          </a:p>
          <a:p>
            <a:pPr marL="0" indent="0">
              <a:buNone/>
            </a:pPr>
            <a:r>
              <a:rPr lang="en-GB" dirty="0" smtClean="0"/>
              <a:t>“</a:t>
            </a:r>
            <a:r>
              <a:rPr lang="en-GB" dirty="0"/>
              <a:t>It just – information gets around too much, doesn’t it?”  (Male, age 13).</a:t>
            </a:r>
          </a:p>
          <a:p>
            <a:endParaRPr lang="en-GB" dirty="0"/>
          </a:p>
        </p:txBody>
      </p:sp>
    </p:spTree>
    <p:extLst>
      <p:ext uri="{BB962C8B-B14F-4D97-AF65-F5344CB8AC3E}">
        <p14:creationId xmlns="" xmlns:p14="http://schemas.microsoft.com/office/powerpoint/2010/main" val="30233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3561</Words>
  <Application>Microsoft Office PowerPoint</Application>
  <PresentationFormat>On-screen Show (4:3)</PresentationFormat>
  <Paragraphs>129</Paragraphs>
  <Slides>19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Document</vt:lpstr>
      <vt:lpstr>The Experience of Education for Children and Young People Looked After  (CYPLA – formerly LAC)</vt:lpstr>
      <vt:lpstr>      </vt:lpstr>
      <vt:lpstr>Research Methods </vt:lpstr>
      <vt:lpstr>Ethical Considerations</vt:lpstr>
      <vt:lpstr>Key Themes: Children and Young People</vt:lpstr>
      <vt:lpstr> Significance of being ‘pulled out’ of class </vt:lpstr>
      <vt:lpstr>Sensing being ‘treated differently’ </vt:lpstr>
      <vt:lpstr>Bullying seen as the norm </vt:lpstr>
      <vt:lpstr> Concern over privacy and information sharing </vt:lpstr>
      <vt:lpstr>The need for staff training </vt:lpstr>
      <vt:lpstr>Key themes: support staff </vt:lpstr>
      <vt:lpstr>Key themes: teaching staff </vt:lpstr>
      <vt:lpstr>Slide 13</vt:lpstr>
      <vt:lpstr>Slide 14</vt:lpstr>
      <vt:lpstr>Activity - Overcoming Barriers</vt:lpstr>
      <vt:lpstr>Now, time to complete your postcards to your future self…</vt:lpstr>
      <vt:lpstr>Slide 17</vt:lpstr>
      <vt:lpstr>Thank you for listening!</vt:lpstr>
      <vt:lpstr>Slide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Experience of Education for Children and Young People Looked After  (CYPLA – formerly LAC)</dc:title>
  <dc:creator>Charlotte Dean</dc:creator>
  <cp:lastModifiedBy>Charlotte Dean</cp:lastModifiedBy>
  <cp:revision>5</cp:revision>
  <dcterms:created xsi:type="dcterms:W3CDTF">2019-02-14T13:16:15Z</dcterms:created>
  <dcterms:modified xsi:type="dcterms:W3CDTF">2019-02-14T14:02:20Z</dcterms:modified>
</cp:coreProperties>
</file>