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8" r:id="rId6"/>
    <p:sldId id="267" r:id="rId7"/>
    <p:sldId id="266" r:id="rId8"/>
    <p:sldId id="268" r:id="rId9"/>
    <p:sldId id="270" r:id="rId10"/>
    <p:sldId id="271" r:id="rId11"/>
    <p:sldId id="272" r:id="rId12"/>
    <p:sldId id="273" r:id="rId13"/>
    <p:sldId id="275" r:id="rId14"/>
    <p:sldId id="269" r:id="rId15"/>
    <p:sldId id="278" r:id="rId16"/>
    <p:sldId id="274" r:id="rId17"/>
    <p:sldId id="279" r:id="rId18"/>
    <p:sldId id="280" r:id="rId19"/>
    <p:sldId id="265" r:id="rId20"/>
    <p:sldId id="277" r:id="rId21"/>
  </p:sldIdLst>
  <p:sldSz cx="12192000" cy="6858000"/>
  <p:notesSz cx="6797675" cy="9928225"/>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595">
          <p15:clr>
            <a:srgbClr val="A4A3A4"/>
          </p15:clr>
        </p15:guide>
        <p15:guide id="2" pos="211">
          <p15:clr>
            <a:srgbClr val="A4A3A4"/>
          </p15:clr>
        </p15:guide>
        <p15:guide id="3" pos="7423">
          <p15:clr>
            <a:srgbClr val="A4A3A4"/>
          </p15:clr>
        </p15:guide>
        <p15:guide id="4" orient="horz" pos="8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74"/>
  </p:normalViewPr>
  <p:slideViewPr>
    <p:cSldViewPr snapToGrid="0" snapToObjects="1">
      <p:cViewPr varScale="1">
        <p:scale>
          <a:sx n="106" d="100"/>
          <a:sy n="106" d="100"/>
        </p:scale>
        <p:origin x="712" y="184"/>
      </p:cViewPr>
      <p:guideLst>
        <p:guide orient="horz" pos="595"/>
        <p:guide pos="211"/>
        <p:guide pos="7423"/>
        <p:guide orient="horz" pos="8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6055794-9B30-C643-AFFE-804292E41D08}" type="datetimeFigureOut">
              <a:rPr lang="en-US"/>
              <a:pPr>
                <a:defRPr/>
              </a:pPr>
              <a:t>2/26/19</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DFB8CB-CE0F-BC4F-86BB-211563F6FAE4}" type="slidenum">
              <a:rPr lang="en-US"/>
              <a:pPr>
                <a:defRPr/>
              </a:pPr>
              <a:t>‹#›</a:t>
            </a:fld>
            <a:endParaRPr lang="en-US"/>
          </a:p>
        </p:txBody>
      </p:sp>
    </p:spTree>
    <p:extLst>
      <p:ext uri="{BB962C8B-B14F-4D97-AF65-F5344CB8AC3E}">
        <p14:creationId xmlns:p14="http://schemas.microsoft.com/office/powerpoint/2010/main" val="4040460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7DABA2B-0A1E-9240-B9B6-09FA40BDFA2E}" type="datetimeFigureOut">
              <a:rPr lang="en-US"/>
              <a:pPr>
                <a:defRPr/>
              </a:pPr>
              <a:t>2/26/19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570F38E-81F3-B14A-8C05-8130B15E9E4C}" type="slidenum">
              <a:rPr lang="en-US"/>
              <a:pPr>
                <a:defRPr/>
              </a:pPr>
              <a:t>‹#›</a:t>
            </a:fld>
            <a:endParaRPr lang="en-US"/>
          </a:p>
        </p:txBody>
      </p:sp>
    </p:spTree>
    <p:extLst>
      <p:ext uri="{BB962C8B-B14F-4D97-AF65-F5344CB8AC3E}">
        <p14:creationId xmlns:p14="http://schemas.microsoft.com/office/powerpoint/2010/main" val="3272124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4963" y="1412875"/>
            <a:ext cx="10333037" cy="1022212"/>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4963" y="2601119"/>
            <a:ext cx="1033303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066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8337" y="1412875"/>
            <a:ext cx="3932237" cy="112464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328337" y="2713383"/>
            <a:ext cx="3932237" cy="33693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Content Placeholder 9"/>
          <p:cNvSpPr>
            <a:spLocks noGrp="1"/>
          </p:cNvSpPr>
          <p:nvPr>
            <p:ph sz="quarter" idx="10"/>
          </p:nvPr>
        </p:nvSpPr>
        <p:spPr>
          <a:xfrm>
            <a:off x="4404851" y="1412875"/>
            <a:ext cx="7423611" cy="4670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002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328337" y="1412875"/>
            <a:ext cx="3932237" cy="1124640"/>
          </a:xfrm>
        </p:spPr>
        <p:txBody>
          <a:bodyPr anchor="b"/>
          <a:lstStyle>
            <a:lvl1pPr>
              <a:defRPr sz="3200"/>
            </a:lvl1pPr>
          </a:lstStyle>
          <a:p>
            <a:r>
              <a:rPr lang="en-US"/>
              <a:t>Click to edit Master title style</a:t>
            </a:r>
          </a:p>
        </p:txBody>
      </p:sp>
      <p:sp>
        <p:nvSpPr>
          <p:cNvPr id="5" name="Text Placeholder 3"/>
          <p:cNvSpPr>
            <a:spLocks noGrp="1"/>
          </p:cNvSpPr>
          <p:nvPr>
            <p:ph type="body" sz="half" idx="2"/>
          </p:nvPr>
        </p:nvSpPr>
        <p:spPr>
          <a:xfrm>
            <a:off x="328337" y="2713383"/>
            <a:ext cx="3932237" cy="33693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Content Placeholder 9"/>
          <p:cNvSpPr>
            <a:spLocks noGrp="1"/>
          </p:cNvSpPr>
          <p:nvPr>
            <p:ph sz="quarter" idx="10"/>
          </p:nvPr>
        </p:nvSpPr>
        <p:spPr>
          <a:xfrm>
            <a:off x="4404851" y="1412875"/>
            <a:ext cx="7423611" cy="4670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64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328337" y="1412875"/>
            <a:ext cx="3932237" cy="1124640"/>
          </a:xfrm>
        </p:spPr>
        <p:txBody>
          <a:bodyPr anchor="b"/>
          <a:lstStyle>
            <a:lvl1pPr>
              <a:defRPr sz="3200"/>
            </a:lvl1pPr>
          </a:lstStyle>
          <a:p>
            <a:r>
              <a:rPr lang="en-US"/>
              <a:t>Click to edit Master title style</a:t>
            </a:r>
          </a:p>
        </p:txBody>
      </p:sp>
      <p:sp>
        <p:nvSpPr>
          <p:cNvPr id="5" name="Text Placeholder 3"/>
          <p:cNvSpPr>
            <a:spLocks noGrp="1"/>
          </p:cNvSpPr>
          <p:nvPr>
            <p:ph type="body" sz="half" idx="2"/>
          </p:nvPr>
        </p:nvSpPr>
        <p:spPr>
          <a:xfrm>
            <a:off x="328337" y="2713383"/>
            <a:ext cx="3932237" cy="33693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Content Placeholder 9"/>
          <p:cNvSpPr>
            <a:spLocks noGrp="1"/>
          </p:cNvSpPr>
          <p:nvPr>
            <p:ph sz="quarter" idx="10"/>
          </p:nvPr>
        </p:nvSpPr>
        <p:spPr>
          <a:xfrm>
            <a:off x="4404851" y="1412875"/>
            <a:ext cx="7423611" cy="4670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682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608915" y="2506008"/>
            <a:ext cx="40590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7200" dirty="0">
                <a:solidFill>
                  <a:schemeClr val="bg1"/>
                </a:solidFill>
              </a:rPr>
              <a:t>Thank you</a:t>
            </a:r>
          </a:p>
          <a:p>
            <a:pPr>
              <a:defRPr/>
            </a:pPr>
            <a:r>
              <a:rPr lang="en-US" altLang="x-none" sz="2400" dirty="0">
                <a:solidFill>
                  <a:schemeClr val="bg1"/>
                </a:solidFill>
              </a:rPr>
              <a:t>For more information </a:t>
            </a:r>
            <a:br>
              <a:rPr lang="en-US" altLang="x-none" sz="2400" dirty="0">
                <a:solidFill>
                  <a:schemeClr val="bg1"/>
                </a:solidFill>
              </a:rPr>
            </a:br>
            <a:r>
              <a:rPr lang="en-US" altLang="x-none" sz="2400" b="1" dirty="0">
                <a:solidFill>
                  <a:schemeClr val="bg1"/>
                </a:solidFill>
              </a:rPr>
              <a:t>visit </a:t>
            </a:r>
            <a:r>
              <a:rPr lang="en-US" altLang="x-none" sz="2400" b="1" dirty="0" err="1">
                <a:solidFill>
                  <a:schemeClr val="bg1"/>
                </a:solidFill>
              </a:rPr>
              <a:t>www.hull.ac.uk</a:t>
            </a:r>
            <a:endParaRPr lang="en-US" altLang="x-none" sz="2400" b="1" dirty="0">
              <a:solidFill>
                <a:schemeClr val="bg1"/>
              </a:solidFill>
            </a:endParaRPr>
          </a:p>
        </p:txBody>
      </p:sp>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0820" y="2413000"/>
            <a:ext cx="4356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936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6608915" y="2506008"/>
            <a:ext cx="40590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7200" dirty="0">
                <a:solidFill>
                  <a:schemeClr val="bg1"/>
                </a:solidFill>
              </a:rPr>
              <a:t>Thank you</a:t>
            </a:r>
          </a:p>
          <a:p>
            <a:pPr>
              <a:defRPr/>
            </a:pPr>
            <a:r>
              <a:rPr lang="en-US" altLang="x-none" sz="2400" dirty="0">
                <a:solidFill>
                  <a:schemeClr val="bg1"/>
                </a:solidFill>
              </a:rPr>
              <a:t>For more information </a:t>
            </a:r>
            <a:br>
              <a:rPr lang="en-US" altLang="x-none" sz="2400" dirty="0">
                <a:solidFill>
                  <a:schemeClr val="bg1"/>
                </a:solidFill>
              </a:rPr>
            </a:br>
            <a:r>
              <a:rPr lang="en-US" altLang="x-none" sz="2400" b="1" dirty="0">
                <a:solidFill>
                  <a:schemeClr val="bg1"/>
                </a:solidFill>
              </a:rPr>
              <a:t>visit </a:t>
            </a:r>
            <a:r>
              <a:rPr lang="en-US" altLang="x-none" sz="2400" b="1" dirty="0" err="1">
                <a:solidFill>
                  <a:schemeClr val="bg1"/>
                </a:solidFill>
              </a:rPr>
              <a:t>www.hull.ac.uk</a:t>
            </a:r>
            <a:endParaRPr lang="en-US" altLang="x-none" sz="2400" b="1" dirty="0">
              <a:solidFill>
                <a:schemeClr val="bg1"/>
              </a:solidFill>
            </a:endParaRPr>
          </a:p>
        </p:txBody>
      </p:sp>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0820" y="2413000"/>
            <a:ext cx="4356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7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6608915" y="2506008"/>
            <a:ext cx="40590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7200" dirty="0">
                <a:solidFill>
                  <a:schemeClr val="bg1"/>
                </a:solidFill>
              </a:rPr>
              <a:t>Thank you</a:t>
            </a:r>
          </a:p>
          <a:p>
            <a:pPr>
              <a:defRPr/>
            </a:pPr>
            <a:r>
              <a:rPr lang="en-US" altLang="x-none" sz="2400" dirty="0">
                <a:solidFill>
                  <a:schemeClr val="bg1"/>
                </a:solidFill>
              </a:rPr>
              <a:t>For more information </a:t>
            </a:r>
            <a:br>
              <a:rPr lang="en-US" altLang="x-none" sz="2400" dirty="0">
                <a:solidFill>
                  <a:schemeClr val="bg1"/>
                </a:solidFill>
              </a:rPr>
            </a:br>
            <a:r>
              <a:rPr lang="en-US" altLang="x-none" sz="2400" b="1" dirty="0">
                <a:solidFill>
                  <a:schemeClr val="bg1"/>
                </a:solidFill>
              </a:rPr>
              <a:t>visit </a:t>
            </a:r>
            <a:r>
              <a:rPr lang="en-US" altLang="x-none" sz="2400" b="1" dirty="0" err="1">
                <a:solidFill>
                  <a:schemeClr val="bg1"/>
                </a:solidFill>
              </a:rPr>
              <a:t>www.hull.ac.uk</a:t>
            </a:r>
            <a:endParaRPr lang="en-US" altLang="x-none" sz="2400" b="1" dirty="0">
              <a:solidFill>
                <a:schemeClr val="bg1"/>
              </a:solidFill>
            </a:endParaRPr>
          </a:p>
        </p:txBody>
      </p:sp>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0820" y="2413000"/>
            <a:ext cx="4356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91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image with caption - purpl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5984875" y="226142"/>
            <a:ext cx="6030913" cy="6410632"/>
          </a:xfrm>
        </p:spPr>
        <p:txBody>
          <a:bodyPr/>
          <a:lstStyle/>
          <a:p>
            <a:r>
              <a:rPr lang="en-US"/>
              <a:t>Click icon to add picture</a:t>
            </a:r>
            <a:endParaRPr lang="en-US" dirty="0"/>
          </a:p>
        </p:txBody>
      </p:sp>
      <p:pic>
        <p:nvPicPr>
          <p:cNvPr id="4"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0038" y="4483510"/>
            <a:ext cx="5690809"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408592" y="4634859"/>
            <a:ext cx="5008982" cy="1330325"/>
          </a:xfrm>
        </p:spPr>
        <p:txBody>
          <a:bodyPr/>
          <a:lstStyle/>
          <a:p>
            <a:pPr lvl="0"/>
            <a:r>
              <a:rPr lang="en-US"/>
              <a:t>Edit Master text styles</a:t>
            </a:r>
          </a:p>
        </p:txBody>
      </p:sp>
    </p:spTree>
    <p:extLst>
      <p:ext uri="{BB962C8B-B14F-4D97-AF65-F5344CB8AC3E}">
        <p14:creationId xmlns:p14="http://schemas.microsoft.com/office/powerpoint/2010/main" val="11593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image with caption - green">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5984875" y="226142"/>
            <a:ext cx="6030913" cy="6410632"/>
          </a:xfrm>
        </p:spPr>
        <p:txBody>
          <a:bodyPr/>
          <a:lstStyle/>
          <a:p>
            <a:r>
              <a:rPr lang="en-US"/>
              <a:t>Click icon to add picture</a:t>
            </a:r>
            <a:endParaRPr lang="en-US" dirty="0"/>
          </a:p>
        </p:txBody>
      </p:sp>
      <p:pic>
        <p:nvPicPr>
          <p:cNvPr id="4"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0038" y="4483510"/>
            <a:ext cx="5690809"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408592" y="4634859"/>
            <a:ext cx="5008982" cy="1330325"/>
          </a:xfrm>
        </p:spPr>
        <p:txBody>
          <a:bodyPr/>
          <a:lstStyle/>
          <a:p>
            <a:pPr lvl="0"/>
            <a:r>
              <a:rPr lang="en-US"/>
              <a:t>Edit Master text styles</a:t>
            </a:r>
          </a:p>
        </p:txBody>
      </p:sp>
    </p:spTree>
    <p:extLst>
      <p:ext uri="{BB962C8B-B14F-4D97-AF65-F5344CB8AC3E}">
        <p14:creationId xmlns:p14="http://schemas.microsoft.com/office/powerpoint/2010/main" val="773944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image with caption - Blu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5984875" y="226142"/>
            <a:ext cx="6030913" cy="6410632"/>
          </a:xfrm>
        </p:spPr>
        <p:txBody>
          <a:bodyPr/>
          <a:lstStyle/>
          <a:p>
            <a:r>
              <a:rPr lang="en-US"/>
              <a:t>Click icon to add picture</a:t>
            </a:r>
            <a:endParaRPr lang="en-US" dirty="0"/>
          </a:p>
        </p:txBody>
      </p:sp>
      <p:pic>
        <p:nvPicPr>
          <p:cNvPr id="4"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0038" y="4483510"/>
            <a:ext cx="5690809"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08592" y="4634859"/>
            <a:ext cx="5008982" cy="1330325"/>
          </a:xfrm>
        </p:spPr>
        <p:txBody>
          <a:bodyPr/>
          <a:lstStyle/>
          <a:p>
            <a:pPr lvl="0"/>
            <a:r>
              <a:rPr lang="en-US"/>
              <a:t>Edit Master text styles</a:t>
            </a:r>
          </a:p>
        </p:txBody>
      </p:sp>
    </p:spTree>
    <p:extLst>
      <p:ext uri="{BB962C8B-B14F-4D97-AF65-F5344CB8AC3E}">
        <p14:creationId xmlns:p14="http://schemas.microsoft.com/office/powerpoint/2010/main" val="381165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frame pictur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pPr marL="228600" marR="0" lvl="0" indent="-228600" algn="l" defTabSz="914400" rtl="0" eaLnBrk="0" fontAlgn="base" latinLnBrk="0" hangingPunct="0">
              <a:lnSpc>
                <a:spcPct val="90000"/>
              </a:lnSpc>
              <a:spcBef>
                <a:spcPts val="1000"/>
              </a:spcBef>
              <a:spcAft>
                <a:spcPct val="0"/>
              </a:spcAft>
              <a:buClrTx/>
              <a:buSzTx/>
              <a:buFont typeface="Arial" charset="0"/>
              <a:buNone/>
              <a:tabLst/>
              <a:defRPr/>
            </a:pPr>
            <a:r>
              <a:rPr lang="en-US"/>
              <a:t>Click icon to add picture</a:t>
            </a: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8025" y="1437481"/>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31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334963" y="1412875"/>
            <a:ext cx="10333037" cy="1022212"/>
          </a:xfrm>
        </p:spPr>
        <p:txBody>
          <a:bodyPr anchor="b"/>
          <a:lstStyle>
            <a:lvl1pPr algn="l">
              <a:defRPr sz="60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334963" y="2601119"/>
            <a:ext cx="1033303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1504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frame image with logo stri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258528"/>
            <a:ext cx="12192000" cy="5599471"/>
          </a:xfrm>
        </p:spPr>
        <p:txBody>
          <a:bodyPr/>
          <a:lstStyle/>
          <a:p>
            <a:pPr marL="228600" marR="0" lvl="0" indent="-228600" algn="l" defTabSz="914400" rtl="0" eaLnBrk="0" fontAlgn="base" latinLnBrk="0" hangingPunct="0">
              <a:lnSpc>
                <a:spcPct val="90000"/>
              </a:lnSpc>
              <a:spcBef>
                <a:spcPts val="1000"/>
              </a:spcBef>
              <a:spcAft>
                <a:spcPct val="0"/>
              </a:spcAft>
              <a:buClrTx/>
              <a:buSzTx/>
              <a:buFont typeface="Arial" charset="0"/>
              <a:buNone/>
              <a:tabLst/>
              <a:defRPr/>
            </a:pPr>
            <a:r>
              <a:rPr lang="en-US"/>
              <a:t>Click icon to add picture</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038" y="4103688"/>
            <a:ext cx="64452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334963" y="1412875"/>
            <a:ext cx="10333037" cy="1022212"/>
          </a:xfrm>
        </p:spPr>
        <p:txBody>
          <a:bodyPr anchor="b"/>
          <a:lstStyle>
            <a:lvl1pPr algn="l">
              <a:defRPr sz="60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334963" y="2601119"/>
            <a:ext cx="1033303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9728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353436" y="1408732"/>
            <a:ext cx="1141449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353436" y="3212300"/>
            <a:ext cx="11414494"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spTree>
    <p:extLst>
      <p:ext uri="{BB962C8B-B14F-4D97-AF65-F5344CB8AC3E}">
        <p14:creationId xmlns:p14="http://schemas.microsoft.com/office/powerpoint/2010/main" val="203558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353436" y="1408732"/>
            <a:ext cx="1141449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353436" y="3212300"/>
            <a:ext cx="11414494"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spTree>
    <p:extLst>
      <p:ext uri="{BB962C8B-B14F-4D97-AF65-F5344CB8AC3E}">
        <p14:creationId xmlns:p14="http://schemas.microsoft.com/office/powerpoint/2010/main" val="55087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353436" y="1408732"/>
            <a:ext cx="1141449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353436" y="3212300"/>
            <a:ext cx="11414494"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spTree>
    <p:extLst>
      <p:ext uri="{BB962C8B-B14F-4D97-AF65-F5344CB8AC3E}">
        <p14:creationId xmlns:p14="http://schemas.microsoft.com/office/powerpoint/2010/main" val="83713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149719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55715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53609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4013" y="1408113"/>
            <a:ext cx="114141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354013" y="3211513"/>
            <a:ext cx="1141412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pic>
        <p:nvPicPr>
          <p:cNvPr id="1028" name="Picture 11"/>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charset="0"/>
        </a:defRPr>
      </a:lvl2pPr>
      <a:lvl3pPr algn="l" rtl="0" eaLnBrk="1" fontAlgn="base" hangingPunct="1">
        <a:lnSpc>
          <a:spcPct val="90000"/>
        </a:lnSpc>
        <a:spcBef>
          <a:spcPct val="0"/>
        </a:spcBef>
        <a:spcAft>
          <a:spcPct val="0"/>
        </a:spcAft>
        <a:defRPr sz="4400">
          <a:solidFill>
            <a:schemeClr val="tx1"/>
          </a:solidFill>
          <a:latin typeface="Calibri Light" charset="0"/>
        </a:defRPr>
      </a:lvl3pPr>
      <a:lvl4pPr algn="l" rtl="0" eaLnBrk="1" fontAlgn="base" hangingPunct="1">
        <a:lnSpc>
          <a:spcPct val="90000"/>
        </a:lnSpc>
        <a:spcBef>
          <a:spcPct val="0"/>
        </a:spcBef>
        <a:spcAft>
          <a:spcPct val="0"/>
        </a:spcAft>
        <a:defRPr sz="4400">
          <a:solidFill>
            <a:schemeClr val="tx1"/>
          </a:solidFill>
          <a:latin typeface="Calibri Light" charset="0"/>
        </a:defRPr>
      </a:lvl4pPr>
      <a:lvl5pPr algn="l" rtl="0" eaLnBrk="1" fontAlgn="base" hangingPunct="1">
        <a:lnSpc>
          <a:spcPct val="90000"/>
        </a:lnSpc>
        <a:spcBef>
          <a:spcPct val="0"/>
        </a:spcBef>
        <a:spcAft>
          <a:spcPct val="0"/>
        </a:spcAft>
        <a:defRPr sz="4400">
          <a:solidFill>
            <a:schemeClr val="tx1"/>
          </a:solidFill>
          <a:latin typeface="Calibri Light"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omGaQVg004" TargetMode="External"/><Relationship Id="rId2" Type="http://schemas.openxmlformats.org/officeDocument/2006/relationships/hyperlink" Target="https://www.youtube.com/watch?v=t5y2ghDfoFE" TargetMode="Externa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hyperlink" Target="https://www.youtube.com/watch?v=i3CvuCyAsz8"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uJZD05Xe3Pk"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9A0S54yAgE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google.co.uk/imgres?imgurl=http://stkildanews.com/wp-content/uploads/2018/04/balancing-act-elephant1-700x400-660x400.jpg&amp;imgrefurl=http://stkildanews.com/the-balancing-act/&amp;docid=8OYEYlWGKEeIRM&amp;tbnid=ddgZLD0ZHMBMLM:&amp;vet=10ahUKEwilyoytnZjgAhWiwOYKHd23CvYQMwhxKAkwCQ..i&amp;w=660&amp;h=400&amp;bih=933&amp;biw=1680&amp;q=balancing%20act&amp;ved=0ahUKEwilyoytnZjgAhWiwOYKHd23CvYQMwhxKAkwCQ&amp;iact=mrc&amp;uact=8"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google.co.uk/url?sa=i&amp;rct=j&amp;q=&amp;esrc=s&amp;source=images&amp;cd=&amp;cad=rja&amp;uact=8&amp;ved=2ahUKEwjp3riMn5jgAhXZ6OAKHfeJCswQjRx6BAgBEAU&amp;url=http://www.philly.com/health/insomnia-teens-is-major-public-health-problem-heres-how-fix-it-20190129.html&amp;psig=AOvVaw1tJ9v2If_n2jeZX60g4eRO&amp;ust=1549031596167635"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jumpstartjonny.co.uk/#freevideo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1gUbdNbu6ak"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k_qU7l-fcU" TargetMode="External"/><Relationship Id="rId2" Type="http://schemas.openxmlformats.org/officeDocument/2006/relationships/hyperlink" Target="https://www.youtube.com/watch?v=X655B4ISakg" TargetMode="Externa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hyperlink" Target="https://www.theguardian.com/global/2016/sep/14/meditation-made-my-students-calmer-kinder-and-more-focus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3393" y="2299636"/>
            <a:ext cx="10333037" cy="1022212"/>
          </a:xfrm>
        </p:spPr>
        <p:txBody>
          <a:bodyPr/>
          <a:lstStyle/>
          <a:p>
            <a:pPr algn="ctr"/>
            <a:r>
              <a:rPr lang="en-GB" sz="5400" dirty="0"/>
              <a:t>Wellbeing for teachers and pupils</a:t>
            </a:r>
            <a:endParaRPr lang="en-US" sz="5400" b="1" dirty="0"/>
          </a:p>
        </p:txBody>
      </p:sp>
    </p:spTree>
    <p:extLst>
      <p:ext uri="{BB962C8B-B14F-4D97-AF65-F5344CB8AC3E}">
        <p14:creationId xmlns:p14="http://schemas.microsoft.com/office/powerpoint/2010/main" val="65396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36" y="1103616"/>
            <a:ext cx="11414494" cy="1325563"/>
          </a:xfrm>
        </p:spPr>
        <p:txBody>
          <a:bodyPr/>
          <a:lstStyle/>
          <a:p>
            <a:r>
              <a:rPr lang="en-GB" dirty="0"/>
              <a:t>Primary: The Worry Monster</a:t>
            </a:r>
          </a:p>
        </p:txBody>
      </p:sp>
      <p:sp>
        <p:nvSpPr>
          <p:cNvPr id="3" name="Content Placeholder 2"/>
          <p:cNvSpPr>
            <a:spLocks noGrp="1"/>
          </p:cNvSpPr>
          <p:nvPr>
            <p:ph idx="1"/>
          </p:nvPr>
        </p:nvSpPr>
        <p:spPr>
          <a:xfrm>
            <a:off x="353436" y="3198425"/>
            <a:ext cx="11278583" cy="3258073"/>
          </a:xfrm>
        </p:spPr>
        <p:txBody>
          <a:bodyPr/>
          <a:lstStyle/>
          <a:p>
            <a:pPr lvl="0"/>
            <a:r>
              <a:rPr lang="en-GB" dirty="0"/>
              <a:t>The worry monster- a worry monster that can be purchased online for children to write notes on what worries them for the teacher if they don't feel comfortable about saying it in person. </a:t>
            </a:r>
          </a:p>
          <a:p>
            <a:pPr lvl="1"/>
            <a:r>
              <a:rPr lang="en-GB" dirty="0"/>
              <a:t>Well being mentors- children nominated by the class to be in charge of promoting well-being.</a:t>
            </a:r>
          </a:p>
        </p:txBody>
      </p:sp>
      <p:pic>
        <p:nvPicPr>
          <p:cNvPr id="4" name="Picture 3"/>
          <p:cNvPicPr>
            <a:picLocks noChangeAspect="1"/>
          </p:cNvPicPr>
          <p:nvPr/>
        </p:nvPicPr>
        <p:blipFill>
          <a:blip r:embed="rId2"/>
          <a:stretch>
            <a:fillRect/>
          </a:stretch>
        </p:blipFill>
        <p:spPr>
          <a:xfrm>
            <a:off x="9813963" y="441029"/>
            <a:ext cx="1818056" cy="2264596"/>
          </a:xfrm>
          <a:prstGeom prst="rect">
            <a:avLst/>
          </a:prstGeom>
        </p:spPr>
      </p:pic>
    </p:spTree>
    <p:extLst>
      <p:ext uri="{BB962C8B-B14F-4D97-AF65-F5344CB8AC3E}">
        <p14:creationId xmlns:p14="http://schemas.microsoft.com/office/powerpoint/2010/main" val="20196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Just Dance: Children</a:t>
            </a:r>
          </a:p>
        </p:txBody>
      </p:sp>
      <p:sp>
        <p:nvSpPr>
          <p:cNvPr id="3" name="Content Placeholder 2"/>
          <p:cNvSpPr>
            <a:spLocks noGrp="1"/>
          </p:cNvSpPr>
          <p:nvPr>
            <p:ph idx="1"/>
          </p:nvPr>
        </p:nvSpPr>
        <p:spPr/>
        <p:txBody>
          <a:bodyPr/>
          <a:lstStyle/>
          <a:p>
            <a:pPr lvl="0"/>
            <a:r>
              <a:rPr lang="en-GB" dirty="0"/>
              <a:t>Short dance </a:t>
            </a:r>
            <a:r>
              <a:rPr lang="en-GB" dirty="0">
                <a:hlinkClick r:id="rId2"/>
              </a:rPr>
              <a:t>routines</a:t>
            </a:r>
            <a:r>
              <a:rPr lang="en-GB" dirty="0"/>
              <a:t> to help refocus children.</a:t>
            </a:r>
          </a:p>
          <a:p>
            <a:pPr lvl="0"/>
            <a:r>
              <a:rPr lang="en-GB" dirty="0"/>
              <a:t>Similar to Jump Start Jonny however most dances are performed in pairs so builds team working skills. </a:t>
            </a:r>
          </a:p>
          <a:p>
            <a:pPr lvl="0"/>
            <a:r>
              <a:rPr lang="en-GB" dirty="0">
                <a:hlinkClick r:id="rId3"/>
              </a:rPr>
              <a:t>Energetic</a:t>
            </a:r>
            <a:r>
              <a:rPr lang="en-GB" dirty="0"/>
              <a:t> to </a:t>
            </a:r>
            <a:r>
              <a:rPr lang="en-GB" dirty="0">
                <a:hlinkClick r:id="rId4"/>
              </a:rPr>
              <a:t>relax</a:t>
            </a:r>
            <a:endParaRPr lang="en-GB" dirty="0"/>
          </a:p>
          <a:p>
            <a:pPr lvl="0"/>
            <a:endParaRPr lang="en-GB" dirty="0"/>
          </a:p>
          <a:p>
            <a:pPr lvl="0"/>
            <a:endParaRPr lang="en-GB" dirty="0"/>
          </a:p>
          <a:p>
            <a:endParaRPr lang="en-GB" dirty="0"/>
          </a:p>
          <a:p>
            <a:endParaRPr lang="en-GB" dirty="0"/>
          </a:p>
        </p:txBody>
      </p:sp>
      <p:pic>
        <p:nvPicPr>
          <p:cNvPr id="5" name="Picture 4"/>
          <p:cNvPicPr>
            <a:picLocks noChangeAspect="1"/>
          </p:cNvPicPr>
          <p:nvPr/>
        </p:nvPicPr>
        <p:blipFill>
          <a:blip r:embed="rId5"/>
          <a:stretch>
            <a:fillRect/>
          </a:stretch>
        </p:blipFill>
        <p:spPr>
          <a:xfrm>
            <a:off x="7481680" y="246682"/>
            <a:ext cx="4286250" cy="2324100"/>
          </a:xfrm>
          <a:prstGeom prst="rect">
            <a:avLst/>
          </a:prstGeom>
        </p:spPr>
      </p:pic>
    </p:spTree>
    <p:extLst>
      <p:ext uri="{BB962C8B-B14F-4D97-AF65-F5344CB8AC3E}">
        <p14:creationId xmlns:p14="http://schemas.microsoft.com/office/powerpoint/2010/main" val="188442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Energiser: Thinking whilst moving</a:t>
            </a:r>
          </a:p>
        </p:txBody>
      </p:sp>
      <p:sp>
        <p:nvSpPr>
          <p:cNvPr id="3" name="Content Placeholder 2"/>
          <p:cNvSpPr>
            <a:spLocks noGrp="1"/>
          </p:cNvSpPr>
          <p:nvPr>
            <p:ph idx="1"/>
          </p:nvPr>
        </p:nvSpPr>
        <p:spPr/>
        <p:txBody>
          <a:bodyPr/>
          <a:lstStyle/>
          <a:p>
            <a:r>
              <a:rPr lang="en-GB" dirty="0"/>
              <a:t>Activity can be adapted to any subject</a:t>
            </a:r>
          </a:p>
          <a:p>
            <a:pPr lvl="0"/>
            <a:r>
              <a:rPr lang="en-GB" dirty="0"/>
              <a:t>Classroom based activity involving every individual</a:t>
            </a:r>
          </a:p>
          <a:p>
            <a:pPr lvl="0"/>
            <a:r>
              <a:rPr lang="en-GB" dirty="0">
                <a:hlinkClick r:id="rId2"/>
              </a:rPr>
              <a:t>Example</a:t>
            </a:r>
            <a:endParaRPr lang="en-GB" dirty="0"/>
          </a:p>
          <a:p>
            <a:pPr lvl="0"/>
            <a:endParaRPr lang="en-GB" dirty="0"/>
          </a:p>
          <a:p>
            <a:pPr lvl="0"/>
            <a:r>
              <a:rPr lang="en-GB" dirty="0"/>
              <a:t>Now your turn… </a:t>
            </a:r>
          </a:p>
          <a:p>
            <a:endParaRPr lang="en-GB" dirty="0"/>
          </a:p>
          <a:p>
            <a:endParaRPr lang="en-GB" dirty="0"/>
          </a:p>
        </p:txBody>
      </p:sp>
    </p:spTree>
    <p:extLst>
      <p:ext uri="{BB962C8B-B14F-4D97-AF65-F5344CB8AC3E}">
        <p14:creationId xmlns:p14="http://schemas.microsoft.com/office/powerpoint/2010/main" val="33721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36" y="933829"/>
            <a:ext cx="11414494" cy="1325563"/>
          </a:xfrm>
        </p:spPr>
        <p:txBody>
          <a:bodyPr/>
          <a:lstStyle/>
          <a:p>
            <a:r>
              <a:rPr lang="en-GB" dirty="0"/>
              <a:t>Secondary: </a:t>
            </a:r>
            <a:r>
              <a:rPr lang="en-GB" dirty="0">
                <a:hlinkClick r:id="rId2"/>
              </a:rPr>
              <a:t>Meditation</a:t>
            </a:r>
            <a:endParaRPr lang="en-GB" dirty="0"/>
          </a:p>
        </p:txBody>
      </p:sp>
      <p:sp>
        <p:nvSpPr>
          <p:cNvPr id="3" name="Content Placeholder 2"/>
          <p:cNvSpPr>
            <a:spLocks noGrp="1"/>
          </p:cNvSpPr>
          <p:nvPr>
            <p:ph idx="1"/>
          </p:nvPr>
        </p:nvSpPr>
        <p:spPr>
          <a:xfrm>
            <a:off x="353436" y="2537107"/>
            <a:ext cx="11278583" cy="3258073"/>
          </a:xfrm>
        </p:spPr>
        <p:txBody>
          <a:bodyPr/>
          <a:lstStyle/>
          <a:p>
            <a:r>
              <a:rPr lang="en-GB" sz="2400" dirty="0"/>
              <a:t>Increase focus, reduce stress</a:t>
            </a:r>
          </a:p>
          <a:p>
            <a:r>
              <a:rPr lang="en-GB" sz="2400" dirty="0"/>
              <a:t>Different approach</a:t>
            </a:r>
          </a:p>
          <a:p>
            <a:pPr lvl="1"/>
            <a:r>
              <a:rPr lang="en-GB" sz="1800" dirty="0"/>
              <a:t>What is meditation?</a:t>
            </a:r>
          </a:p>
          <a:p>
            <a:pPr lvl="1"/>
            <a:r>
              <a:rPr lang="en-GB" sz="1800" dirty="0"/>
              <a:t>What are the benefits? </a:t>
            </a:r>
          </a:p>
          <a:p>
            <a:pPr lvl="1"/>
            <a:r>
              <a:rPr lang="en-GB" sz="1800" dirty="0"/>
              <a:t>Explore your students’ knowledge about meditation. </a:t>
            </a:r>
          </a:p>
          <a:p>
            <a:pPr marL="0" indent="0">
              <a:buNone/>
            </a:pPr>
            <a:endParaRPr lang="en-GB" sz="2200" i="1" dirty="0"/>
          </a:p>
          <a:p>
            <a:pPr marL="0" indent="0">
              <a:buNone/>
            </a:pPr>
            <a:r>
              <a:rPr lang="en-GB" sz="2000" i="1" dirty="0"/>
              <a:t>Mindfulness, yoga and meditation have all been growing in popularity at schools around the country as a way to support pupils’ pupil wellbeing and mental health. (The Telegraph, 2017). </a:t>
            </a:r>
          </a:p>
        </p:txBody>
      </p:sp>
      <p:pic>
        <p:nvPicPr>
          <p:cNvPr id="5" name="Picture 4"/>
          <p:cNvPicPr>
            <a:picLocks noChangeAspect="1"/>
          </p:cNvPicPr>
          <p:nvPr/>
        </p:nvPicPr>
        <p:blipFill>
          <a:blip r:embed="rId3"/>
          <a:stretch>
            <a:fillRect/>
          </a:stretch>
        </p:blipFill>
        <p:spPr>
          <a:xfrm>
            <a:off x="7692213" y="920822"/>
            <a:ext cx="3939806" cy="29548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626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436" y="933829"/>
            <a:ext cx="11414494" cy="1325563"/>
          </a:xfrm>
        </p:spPr>
        <p:txBody>
          <a:bodyPr/>
          <a:lstStyle/>
          <a:p>
            <a:r>
              <a:rPr lang="en-GB" dirty="0"/>
              <a:t>Teacher Time </a:t>
            </a:r>
          </a:p>
        </p:txBody>
      </p:sp>
      <p:sp>
        <p:nvSpPr>
          <p:cNvPr id="3" name="Content Placeholder 2"/>
          <p:cNvSpPr>
            <a:spLocks noGrp="1"/>
          </p:cNvSpPr>
          <p:nvPr>
            <p:ph idx="1"/>
          </p:nvPr>
        </p:nvSpPr>
        <p:spPr>
          <a:xfrm>
            <a:off x="396875" y="1975104"/>
            <a:ext cx="11235144" cy="4105655"/>
          </a:xfrm>
        </p:spPr>
        <p:txBody>
          <a:bodyPr/>
          <a:lstStyle/>
          <a:p>
            <a:r>
              <a:rPr lang="en-GB" sz="2000" i="1" dirty="0"/>
              <a:t>Lets take some time to think about you? </a:t>
            </a:r>
          </a:p>
          <a:p>
            <a:pPr marL="0" indent="0">
              <a:buNone/>
            </a:pPr>
            <a:endParaRPr lang="en-GB" sz="2000" i="1" dirty="0"/>
          </a:p>
          <a:p>
            <a:r>
              <a:rPr lang="en-GB" sz="2000" i="1" dirty="0"/>
              <a:t>Stress the Effects on your body </a:t>
            </a:r>
          </a:p>
          <a:p>
            <a:r>
              <a:rPr lang="en-US" sz="2000" i="1" dirty="0"/>
              <a:t>Low energy.</a:t>
            </a:r>
          </a:p>
          <a:p>
            <a:r>
              <a:rPr lang="en-US" sz="2000" i="1" dirty="0"/>
              <a:t>Headaches.</a:t>
            </a:r>
          </a:p>
          <a:p>
            <a:r>
              <a:rPr lang="en-US" sz="2000" i="1" dirty="0"/>
              <a:t>Nausea.</a:t>
            </a:r>
          </a:p>
          <a:p>
            <a:r>
              <a:rPr lang="en-US" sz="2000" i="1" dirty="0"/>
              <a:t>Aches, pains, and tense muscles.</a:t>
            </a:r>
          </a:p>
          <a:p>
            <a:r>
              <a:rPr lang="en-US" sz="2000" i="1" dirty="0"/>
              <a:t>Chest pain and rapid heartbeat.</a:t>
            </a:r>
          </a:p>
          <a:p>
            <a:r>
              <a:rPr lang="en-US" sz="2000" i="1" dirty="0"/>
              <a:t>Insomnia.</a:t>
            </a:r>
          </a:p>
          <a:p>
            <a:r>
              <a:rPr lang="en-US" sz="2000" i="1" dirty="0"/>
              <a:t>Frequent colds and infections.</a:t>
            </a:r>
          </a:p>
          <a:p>
            <a:endParaRPr lang="en-GB" sz="2000" i="1" dirty="0"/>
          </a:p>
          <a:p>
            <a:endParaRPr lang="en-GB" sz="2000" i="1" dirty="0"/>
          </a:p>
          <a:p>
            <a:endParaRPr lang="en-GB" sz="2000" i="1" dirty="0"/>
          </a:p>
          <a:p>
            <a:pPr marL="0" indent="0">
              <a:buNone/>
            </a:pPr>
            <a:endParaRPr lang="en-GB" sz="2000" i="1" dirty="0"/>
          </a:p>
        </p:txBody>
      </p:sp>
      <p:sp>
        <p:nvSpPr>
          <p:cNvPr id="4" name="AutoShape 3" descr="Image result for balancing act">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7" descr="Image result for balancing act">
            <a:hlinkClick r:id="rId2"/>
          </p:cNvPr>
          <p:cNvSpPr>
            <a:spLocks noChangeAspect="1" noChangeArrowheads="1"/>
          </p:cNvSpPr>
          <p:nvPr/>
        </p:nvSpPr>
        <p:spPr bwMode="auto">
          <a:xfrm>
            <a:off x="244475"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447" y="1341120"/>
            <a:ext cx="5194776" cy="3475482"/>
          </a:xfrm>
          <a:prstGeom prst="rect">
            <a:avLst/>
          </a:prstGeom>
        </p:spPr>
      </p:pic>
    </p:spTree>
    <p:extLst>
      <p:ext uri="{BB962C8B-B14F-4D97-AF65-F5344CB8AC3E}">
        <p14:creationId xmlns:p14="http://schemas.microsoft.com/office/powerpoint/2010/main" val="6426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Sleep </a:t>
            </a:r>
            <a:r>
              <a:rPr lang="en-GB" dirty="0" err="1"/>
              <a:t>zzzzzzzzzzz</a:t>
            </a:r>
            <a:endParaRPr lang="en-GB" dirty="0"/>
          </a:p>
        </p:txBody>
      </p:sp>
      <p:sp>
        <p:nvSpPr>
          <p:cNvPr id="3" name="Content Placeholder 2"/>
          <p:cNvSpPr>
            <a:spLocks noGrp="1"/>
          </p:cNvSpPr>
          <p:nvPr>
            <p:ph idx="1"/>
          </p:nvPr>
        </p:nvSpPr>
        <p:spPr>
          <a:xfrm>
            <a:off x="353436" y="2633472"/>
            <a:ext cx="11414494" cy="3836901"/>
          </a:xfrm>
        </p:spPr>
        <p:txBody>
          <a:bodyPr/>
          <a:lstStyle/>
          <a:p>
            <a:pPr marL="0" indent="0">
              <a:buNone/>
            </a:pPr>
            <a:endParaRPr lang="en-GB" sz="2000" i="1" dirty="0"/>
          </a:p>
          <a:p>
            <a:r>
              <a:rPr lang="en-GB" sz="2000" i="1" dirty="0"/>
              <a:t>Steps to get a good nights sleep</a:t>
            </a:r>
          </a:p>
          <a:p>
            <a:r>
              <a:rPr lang="en-US" sz="2000" i="1" dirty="0"/>
              <a:t>Give yourself a bedtime. Pick a time at night when you typically start feeling tired and go to sleep every night at that time—even on the weekends. ... </a:t>
            </a:r>
          </a:p>
          <a:p>
            <a:r>
              <a:rPr lang="en-US" sz="2000" i="1" dirty="0"/>
              <a:t>Move, move, move. ... </a:t>
            </a:r>
          </a:p>
          <a:p>
            <a:r>
              <a:rPr lang="en-US" sz="2000" i="1" dirty="0"/>
              <a:t>Unwind. ... </a:t>
            </a:r>
          </a:p>
          <a:p>
            <a:r>
              <a:rPr lang="en-US" sz="2000" i="1" dirty="0"/>
              <a:t>Smoke and drink no more. ... </a:t>
            </a:r>
          </a:p>
          <a:p>
            <a:r>
              <a:rPr lang="en-US" sz="2000" i="1" dirty="0"/>
              <a:t>Build a cave. ... </a:t>
            </a:r>
          </a:p>
          <a:p>
            <a:r>
              <a:rPr lang="en-US" sz="2000" i="1" dirty="0"/>
              <a:t>Make it a rule: Your bedroom is for sleeping on</a:t>
            </a:r>
          </a:p>
          <a:p>
            <a:endParaRPr lang="en-GB" sz="1200" i="1" dirty="0"/>
          </a:p>
          <a:p>
            <a:pPr marL="0" indent="0">
              <a:buNone/>
            </a:pPr>
            <a:endParaRPr lang="en-GB" sz="2000" i="1" dirty="0"/>
          </a:p>
        </p:txBody>
      </p:sp>
      <p:pic>
        <p:nvPicPr>
          <p:cNvPr id="2050" name="Picture 2" descr="Image result for sleeping routines adul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836" y="250790"/>
            <a:ext cx="4476877" cy="298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5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963" y="1150337"/>
            <a:ext cx="10333037" cy="1022212"/>
          </a:xfrm>
        </p:spPr>
        <p:txBody>
          <a:bodyPr/>
          <a:lstStyle/>
          <a:p>
            <a:pPr algn="ctr"/>
            <a:r>
              <a:rPr lang="en-GB" dirty="0"/>
              <a:t>How to contact us</a:t>
            </a:r>
          </a:p>
        </p:txBody>
      </p:sp>
      <p:sp>
        <p:nvSpPr>
          <p:cNvPr id="3" name="Subtitle 2"/>
          <p:cNvSpPr>
            <a:spLocks noGrp="1"/>
          </p:cNvSpPr>
          <p:nvPr>
            <p:ph type="subTitle" idx="1"/>
          </p:nvPr>
        </p:nvSpPr>
        <p:spPr/>
        <p:txBody>
          <a:bodyPr/>
          <a:lstStyle/>
          <a:p>
            <a:pPr algn="ctr"/>
            <a:r>
              <a:rPr lang="en-GB" dirty="0"/>
              <a:t>hullsport@hull.ac.uk</a:t>
            </a:r>
          </a:p>
          <a:p>
            <a:pPr algn="ctr"/>
            <a:endParaRPr lang="en-GB" dirty="0"/>
          </a:p>
          <a:p>
            <a:pPr algn="ctr"/>
            <a:r>
              <a:rPr lang="en-GB" dirty="0"/>
              <a:t>http://sport.hull.ac.uk/</a:t>
            </a:r>
          </a:p>
          <a:p>
            <a:pPr algn="ctr"/>
            <a:endParaRPr lang="en-GB" dirty="0"/>
          </a:p>
          <a:p>
            <a:pPr algn="ctr"/>
            <a:r>
              <a:rPr lang="en-GB" dirty="0"/>
              <a:t>Call: 01482 466491</a:t>
            </a:r>
          </a:p>
          <a:p>
            <a:pPr algn="ctr"/>
            <a:endParaRPr lang="en-GB" dirty="0"/>
          </a:p>
          <a:p>
            <a:pPr algn="ctr"/>
            <a:r>
              <a:rPr lang="en-GB" dirty="0"/>
              <a:t>                  /</a:t>
            </a:r>
            <a:r>
              <a:rPr lang="en-GB" dirty="0" err="1"/>
              <a:t>HullUniSport</a:t>
            </a:r>
            <a:endParaRPr lang="en-GB" dirty="0"/>
          </a:p>
          <a:p>
            <a:pPr algn="ctr"/>
            <a:endParaRPr lang="en-GB" dirty="0"/>
          </a:p>
          <a:p>
            <a:pPr algn="ctr"/>
            <a:r>
              <a:rPr lang="en-GB" dirty="0"/>
              <a:t>                                                                     </a:t>
            </a:r>
          </a:p>
          <a:p>
            <a:pPr algn="ctr"/>
            <a:endParaRPr lang="en-GB" dirty="0"/>
          </a:p>
        </p:txBody>
      </p:sp>
      <p:pic>
        <p:nvPicPr>
          <p:cNvPr id="5" name="Picture 4"/>
          <p:cNvPicPr>
            <a:picLocks noChangeAspect="1"/>
          </p:cNvPicPr>
          <p:nvPr/>
        </p:nvPicPr>
        <p:blipFill>
          <a:blip r:embed="rId2"/>
          <a:stretch>
            <a:fillRect/>
          </a:stretch>
        </p:blipFill>
        <p:spPr>
          <a:xfrm>
            <a:off x="4215462" y="5302242"/>
            <a:ext cx="441697" cy="391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lope"/>
            <a:contourClr>
              <a:srgbClr val="969696"/>
            </a:contourClr>
          </a:sp3d>
        </p:spPr>
      </p:pic>
      <p:pic>
        <p:nvPicPr>
          <p:cNvPr id="6" name="Picture 5"/>
          <p:cNvPicPr>
            <a:picLocks noChangeAspect="1"/>
          </p:cNvPicPr>
          <p:nvPr/>
        </p:nvPicPr>
        <p:blipFill>
          <a:blip r:embed="rId3"/>
          <a:stretch>
            <a:fillRect/>
          </a:stretch>
        </p:blipFill>
        <p:spPr>
          <a:xfrm>
            <a:off x="3686533" y="5237246"/>
            <a:ext cx="528929" cy="504246"/>
          </a:xfrm>
          <a:prstGeom prst="rect">
            <a:avLst/>
          </a:prstGeom>
        </p:spPr>
      </p:pic>
      <p:pic>
        <p:nvPicPr>
          <p:cNvPr id="7" name="Picture 6"/>
          <p:cNvPicPr>
            <a:picLocks noChangeAspect="1"/>
          </p:cNvPicPr>
          <p:nvPr/>
        </p:nvPicPr>
        <p:blipFill>
          <a:blip r:embed="rId4"/>
          <a:stretch>
            <a:fillRect/>
          </a:stretch>
        </p:blipFill>
        <p:spPr>
          <a:xfrm>
            <a:off x="4657159" y="5224259"/>
            <a:ext cx="570149" cy="547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olSlant"/>
            <a:contourClr>
              <a:srgbClr val="969696"/>
            </a:contourClr>
          </a:sp3d>
        </p:spPr>
      </p:pic>
    </p:spTree>
    <p:extLst>
      <p:ext uri="{BB962C8B-B14F-4D97-AF65-F5344CB8AC3E}">
        <p14:creationId xmlns:p14="http://schemas.microsoft.com/office/powerpoint/2010/main" val="257308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r>
              <a:rPr lang="en-GB" dirty="0"/>
              <a:t>To explore new programmes that can help with pupils wellbeing.</a:t>
            </a:r>
          </a:p>
          <a:p>
            <a:endParaRPr lang="en-GB" dirty="0"/>
          </a:p>
          <a:p>
            <a:r>
              <a:rPr lang="en-GB" dirty="0"/>
              <a:t>Different strategies to help with teachers wellbeing.</a:t>
            </a:r>
          </a:p>
        </p:txBody>
      </p:sp>
    </p:spTree>
    <p:extLst>
      <p:ext uri="{BB962C8B-B14F-4D97-AF65-F5344CB8AC3E}">
        <p14:creationId xmlns:p14="http://schemas.microsoft.com/office/powerpoint/2010/main" val="237927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61" y="2599579"/>
            <a:ext cx="11414494" cy="1325563"/>
          </a:xfrm>
        </p:spPr>
        <p:txBody>
          <a:bodyPr/>
          <a:lstStyle/>
          <a:p>
            <a:pPr algn="ctr"/>
            <a:r>
              <a:rPr lang="en-GB" dirty="0"/>
              <a:t>Practical programmes</a:t>
            </a:r>
          </a:p>
        </p:txBody>
      </p:sp>
    </p:spTree>
    <p:extLst>
      <p:ext uri="{BB962C8B-B14F-4D97-AF65-F5344CB8AC3E}">
        <p14:creationId xmlns:p14="http://schemas.microsoft.com/office/powerpoint/2010/main" val="423813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Jump Start Jonny</a:t>
            </a:r>
          </a:p>
        </p:txBody>
      </p:sp>
      <p:sp>
        <p:nvSpPr>
          <p:cNvPr id="3" name="Content Placeholder 2"/>
          <p:cNvSpPr>
            <a:spLocks noGrp="1"/>
          </p:cNvSpPr>
          <p:nvPr>
            <p:ph idx="1"/>
          </p:nvPr>
        </p:nvSpPr>
        <p:spPr/>
        <p:txBody>
          <a:bodyPr/>
          <a:lstStyle/>
          <a:p>
            <a:r>
              <a:rPr lang="en-GB" dirty="0"/>
              <a:t>Fun workout </a:t>
            </a:r>
            <a:r>
              <a:rPr lang="en-GB" dirty="0">
                <a:hlinkClick r:id="rId2"/>
              </a:rPr>
              <a:t>videos</a:t>
            </a:r>
            <a:r>
              <a:rPr lang="en-GB" dirty="0"/>
              <a:t> to get children active in school and at home.</a:t>
            </a:r>
          </a:p>
          <a:p>
            <a:r>
              <a:rPr lang="en-GB" dirty="0"/>
              <a:t>Range of different dances to songs, high intensity songs to refocus children. Does also include 'cool down/ relaxation' songs to calm hyperactive children/ a class down. </a:t>
            </a:r>
          </a:p>
          <a:p>
            <a:r>
              <a:rPr lang="en-GB" dirty="0"/>
              <a:t>Available and accessible through a class laptop and to be shown to the children through interactive whiteboard. </a:t>
            </a:r>
          </a:p>
          <a:p>
            <a:endParaRPr lang="en-GB" dirty="0"/>
          </a:p>
          <a:p>
            <a:endParaRPr lang="en-GB" dirty="0"/>
          </a:p>
        </p:txBody>
      </p:sp>
      <p:pic>
        <p:nvPicPr>
          <p:cNvPr id="1026" name="Picture 2" descr="Image result for jump start jo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444" y="597196"/>
            <a:ext cx="2259296" cy="205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41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Just Dance</a:t>
            </a:r>
          </a:p>
        </p:txBody>
      </p:sp>
      <p:sp>
        <p:nvSpPr>
          <p:cNvPr id="3" name="Content Placeholder 2"/>
          <p:cNvSpPr>
            <a:spLocks noGrp="1"/>
          </p:cNvSpPr>
          <p:nvPr>
            <p:ph idx="1"/>
          </p:nvPr>
        </p:nvSpPr>
        <p:spPr/>
        <p:txBody>
          <a:bodyPr/>
          <a:lstStyle/>
          <a:p>
            <a:pPr lvl="0"/>
            <a:r>
              <a:rPr lang="en-GB" dirty="0"/>
              <a:t>Short dance routines to help refocus children.</a:t>
            </a:r>
          </a:p>
          <a:p>
            <a:pPr lvl="0"/>
            <a:r>
              <a:rPr lang="en-GB" dirty="0"/>
              <a:t>Similar to Jump Start Jonny however most dances are performed in pairs so builds team working skills. </a:t>
            </a:r>
          </a:p>
          <a:p>
            <a:pPr lvl="0"/>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8347865" y="428742"/>
            <a:ext cx="3484407" cy="1959979"/>
          </a:xfrm>
          <a:prstGeom prst="rect">
            <a:avLst/>
          </a:prstGeom>
        </p:spPr>
      </p:pic>
    </p:spTree>
    <p:extLst>
      <p:ext uri="{BB962C8B-B14F-4D97-AF65-F5344CB8AC3E}">
        <p14:creationId xmlns:p14="http://schemas.microsoft.com/office/powerpoint/2010/main" val="109540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36" y="2071513"/>
            <a:ext cx="11414494" cy="1325563"/>
          </a:xfrm>
        </p:spPr>
        <p:txBody>
          <a:bodyPr/>
          <a:lstStyle/>
          <a:p>
            <a:r>
              <a:rPr lang="en-GB" dirty="0"/>
              <a:t>“Wake Up Wake Up”</a:t>
            </a:r>
          </a:p>
        </p:txBody>
      </p:sp>
      <p:sp>
        <p:nvSpPr>
          <p:cNvPr id="3" name="Content Placeholder 2"/>
          <p:cNvSpPr>
            <a:spLocks noGrp="1"/>
          </p:cNvSpPr>
          <p:nvPr>
            <p:ph idx="1"/>
          </p:nvPr>
        </p:nvSpPr>
        <p:spPr>
          <a:xfrm>
            <a:off x="353436" y="3828988"/>
            <a:ext cx="11414494" cy="3258073"/>
          </a:xfrm>
        </p:spPr>
        <p:txBody>
          <a:bodyPr/>
          <a:lstStyle/>
          <a:p>
            <a:pPr lvl="0"/>
            <a:r>
              <a:rPr lang="en-GB" dirty="0"/>
              <a:t>KS1</a:t>
            </a:r>
          </a:p>
          <a:p>
            <a:pPr lvl="0"/>
            <a:r>
              <a:rPr lang="en-GB" dirty="0"/>
              <a:t>Popular </a:t>
            </a:r>
            <a:r>
              <a:rPr lang="en-GB" dirty="0">
                <a:hlinkClick r:id="rId2"/>
              </a:rPr>
              <a:t>‘Wake Up’ </a:t>
            </a:r>
            <a:r>
              <a:rPr lang="en-GB" dirty="0"/>
              <a:t>dance ideal for breakfast club, beginning of the day or post lunch.</a:t>
            </a:r>
          </a:p>
          <a:p>
            <a:pPr lvl="0"/>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6889898" y="467832"/>
            <a:ext cx="5061098" cy="2846868"/>
          </a:xfrm>
          <a:prstGeom prst="rect">
            <a:avLst/>
          </a:prstGeom>
        </p:spPr>
      </p:pic>
    </p:spTree>
    <p:extLst>
      <p:ext uri="{BB962C8B-B14F-4D97-AF65-F5344CB8AC3E}">
        <p14:creationId xmlns:p14="http://schemas.microsoft.com/office/powerpoint/2010/main" val="289808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36" y="2071513"/>
            <a:ext cx="11414494" cy="1325563"/>
          </a:xfrm>
        </p:spPr>
        <p:txBody>
          <a:bodyPr/>
          <a:lstStyle/>
          <a:p>
            <a:r>
              <a:rPr lang="en-GB" dirty="0"/>
              <a:t>Buzz Game </a:t>
            </a:r>
          </a:p>
        </p:txBody>
      </p:sp>
      <p:sp>
        <p:nvSpPr>
          <p:cNvPr id="3" name="Content Placeholder 2"/>
          <p:cNvSpPr>
            <a:spLocks noGrp="1"/>
          </p:cNvSpPr>
          <p:nvPr>
            <p:ph idx="1"/>
          </p:nvPr>
        </p:nvSpPr>
        <p:spPr>
          <a:xfrm>
            <a:off x="353436" y="4073538"/>
            <a:ext cx="11414494" cy="3258073"/>
          </a:xfrm>
        </p:spPr>
        <p:txBody>
          <a:bodyPr/>
          <a:lstStyle/>
          <a:p>
            <a:pPr marL="0" lvl="0" indent="0">
              <a:buNone/>
            </a:pPr>
            <a:r>
              <a:rPr lang="en-GB" sz="3200" b="1" dirty="0"/>
              <a:t>Buzz Game</a:t>
            </a:r>
            <a:r>
              <a:rPr lang="en-GB" sz="3200" dirty="0"/>
              <a:t> is a group word game for children to teach them about timetables. </a:t>
            </a:r>
          </a:p>
          <a:p>
            <a:endParaRPr lang="en-GB" dirty="0"/>
          </a:p>
        </p:txBody>
      </p:sp>
      <p:pic>
        <p:nvPicPr>
          <p:cNvPr id="5" name="Picture 4"/>
          <p:cNvPicPr>
            <a:picLocks noChangeAspect="1"/>
          </p:cNvPicPr>
          <p:nvPr/>
        </p:nvPicPr>
        <p:blipFill>
          <a:blip r:embed="rId2"/>
          <a:stretch>
            <a:fillRect/>
          </a:stretch>
        </p:blipFill>
        <p:spPr>
          <a:xfrm>
            <a:off x="6368857" y="628539"/>
            <a:ext cx="5072884" cy="2688819"/>
          </a:xfrm>
          <a:prstGeom prst="rect">
            <a:avLst/>
          </a:prstGeom>
        </p:spPr>
      </p:pic>
    </p:spTree>
    <p:extLst>
      <p:ext uri="{BB962C8B-B14F-4D97-AF65-F5344CB8AC3E}">
        <p14:creationId xmlns:p14="http://schemas.microsoft.com/office/powerpoint/2010/main" val="37709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36" y="933829"/>
            <a:ext cx="11414494" cy="1325563"/>
          </a:xfrm>
        </p:spPr>
        <p:txBody>
          <a:bodyPr/>
          <a:lstStyle/>
          <a:p>
            <a:r>
              <a:rPr lang="en-GB" dirty="0"/>
              <a:t>Buzz Game: Primary/ Secondary </a:t>
            </a:r>
          </a:p>
        </p:txBody>
      </p:sp>
      <p:sp>
        <p:nvSpPr>
          <p:cNvPr id="3" name="Content Placeholder 2"/>
          <p:cNvSpPr>
            <a:spLocks noGrp="1"/>
          </p:cNvSpPr>
          <p:nvPr>
            <p:ph idx="1"/>
          </p:nvPr>
        </p:nvSpPr>
        <p:spPr>
          <a:xfrm>
            <a:off x="353436" y="2260660"/>
            <a:ext cx="11414494" cy="3258073"/>
          </a:xfrm>
        </p:spPr>
        <p:txBody>
          <a:bodyPr/>
          <a:lstStyle/>
          <a:p>
            <a:r>
              <a:rPr lang="en-GB" sz="2000" b="1" dirty="0"/>
              <a:t>As a counting game:</a:t>
            </a:r>
            <a:endParaRPr lang="en-GB" sz="2000" dirty="0"/>
          </a:p>
          <a:p>
            <a:r>
              <a:rPr lang="en-GB" sz="2000" dirty="0"/>
              <a:t>Choose a number of the day, say 8. One child begins and counts aloud ‘One,’ then the next child says, ‘Two,’ the next child ‘Three,’ play continues around the circle with the children saying the next number in line as quickly as possible until the chosen number, in this case 8, is reached. </a:t>
            </a:r>
          </a:p>
          <a:p>
            <a:r>
              <a:rPr lang="en-GB" sz="2000" dirty="0"/>
              <a:t>Instead of saying the number aloud the child due to count says, “Buzz.” The next person starts at one again and play continues as before, the aim being to count in sequence, follow the play around the group and speak as quickly as possible without making a mistake. So in this example, play would go – 1,2,3,4,5,6,7,buzz! 1,2,etc</a:t>
            </a:r>
          </a:p>
          <a:p>
            <a:r>
              <a:rPr lang="en-GB" sz="2000" b="1" dirty="0"/>
              <a:t>Multiplication </a:t>
            </a:r>
          </a:p>
          <a:p>
            <a:r>
              <a:rPr lang="en-GB" sz="2000" dirty="0"/>
              <a:t>For example, five times tables. Every 5</a:t>
            </a:r>
            <a:r>
              <a:rPr lang="en-GB" sz="2000" baseline="30000" dirty="0"/>
              <a:t>th</a:t>
            </a:r>
            <a:r>
              <a:rPr lang="en-GB" sz="2000" dirty="0"/>
              <a:t> person in the group, will replace their number with the word ‘Buzz’. </a:t>
            </a:r>
          </a:p>
        </p:txBody>
      </p:sp>
    </p:spTree>
    <p:extLst>
      <p:ext uri="{BB962C8B-B14F-4D97-AF65-F5344CB8AC3E}">
        <p14:creationId xmlns:p14="http://schemas.microsoft.com/office/powerpoint/2010/main" val="101598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36" y="933829"/>
            <a:ext cx="11414494" cy="1325563"/>
          </a:xfrm>
        </p:spPr>
        <p:txBody>
          <a:bodyPr/>
          <a:lstStyle/>
          <a:p>
            <a:r>
              <a:rPr lang="en-GB" dirty="0"/>
              <a:t>As a class, lets learn something new together</a:t>
            </a:r>
          </a:p>
        </p:txBody>
      </p:sp>
      <p:sp>
        <p:nvSpPr>
          <p:cNvPr id="3" name="Content Placeholder 2"/>
          <p:cNvSpPr>
            <a:spLocks noGrp="1"/>
          </p:cNvSpPr>
          <p:nvPr>
            <p:ph idx="1"/>
          </p:nvPr>
        </p:nvSpPr>
        <p:spPr>
          <a:xfrm>
            <a:off x="353436" y="2254049"/>
            <a:ext cx="4611969" cy="3258073"/>
          </a:xfrm>
        </p:spPr>
        <p:txBody>
          <a:bodyPr/>
          <a:lstStyle/>
          <a:p>
            <a:r>
              <a:rPr lang="en-GB" sz="1800" dirty="0"/>
              <a:t>For five minutes a day, the teacher can decide on different activities/ subjects that the children could learn per day.</a:t>
            </a:r>
          </a:p>
          <a:p>
            <a:pPr lvl="1"/>
            <a:r>
              <a:rPr lang="en-GB" sz="1800" dirty="0"/>
              <a:t>Activities can vary depending on subject and mood of the class.</a:t>
            </a:r>
          </a:p>
          <a:p>
            <a:pPr marL="457200" lvl="1" indent="0">
              <a:buNone/>
            </a:pPr>
            <a:endParaRPr lang="en-GB" sz="1800" dirty="0"/>
          </a:p>
          <a:p>
            <a:pPr marL="457200" lvl="1" indent="0">
              <a:buNone/>
            </a:pPr>
            <a:endParaRPr lang="en-GB" sz="1800" dirty="0"/>
          </a:p>
          <a:p>
            <a:r>
              <a:rPr lang="en-GB" sz="1800" dirty="0"/>
              <a:t>Could incorporate </a:t>
            </a:r>
            <a:r>
              <a:rPr lang="en-GB" sz="1800" dirty="0">
                <a:hlinkClick r:id="rId2"/>
              </a:rPr>
              <a:t>relaxation</a:t>
            </a:r>
            <a:r>
              <a:rPr lang="en-GB" sz="1800" dirty="0"/>
              <a:t>/ </a:t>
            </a:r>
            <a:r>
              <a:rPr lang="en-GB" sz="1800" dirty="0">
                <a:hlinkClick r:id="rId3"/>
              </a:rPr>
              <a:t>meditation</a:t>
            </a:r>
            <a:r>
              <a:rPr lang="en-GB" sz="1800" dirty="0"/>
              <a:t> sessions to focus on wellbeing.</a:t>
            </a:r>
          </a:p>
          <a:p>
            <a:endParaRPr lang="en-GB" sz="1800" dirty="0"/>
          </a:p>
          <a:p>
            <a:r>
              <a:rPr lang="en-GB" sz="1800" dirty="0"/>
              <a:t>I implemented </a:t>
            </a:r>
            <a:r>
              <a:rPr lang="en-GB" sz="1800" dirty="0">
                <a:hlinkClick r:id="rId4"/>
              </a:rPr>
              <a:t>“relax” </a:t>
            </a:r>
            <a:r>
              <a:rPr lang="en-GB" sz="1800" dirty="0"/>
              <a:t>moments three times a day.</a:t>
            </a:r>
            <a:endParaRPr lang="en-GB" sz="2000" dirty="0"/>
          </a:p>
          <a:p>
            <a:endParaRPr lang="en-GB" sz="2000" dirty="0"/>
          </a:p>
          <a:p>
            <a:pPr lvl="1"/>
            <a:endParaRPr lang="en-GB" sz="1600" dirty="0"/>
          </a:p>
        </p:txBody>
      </p:sp>
      <p:pic>
        <p:nvPicPr>
          <p:cNvPr id="4" name="Picture 3"/>
          <p:cNvPicPr>
            <a:picLocks noChangeAspect="1"/>
          </p:cNvPicPr>
          <p:nvPr/>
        </p:nvPicPr>
        <p:blipFill>
          <a:blip r:embed="rId5"/>
          <a:stretch>
            <a:fillRect/>
          </a:stretch>
        </p:blipFill>
        <p:spPr>
          <a:xfrm>
            <a:off x="5847907" y="2508814"/>
            <a:ext cx="4836633" cy="2720606"/>
          </a:xfrm>
          <a:prstGeom prst="rect">
            <a:avLst/>
          </a:prstGeom>
        </p:spPr>
      </p:pic>
    </p:spTree>
    <p:extLst>
      <p:ext uri="{BB962C8B-B14F-4D97-AF65-F5344CB8AC3E}">
        <p14:creationId xmlns:p14="http://schemas.microsoft.com/office/powerpoint/2010/main" val="1096693131"/>
      </p:ext>
    </p:extLst>
  </p:cSld>
  <p:clrMapOvr>
    <a:masterClrMapping/>
  </p:clrMapOvr>
</p:sld>
</file>

<file path=ppt/theme/theme1.xml><?xml version="1.0" encoding="utf-8"?>
<a:theme xmlns:a="http://schemas.openxmlformats.org/drawingml/2006/main" name="University of Hull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H powerpoint Template [Read-Only]" id="{5779DF0F-E0B0-4B44-96EB-068305D43534}" vid="{B37C2E38-47FB-4E1F-BCEB-E66550F17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9DE5E7F144F843B2A2B90E7016F207" ma:contentTypeVersion="0" ma:contentTypeDescription="Create a new document." ma:contentTypeScope="" ma:versionID="201a71fae66152292bc146d0cbfc397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52AD93-3376-4274-AACC-40676C1BC34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0E22E7D-6698-4A81-A3FA-617237339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E4D749A-3CAE-438E-AD73-02B921E8A8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International Welcome Presentation 2017 Summer</Template>
  <TotalTime>2288</TotalTime>
  <Words>710</Words>
  <Application>Microsoft Macintosh PowerPoint</Application>
  <PresentationFormat>Widescreen</PresentationFormat>
  <Paragraphs>89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University of Hull Theme</vt:lpstr>
      <vt:lpstr>Wellbeing for teachers and pupils</vt:lpstr>
      <vt:lpstr>Objectives</vt:lpstr>
      <vt:lpstr>Practical programmes</vt:lpstr>
      <vt:lpstr>Jump Start Jonny</vt:lpstr>
      <vt:lpstr>Just Dance</vt:lpstr>
      <vt:lpstr>“Wake Up Wake Up”</vt:lpstr>
      <vt:lpstr>Buzz Game </vt:lpstr>
      <vt:lpstr>Buzz Game: Primary/ Secondary </vt:lpstr>
      <vt:lpstr>As a class, lets learn something new together</vt:lpstr>
      <vt:lpstr>Primary: The Worry Monster</vt:lpstr>
      <vt:lpstr>Just Dance: Children</vt:lpstr>
      <vt:lpstr>Energiser: Thinking whilst moving</vt:lpstr>
      <vt:lpstr>Secondary: Meditation</vt:lpstr>
      <vt:lpstr>Teacher Time </vt:lpstr>
      <vt:lpstr>And Sleep zzzzzzzzzzz</vt:lpstr>
      <vt:lpstr>How to contact us</vt:lpstr>
      <vt:lpstr>PowerPoint Presentation</vt:lpstr>
    </vt:vector>
  </TitlesOfParts>
  <Company>University of Hull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Sport Hull</dc:title>
  <dc:creator>Sophie Johnson</dc:creator>
  <cp:lastModifiedBy>Rebecca Chester</cp:lastModifiedBy>
  <cp:revision>59</cp:revision>
  <cp:lastPrinted>2019-01-29T13:26:12Z</cp:lastPrinted>
  <dcterms:created xsi:type="dcterms:W3CDTF">2017-09-04T13:24:17Z</dcterms:created>
  <dcterms:modified xsi:type="dcterms:W3CDTF">2019-02-26T13:48:35Z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0x010100AF9DE5E7F144F843B2A2B90E7016F207</vt:lpwstr>
  </property>
</Properties>
</file>