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4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74" r:id="rId16"/>
    <p:sldId id="282" r:id="rId17"/>
    <p:sldId id="283" r:id="rId18"/>
    <p:sldId id="272" r:id="rId19"/>
    <p:sldId id="273" r:id="rId20"/>
    <p:sldId id="280" r:id="rId21"/>
    <p:sldId id="281" r:id="rId22"/>
    <p:sldId id="276" r:id="rId23"/>
    <p:sldId id="285" r:id="rId24"/>
    <p:sldId id="288" r:id="rId25"/>
    <p:sldId id="290" r:id="rId26"/>
    <p:sldId id="289" r:id="rId27"/>
    <p:sldId id="277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7800-D800-4DC5-AE2A-39C4005DD4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5747-A367-421C-BC9E-4BB2DA802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50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2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2019/2/14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5580266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" y="-63243"/>
            <a:ext cx="9269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1340769"/>
            <a:ext cx="70567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</a:rPr>
              <a:t>         Numbers</a:t>
            </a:r>
          </a:p>
          <a:p>
            <a:endParaRPr lang="en-US" altLang="zh-CN" sz="4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2800" dirty="0" smtClean="0">
                <a:solidFill>
                  <a:srgbClr val="7030A0"/>
                </a:solidFill>
              </a:rPr>
              <a:t>                                        </a:t>
            </a:r>
          </a:p>
          <a:p>
            <a:endParaRPr lang="en-US" altLang="zh-CN" sz="2800" dirty="0">
              <a:solidFill>
                <a:srgbClr val="7030A0"/>
              </a:solidFill>
            </a:endParaRPr>
          </a:p>
          <a:p>
            <a:r>
              <a:rPr lang="en-US" altLang="zh-CN" sz="2800" dirty="0" smtClean="0">
                <a:solidFill>
                  <a:srgbClr val="7030A0"/>
                </a:solidFill>
              </a:rPr>
              <a:t>                                           </a:t>
            </a:r>
            <a:r>
              <a:rPr lang="en-US" altLang="zh-CN" sz="2800" dirty="0" err="1" smtClean="0">
                <a:solidFill>
                  <a:srgbClr val="7030A0"/>
                </a:solidFill>
              </a:rPr>
              <a:t>wánɡ</a:t>
            </a:r>
            <a:r>
              <a:rPr lang="en-US" altLang="zh-CN" sz="2800" dirty="0" smtClean="0">
                <a:solidFill>
                  <a:srgbClr val="7030A0"/>
                </a:solidFill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</a:rPr>
              <a:t>zhì</a:t>
            </a:r>
            <a:r>
              <a:rPr lang="en-US" altLang="zh-CN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</a:rPr>
              <a:t>línɡ</a:t>
            </a:r>
            <a:r>
              <a:rPr lang="en-US" altLang="zh-CN" sz="2800" dirty="0">
                <a:solidFill>
                  <a:srgbClr val="7030A0"/>
                </a:solidFill>
              </a:rPr>
              <a:t> </a:t>
            </a:r>
            <a:endParaRPr lang="zh-CN" altLang="en-US" sz="2800" dirty="0">
              <a:solidFill>
                <a:srgbClr val="7030A0"/>
              </a:solidFill>
            </a:endParaRPr>
          </a:p>
          <a:p>
            <a:r>
              <a:rPr lang="zh-CN" altLang="en-US" sz="2800" dirty="0" smtClean="0">
                <a:solidFill>
                  <a:srgbClr val="7030A0"/>
                </a:solidFill>
              </a:rPr>
              <a:t>                                             王     志  </a:t>
            </a:r>
            <a:r>
              <a:rPr lang="zh-CN" altLang="en-US" sz="2800" dirty="0">
                <a:solidFill>
                  <a:srgbClr val="7030A0"/>
                </a:solidFill>
              </a:rPr>
              <a:t>玲 </a:t>
            </a:r>
            <a:r>
              <a:rPr lang="en-US" altLang="zh-CN" sz="2800" dirty="0" smtClean="0">
                <a:solidFill>
                  <a:srgbClr val="7030A0"/>
                </a:solidFill>
              </a:rPr>
              <a:t> 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09222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000" dirty="0">
              <a:solidFill>
                <a:srgbClr val="7030A0"/>
              </a:solidFill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/>
          <a:stretch/>
        </p:blipFill>
        <p:spPr>
          <a:xfrm>
            <a:off x="1187624" y="260648"/>
            <a:ext cx="4678689" cy="316230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4149080"/>
            <a:ext cx="1701752" cy="170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0" y="2996952"/>
            <a:ext cx="105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/>
              <a:t>qī</a:t>
            </a:r>
            <a:endParaRPr lang="zh-CN" altLang="en-US" sz="6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12" y="2348880"/>
            <a:ext cx="2920100" cy="2920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1840" y="1124744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 smtClean="0"/>
              <a:t>    </a:t>
            </a:r>
            <a:r>
              <a:rPr lang="en-US" altLang="zh-CN" sz="6000" dirty="0" err="1" smtClean="0"/>
              <a:t>bā</a:t>
            </a:r>
            <a:endParaRPr lang="zh-CN" altLang="en-US" sz="6000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9"/>
          <a:stretch/>
        </p:blipFill>
        <p:spPr>
          <a:xfrm>
            <a:off x="1259632" y="2204864"/>
            <a:ext cx="3684858" cy="324036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0968"/>
            <a:ext cx="1701752" cy="170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184482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   </a:t>
            </a:r>
            <a:r>
              <a:rPr lang="en-US" altLang="zh-CN" sz="6000" dirty="0" err="1" smtClean="0"/>
              <a:t>jiǔ</a:t>
            </a:r>
            <a:endParaRPr lang="zh-CN" altLang="en-US" sz="6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"/>
          <a:stretch/>
        </p:blipFill>
        <p:spPr>
          <a:xfrm>
            <a:off x="899592" y="2492896"/>
            <a:ext cx="4513067" cy="2841179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30558"/>
            <a:ext cx="1701752" cy="170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1196752"/>
            <a:ext cx="220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     </a:t>
            </a:r>
            <a:r>
              <a:rPr lang="en-US" altLang="zh-CN" sz="6000" dirty="0" err="1" smtClean="0"/>
              <a:t>shí</a:t>
            </a:r>
            <a:endParaRPr lang="zh-CN" altLang="en-US" sz="6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http://cdn.clm02.com/ezp9.com/79159/79159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344815" cy="5438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4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51">
            <a:extLst>
              <a:ext uri="{FF2B5EF4-FFF2-40B4-BE49-F238E27FC236}">
                <a16:creationId xmlns="" xmlns:a16="http://schemas.microsoft.com/office/drawing/2014/main" id="{6DDCB624-C6F9-4BDF-B2DA-6025453F3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30817"/>
              </p:ext>
            </p:extLst>
          </p:nvPr>
        </p:nvGraphicFramePr>
        <p:xfrm>
          <a:off x="1187624" y="620688"/>
          <a:ext cx="6336704" cy="3888434"/>
        </p:xfrm>
        <a:graphic>
          <a:graphicData uri="http://schemas.openxmlformats.org/drawingml/2006/table">
            <a:tbl>
              <a:tblPr/>
              <a:tblGrid>
                <a:gridCol w="1267796">
                  <a:extLst>
                    <a:ext uri="{9D8B030D-6E8A-4147-A177-3AD203B41FA5}">
                      <a16:colId xmlns="" xmlns:a16="http://schemas.microsoft.com/office/drawing/2014/main" val="2534973027"/>
                    </a:ext>
                  </a:extLst>
                </a:gridCol>
                <a:gridCol w="1266658">
                  <a:extLst>
                    <a:ext uri="{9D8B030D-6E8A-4147-A177-3AD203B41FA5}">
                      <a16:colId xmlns="" xmlns:a16="http://schemas.microsoft.com/office/drawing/2014/main" val="3093274378"/>
                    </a:ext>
                  </a:extLst>
                </a:gridCol>
                <a:gridCol w="1267796">
                  <a:extLst>
                    <a:ext uri="{9D8B030D-6E8A-4147-A177-3AD203B41FA5}">
                      <a16:colId xmlns="" xmlns:a16="http://schemas.microsoft.com/office/drawing/2014/main" val="3104286760"/>
                    </a:ext>
                  </a:extLst>
                </a:gridCol>
                <a:gridCol w="1266658">
                  <a:extLst>
                    <a:ext uri="{9D8B030D-6E8A-4147-A177-3AD203B41FA5}">
                      <a16:colId xmlns="" xmlns:a16="http://schemas.microsoft.com/office/drawing/2014/main" val="1261544344"/>
                    </a:ext>
                  </a:extLst>
                </a:gridCol>
                <a:gridCol w="1267796">
                  <a:extLst>
                    <a:ext uri="{9D8B030D-6E8A-4147-A177-3AD203B41FA5}">
                      <a16:colId xmlns="" xmlns:a16="http://schemas.microsoft.com/office/drawing/2014/main" val="3893847615"/>
                    </a:ext>
                  </a:extLst>
                </a:gridCol>
              </a:tblGrid>
              <a:tr h="48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yī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èr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sān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sì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wǔ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6394437"/>
                  </a:ext>
                </a:extLst>
              </a:tr>
              <a:tr h="746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五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546181"/>
                  </a:ext>
                </a:extLst>
              </a:tr>
              <a:tr h="7103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5807017"/>
                  </a:ext>
                </a:extLst>
              </a:tr>
              <a:tr h="48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liù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qī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bā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jiǔ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shí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5730"/>
                  </a:ext>
                </a:extLst>
              </a:tr>
              <a:tr h="746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六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七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八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九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十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0598124"/>
                  </a:ext>
                </a:extLst>
              </a:tr>
              <a:tr h="7103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80104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EC4E7D2-6F44-4F68-94B7-66A407055128}"/>
              </a:ext>
            </a:extLst>
          </p:cNvPr>
          <p:cNvSpPr txBox="1"/>
          <p:nvPr/>
        </p:nvSpPr>
        <p:spPr>
          <a:xfrm>
            <a:off x="971600" y="4725144"/>
            <a:ext cx="802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How many times did I clap my hands?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0D8995A-4E0F-4C49-AE1A-05BC1196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12444" r="42503" b="21497"/>
          <a:stretch/>
        </p:blipFill>
        <p:spPr>
          <a:xfrm>
            <a:off x="7286255" y="5418561"/>
            <a:ext cx="1011025" cy="127261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D80A95F-1543-447D-AB36-EE55184D377F}"/>
              </a:ext>
            </a:extLst>
          </p:cNvPr>
          <p:cNvSpPr/>
          <p:nvPr/>
        </p:nvSpPr>
        <p:spPr>
          <a:xfrm>
            <a:off x="188843" y="225287"/>
            <a:ext cx="8756375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51">
            <a:extLst>
              <a:ext uri="{FF2B5EF4-FFF2-40B4-BE49-F238E27FC236}">
                <a16:creationId xmlns="" xmlns:a16="http://schemas.microsoft.com/office/drawing/2014/main" id="{6DDCB624-C6F9-4BDF-B2DA-6025453F3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2235"/>
              </p:ext>
            </p:extLst>
          </p:nvPr>
        </p:nvGraphicFramePr>
        <p:xfrm>
          <a:off x="1115618" y="386328"/>
          <a:ext cx="6155100" cy="3474720"/>
        </p:xfrm>
        <a:graphic>
          <a:graphicData uri="http://schemas.openxmlformats.org/drawingml/2006/table">
            <a:tbl>
              <a:tblPr/>
              <a:tblGrid>
                <a:gridCol w="1231462">
                  <a:extLst>
                    <a:ext uri="{9D8B030D-6E8A-4147-A177-3AD203B41FA5}">
                      <a16:colId xmlns="" xmlns:a16="http://schemas.microsoft.com/office/drawing/2014/main" val="2534973027"/>
                    </a:ext>
                  </a:extLst>
                </a:gridCol>
                <a:gridCol w="1230357">
                  <a:extLst>
                    <a:ext uri="{9D8B030D-6E8A-4147-A177-3AD203B41FA5}">
                      <a16:colId xmlns="" xmlns:a16="http://schemas.microsoft.com/office/drawing/2014/main" val="3093274378"/>
                    </a:ext>
                  </a:extLst>
                </a:gridCol>
                <a:gridCol w="1231462">
                  <a:extLst>
                    <a:ext uri="{9D8B030D-6E8A-4147-A177-3AD203B41FA5}">
                      <a16:colId xmlns="" xmlns:a16="http://schemas.microsoft.com/office/drawing/2014/main" val="3104286760"/>
                    </a:ext>
                  </a:extLst>
                </a:gridCol>
                <a:gridCol w="1230357">
                  <a:extLst>
                    <a:ext uri="{9D8B030D-6E8A-4147-A177-3AD203B41FA5}">
                      <a16:colId xmlns="" xmlns:a16="http://schemas.microsoft.com/office/drawing/2014/main" val="1261544344"/>
                    </a:ext>
                  </a:extLst>
                </a:gridCol>
                <a:gridCol w="1231462">
                  <a:extLst>
                    <a:ext uri="{9D8B030D-6E8A-4147-A177-3AD203B41FA5}">
                      <a16:colId xmlns="" xmlns:a16="http://schemas.microsoft.com/office/drawing/2014/main" val="3893847615"/>
                    </a:ext>
                  </a:extLst>
                </a:gridCol>
              </a:tblGrid>
              <a:tr h="382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yī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èr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sān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sì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wǔ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6394437"/>
                  </a:ext>
                </a:extLst>
              </a:tr>
              <a:tr h="586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五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546181"/>
                  </a:ext>
                </a:extLst>
              </a:tr>
              <a:tr h="54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5807017"/>
                  </a:ext>
                </a:extLst>
              </a:tr>
              <a:tr h="382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liù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qī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bā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jiǔ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shí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5730"/>
                  </a:ext>
                </a:extLst>
              </a:tr>
              <a:tr h="586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六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七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八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九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十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0598124"/>
                  </a:ext>
                </a:extLst>
              </a:tr>
              <a:tr h="54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801048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D80A95F-1543-447D-AB36-EE55184D377F}"/>
              </a:ext>
            </a:extLst>
          </p:cNvPr>
          <p:cNvSpPr/>
          <p:nvPr/>
        </p:nvSpPr>
        <p:spPr>
          <a:xfrm>
            <a:off x="188842" y="311204"/>
            <a:ext cx="8756375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93305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When meet 4,please keep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silent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When meet 8, please say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yes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!</a:t>
            </a:r>
          </a:p>
          <a:p>
            <a:pPr algn="ctr"/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思源宋体" panose="02020400000000000000" pitchFamily="18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N+2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思源宋体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51">
            <a:extLst>
              <a:ext uri="{FF2B5EF4-FFF2-40B4-BE49-F238E27FC236}">
                <a16:creationId xmlns="" xmlns:a16="http://schemas.microsoft.com/office/drawing/2014/main" id="{6DDCB624-C6F9-4BDF-B2DA-6025453F3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611818"/>
              </p:ext>
            </p:extLst>
          </p:nvPr>
        </p:nvGraphicFramePr>
        <p:xfrm>
          <a:off x="971601" y="343996"/>
          <a:ext cx="5328593" cy="3474720"/>
        </p:xfrm>
        <a:graphic>
          <a:graphicData uri="http://schemas.openxmlformats.org/drawingml/2006/table">
            <a:tbl>
              <a:tblPr/>
              <a:tblGrid>
                <a:gridCol w="1066101">
                  <a:extLst>
                    <a:ext uri="{9D8B030D-6E8A-4147-A177-3AD203B41FA5}">
                      <a16:colId xmlns="" xmlns:a16="http://schemas.microsoft.com/office/drawing/2014/main" val="2534973027"/>
                    </a:ext>
                  </a:extLst>
                </a:gridCol>
                <a:gridCol w="1065145">
                  <a:extLst>
                    <a:ext uri="{9D8B030D-6E8A-4147-A177-3AD203B41FA5}">
                      <a16:colId xmlns="" xmlns:a16="http://schemas.microsoft.com/office/drawing/2014/main" val="3093274378"/>
                    </a:ext>
                  </a:extLst>
                </a:gridCol>
                <a:gridCol w="1066101">
                  <a:extLst>
                    <a:ext uri="{9D8B030D-6E8A-4147-A177-3AD203B41FA5}">
                      <a16:colId xmlns="" xmlns:a16="http://schemas.microsoft.com/office/drawing/2014/main" val="3104286760"/>
                    </a:ext>
                  </a:extLst>
                </a:gridCol>
                <a:gridCol w="1065145">
                  <a:extLst>
                    <a:ext uri="{9D8B030D-6E8A-4147-A177-3AD203B41FA5}">
                      <a16:colId xmlns="" xmlns:a16="http://schemas.microsoft.com/office/drawing/2014/main" val="1261544344"/>
                    </a:ext>
                  </a:extLst>
                </a:gridCol>
                <a:gridCol w="1066101">
                  <a:extLst>
                    <a:ext uri="{9D8B030D-6E8A-4147-A177-3AD203B41FA5}">
                      <a16:colId xmlns="" xmlns:a16="http://schemas.microsoft.com/office/drawing/2014/main" val="3893847615"/>
                    </a:ext>
                  </a:extLst>
                </a:gridCol>
              </a:tblGrid>
              <a:tr h="37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yī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èr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sān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sì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wǔ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6394437"/>
                  </a:ext>
                </a:extLst>
              </a:tr>
              <a:tr h="578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五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546181"/>
                  </a:ext>
                </a:extLst>
              </a:tr>
              <a:tr h="47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5807017"/>
                  </a:ext>
                </a:extLst>
              </a:tr>
              <a:tr h="37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liù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qī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bā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jiǔ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shí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5730"/>
                  </a:ext>
                </a:extLst>
              </a:tr>
              <a:tr h="578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六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七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八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九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十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0598124"/>
                  </a:ext>
                </a:extLst>
              </a:tr>
              <a:tr h="47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801048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D80A95F-1543-447D-AB36-EE55184D377F}"/>
              </a:ext>
            </a:extLst>
          </p:cNvPr>
          <p:cNvSpPr/>
          <p:nvPr/>
        </p:nvSpPr>
        <p:spPr>
          <a:xfrm>
            <a:off x="188842" y="311204"/>
            <a:ext cx="8756375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93305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Can you read telephone number</a:t>
            </a:r>
            <a:r>
              <a:rPr lang="en-US" altLang="zh-CN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: 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思源宋体" panose="02020400000000000000" pitchFamily="18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8613343204828; 8613756839204;</a:t>
            </a:r>
          </a:p>
          <a:p>
            <a:pPr algn="ctr"/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8615817968888; 07799956146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思源宋体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912E3FE5-8CFB-4EB3-AB5E-0E03D6598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83" y="1268760"/>
            <a:ext cx="3752782" cy="2506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414003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                            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8:00pm</a:t>
            </a:r>
          </a:p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08/08/2008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8C4BD9B-2531-4CA9-9437-95C29FA82D0A}"/>
              </a:ext>
            </a:extLst>
          </p:cNvPr>
          <p:cNvSpPr/>
          <p:nvPr/>
        </p:nvSpPr>
        <p:spPr>
          <a:xfrm>
            <a:off x="1763688" y="2132856"/>
            <a:ext cx="12175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zh-CN" alt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2687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Lucky  Number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677BA6AF-4498-4DDA-AA26-19D5E9F3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096" y="3212976"/>
            <a:ext cx="2383743" cy="2383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Unlucky Number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                     </a:t>
            </a:r>
            <a:r>
              <a:rPr lang="en-US" altLang="zh-CN" sz="4400" dirty="0" smtClean="0"/>
              <a:t>4</a:t>
            </a:r>
          </a:p>
          <a:p>
            <a:endParaRPr lang="en-US" altLang="zh-CN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                  </a:t>
            </a:r>
            <a:r>
              <a:rPr lang="en-US" altLang="zh-CN" sz="2800" dirty="0" err="1" smtClean="0"/>
              <a:t>sǐ</a:t>
            </a:r>
            <a:r>
              <a:rPr lang="zh-CN" altLang="en-US" sz="2800" dirty="0" smtClean="0"/>
              <a:t> </a:t>
            </a:r>
            <a:endParaRPr lang="zh-CN" altLang="en-US" sz="2800" dirty="0"/>
          </a:p>
          <a:p>
            <a:r>
              <a:rPr lang="zh-CN" altLang="en-US" sz="2800" dirty="0" smtClean="0"/>
              <a:t>                                              死</a:t>
            </a:r>
            <a:endParaRPr lang="zh-CN" altLang="en-US" sz="2800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" y="53175"/>
            <a:ext cx="9076997" cy="6458613"/>
          </a:xfrm>
        </p:spPr>
      </p:pic>
      <p:sp>
        <p:nvSpPr>
          <p:cNvPr id="3" name="矩形 2"/>
          <p:cNvSpPr/>
          <p:nvPr/>
        </p:nvSpPr>
        <p:spPr>
          <a:xfrm>
            <a:off x="1187624" y="692696"/>
            <a:ext cx="655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 smtClean="0">
              <a:solidFill>
                <a:srgbClr val="7030A0"/>
              </a:solidFill>
            </a:endParaRPr>
          </a:p>
          <a:p>
            <a:r>
              <a:rPr lang="en-US" altLang="zh-CN" sz="3600" dirty="0"/>
              <a:t>How to say 2019 in Chinese?</a:t>
            </a:r>
          </a:p>
          <a:p>
            <a:endParaRPr lang="en-US" altLang="zh-CN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</a:rPr>
              <a:t>   Which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</a:rPr>
              <a:t>number is the lucky </a:t>
            </a:r>
            <a:endParaRPr lang="en-US" altLang="zh-CN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</a:rPr>
              <a:t>               number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</a:rPr>
              <a:t>in China?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 smtClean="0">
              <a:solidFill>
                <a:srgbClr val="7030A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 smtClean="0">
              <a:solidFill>
                <a:srgbClr val="7030A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 smtClean="0">
              <a:solidFill>
                <a:srgbClr val="7030A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 smtClean="0">
              <a:solidFill>
                <a:srgbClr val="7030A0"/>
              </a:solidFill>
            </a:endParaRPr>
          </a:p>
          <a:p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175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右 28">
            <a:extLst>
              <a:ext uri="{FF2B5EF4-FFF2-40B4-BE49-F238E27FC236}">
                <a16:creationId xmlns:a16="http://schemas.microsoft.com/office/drawing/2014/main" xmlns="" id="{C410D143-B49B-46E0-8560-B58DF36A7610}"/>
              </a:ext>
            </a:extLst>
          </p:cNvPr>
          <p:cNvSpPr/>
          <p:nvPr/>
        </p:nvSpPr>
        <p:spPr>
          <a:xfrm>
            <a:off x="3131840" y="2758905"/>
            <a:ext cx="768683" cy="518474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xmlns="" id="{8DE6AC77-D5B2-4523-A1D2-FE668B6B152F}"/>
              </a:ext>
            </a:extLst>
          </p:cNvPr>
          <p:cNvSpPr txBox="1"/>
          <p:nvPr/>
        </p:nvSpPr>
        <p:spPr>
          <a:xfrm>
            <a:off x="1187624" y="201987"/>
            <a:ext cx="180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en-US" altLang="zh-CN" sz="40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4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xmlns="" id="{EDEAE585-3B1D-47D6-ADFE-202E6A7D2F6C}"/>
              </a:ext>
            </a:extLst>
          </p:cNvPr>
          <p:cNvSpPr/>
          <p:nvPr/>
        </p:nvSpPr>
        <p:spPr>
          <a:xfrm>
            <a:off x="4427985" y="764704"/>
            <a:ext cx="576063" cy="5456987"/>
          </a:xfrm>
          <a:prstGeom prst="leftBrace">
            <a:avLst>
              <a:gd name="adj1" fmla="val 125397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xmlns="" id="{0FE8F55F-28D3-45FA-97F7-46FE5B747747}"/>
              </a:ext>
            </a:extLst>
          </p:cNvPr>
          <p:cNvSpPr txBox="1"/>
          <p:nvPr/>
        </p:nvSpPr>
        <p:spPr>
          <a:xfrm>
            <a:off x="5004048" y="404664"/>
            <a:ext cx="2520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yī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èr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sān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sì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wǔ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liù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qī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bā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jiǔ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xmlns="" id="{8B8455D3-87F0-4B87-A23A-F32E1CA180A6}"/>
              </a:ext>
            </a:extLst>
          </p:cNvPr>
          <p:cNvSpPr txBox="1"/>
          <p:nvPr/>
        </p:nvSpPr>
        <p:spPr>
          <a:xfrm>
            <a:off x="1187625" y="332656"/>
            <a:ext cx="1584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zh-CN" sz="44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altLang="zh-CN" sz="4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xmlns="" id="{A4FA7EB5-09AE-4D9A-956E-CC5FE57AFACF}"/>
              </a:ext>
            </a:extLst>
          </p:cNvPr>
          <p:cNvSpPr/>
          <p:nvPr/>
        </p:nvSpPr>
        <p:spPr>
          <a:xfrm>
            <a:off x="2915816" y="721128"/>
            <a:ext cx="575799" cy="4732255"/>
          </a:xfrm>
          <a:prstGeom prst="leftBrace">
            <a:avLst>
              <a:gd name="adj1" fmla="val 125397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4">
            <a:extLst>
              <a:ext uri="{FF2B5EF4-FFF2-40B4-BE49-F238E27FC236}">
                <a16:creationId xmlns:a16="http://schemas.microsoft.com/office/drawing/2014/main" xmlns="" id="{CA913907-F132-494D-B184-08B2261CA0F0}"/>
              </a:ext>
            </a:extLst>
          </p:cNvPr>
          <p:cNvSpPr txBox="1"/>
          <p:nvPr/>
        </p:nvSpPr>
        <p:spPr>
          <a:xfrm>
            <a:off x="3347864" y="116632"/>
            <a:ext cx="3096345" cy="664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èr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二 十 </a:t>
            </a:r>
            <a:r>
              <a:rPr lang="zh-CN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  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sān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ea1ChsPlain" startAt="3"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十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sì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四 十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wǔ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五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十  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liù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ea1ChsPlain" startAt="6"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十 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qī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七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十   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bā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八 十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jiǔ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九  十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700" dirty="0" smtClean="0">
                <a:solidFill>
                  <a:srgbClr val="7030A0"/>
                </a:solidFill>
              </a:rPr>
              <a:t>Fun Time</a:t>
            </a:r>
            <a:endParaRPr lang="zh-CN" altLang="en-US" sz="6700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4800" dirty="0" smtClean="0"/>
              <a:t>        who is my friend?</a:t>
            </a:r>
            <a:endParaRPr lang="zh-CN" altLang="en-US" dirty="0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700" dirty="0" smtClean="0">
                <a:solidFill>
                  <a:srgbClr val="7030A0"/>
                </a:solidFill>
              </a:rPr>
              <a:t>Tips</a:t>
            </a:r>
            <a:endParaRPr lang="zh-CN" altLang="en-US" sz="6700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4800" dirty="0" smtClean="0"/>
              <a:t>     1 N+2</a:t>
            </a:r>
          </a:p>
          <a:p>
            <a:pPr marL="0" indent="0">
              <a:buNone/>
            </a:pPr>
            <a:r>
              <a:rPr lang="en-US" altLang="zh-CN" sz="4800" dirty="0"/>
              <a:t> </a:t>
            </a:r>
            <a:r>
              <a:rPr lang="en-US" altLang="zh-CN" sz="4800" dirty="0" smtClean="0"/>
              <a:t>    2 number chain</a:t>
            </a:r>
          </a:p>
          <a:p>
            <a:pPr marL="0" indent="0">
              <a:buNone/>
            </a:pPr>
            <a:r>
              <a:rPr lang="en-US" altLang="zh-CN" sz="4800" dirty="0"/>
              <a:t> </a:t>
            </a:r>
            <a:r>
              <a:rPr lang="en-US" altLang="zh-CN" sz="4800" dirty="0" smtClean="0"/>
              <a:t>    3 sharp eye</a:t>
            </a:r>
            <a:endParaRPr lang="zh-CN" altLang="en-US" dirty="0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995CD06-C226-44BC-B7A8-021EA62CB7BB}"/>
              </a:ext>
            </a:extLst>
          </p:cNvPr>
          <p:cNvSpPr/>
          <p:nvPr/>
        </p:nvSpPr>
        <p:spPr>
          <a:xfrm>
            <a:off x="188843" y="225287"/>
            <a:ext cx="8756375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表格 33">
            <a:extLst>
              <a:ext uri="{FF2B5EF4-FFF2-40B4-BE49-F238E27FC236}">
                <a16:creationId xmlns="" xmlns:a16="http://schemas.microsoft.com/office/drawing/2014/main" id="{348C3830-D541-477E-AB13-9CE1DF082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02385"/>
              </p:ext>
            </p:extLst>
          </p:nvPr>
        </p:nvGraphicFramePr>
        <p:xfrm>
          <a:off x="1115616" y="620688"/>
          <a:ext cx="3240360" cy="462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3941322809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20361003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723222995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6449450"/>
                  </a:ext>
                </a:extLst>
              </a:tr>
              <a:tr h="10493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0608351"/>
                  </a:ext>
                </a:extLst>
              </a:tr>
              <a:tr h="12069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7112304"/>
                  </a:ext>
                </a:extLst>
              </a:tr>
              <a:tr h="1049326">
                <a:tc>
                  <a:txBody>
                    <a:bodyPr/>
                    <a:lstStyle/>
                    <a:p>
                      <a:pPr algn="ctr"/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6781943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="" xmlns:a16="http://schemas.microsoft.com/office/drawing/2014/main" id="{879D6A6E-5E2C-400B-BA08-890270676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28288"/>
              </p:ext>
            </p:extLst>
          </p:nvPr>
        </p:nvGraphicFramePr>
        <p:xfrm>
          <a:off x="4860032" y="611881"/>
          <a:ext cx="3240360" cy="461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394132280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20361003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723222995"/>
                    </a:ext>
                  </a:extLst>
                </a:gridCol>
              </a:tblGrid>
              <a:tr h="11704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6449450"/>
                  </a:ext>
                </a:extLst>
              </a:tr>
              <a:tr h="11704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0608351"/>
                  </a:ext>
                </a:extLst>
              </a:tr>
              <a:tr h="11704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7112304"/>
                  </a:ext>
                </a:extLst>
              </a:tr>
              <a:tr h="1106080">
                <a:tc>
                  <a:txBody>
                    <a:bodyPr/>
                    <a:lstStyle/>
                    <a:p>
                      <a:pPr algn="ctr"/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altLang="en-US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678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2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7834064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/>
              <a:t>     5 draw picture</a:t>
            </a:r>
          </a:p>
          <a:p>
            <a:pPr marL="0" indent="0">
              <a:buNone/>
            </a:pPr>
            <a:endParaRPr lang="en-US" altLang="zh-CN" sz="4800" dirty="0" smtClean="0"/>
          </a:p>
          <a:p>
            <a:pPr marL="0" indent="0">
              <a:buNone/>
            </a:pPr>
            <a:r>
              <a:rPr lang="en-US" altLang="zh-CN" sz="4800" dirty="0" smtClean="0"/>
              <a:t>     </a:t>
            </a:r>
            <a:endParaRPr lang="zh-CN" altLang="en-US" dirty="0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09" y="1628800"/>
            <a:ext cx="5340301" cy="40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7834064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4800" dirty="0" smtClean="0"/>
              <a:t>    6 which is missing?</a:t>
            </a:r>
          </a:p>
          <a:p>
            <a:pPr marL="0" indent="0">
              <a:buNone/>
            </a:pPr>
            <a:r>
              <a:rPr lang="en-US" altLang="zh-CN" sz="4800" dirty="0"/>
              <a:t> </a:t>
            </a:r>
            <a:r>
              <a:rPr lang="en-US" altLang="zh-CN" sz="4800" dirty="0" smtClean="0"/>
              <a:t>    7 hide and seek</a:t>
            </a:r>
          </a:p>
          <a:p>
            <a:pPr marL="0" indent="0">
              <a:buNone/>
            </a:pPr>
            <a:r>
              <a:rPr lang="en-US" altLang="zh-CN" sz="4800" dirty="0"/>
              <a:t> </a:t>
            </a:r>
            <a:r>
              <a:rPr lang="en-US" altLang="zh-CN" sz="4800" dirty="0" smtClean="0"/>
              <a:t>    8 guess and say</a:t>
            </a:r>
          </a:p>
          <a:p>
            <a:pPr marL="0" indent="0">
              <a:buNone/>
            </a:pPr>
            <a:r>
              <a:rPr lang="en-US" altLang="zh-CN" sz="4800" dirty="0" smtClean="0"/>
              <a:t>   </a:t>
            </a:r>
            <a:r>
              <a:rPr lang="en-US" altLang="zh-CN" sz="3000" dirty="0" smtClean="0"/>
              <a:t>( S1 picks up one card, T guesses, if right, SS</a:t>
            </a:r>
          </a:p>
          <a:p>
            <a:pPr marL="0" indent="0">
              <a:buNone/>
            </a:pPr>
            <a:r>
              <a:rPr lang="en-US" altLang="zh-CN" sz="3000" dirty="0" smtClean="0"/>
              <a:t>          read together. If wrong, SS tell T what it is.)</a:t>
            </a:r>
          </a:p>
          <a:p>
            <a:pPr marL="0" indent="0">
              <a:buNone/>
            </a:pPr>
            <a:r>
              <a:rPr lang="en-US" altLang="zh-CN" sz="4800" dirty="0"/>
              <a:t> </a:t>
            </a:r>
            <a:r>
              <a:rPr lang="en-US" altLang="zh-CN" sz="4800" dirty="0" smtClean="0"/>
              <a:t>    9 postman </a:t>
            </a:r>
            <a:r>
              <a:rPr lang="en-US" altLang="zh-CN" sz="2600" dirty="0" smtClean="0"/>
              <a:t>(Group work: words make up</a:t>
            </a:r>
          </a:p>
          <a:p>
            <a:pPr marL="0" indent="0">
              <a:buNone/>
            </a:pPr>
            <a:r>
              <a:rPr lang="en-US" altLang="zh-CN" sz="2600" dirty="0"/>
              <a:t> </a:t>
            </a:r>
            <a:r>
              <a:rPr lang="en-US" altLang="zh-CN" sz="2600" dirty="0" smtClean="0"/>
              <a:t>                                                sentence---post)</a:t>
            </a:r>
          </a:p>
          <a:p>
            <a:pPr marL="0" indent="0">
              <a:buNone/>
            </a:pPr>
            <a:r>
              <a:rPr lang="en-US" altLang="zh-CN" sz="4800" dirty="0" smtClean="0"/>
              <a:t>     10 fishing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</a:t>
            </a:r>
          </a:p>
          <a:p>
            <a:pPr marL="0" indent="0">
              <a:buNone/>
            </a:pPr>
            <a:r>
              <a:rPr lang="en-US" altLang="zh-CN" dirty="0" smtClean="0"/>
              <a:t>                   </a:t>
            </a:r>
            <a:r>
              <a:rPr lang="en-US" altLang="zh-CN" sz="8800" dirty="0" smtClean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Thank You!</a:t>
            </a:r>
            <a:endParaRPr lang="zh-CN" altLang="en-US" sz="8800" dirty="0">
              <a:solidFill>
                <a:srgbClr val="FFC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0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326" cy="6543520"/>
          </a:xfrm>
        </p:spPr>
      </p:pic>
      <p:sp>
        <p:nvSpPr>
          <p:cNvPr id="5" name="TextBox 4"/>
          <p:cNvSpPr txBox="1"/>
          <p:nvPr/>
        </p:nvSpPr>
        <p:spPr>
          <a:xfrm>
            <a:off x="1833356" y="1556792"/>
            <a:ext cx="5690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Numbers</a:t>
            </a:r>
          </a:p>
          <a:p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思源宋体" panose="02020400000000000000" pitchFamily="18" charset="-122"/>
                <a:cs typeface="Arial" panose="020B0604020202020204" pitchFamily="34" charset="0"/>
              </a:rPr>
              <a:t>from 1-10</a:t>
            </a:r>
            <a:endParaRPr lang="zh-CN" altLang="en-US" sz="4400" b="1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84976" cy="6669360"/>
          </a:xfr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2381036" cy="2381036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15526"/>
            <a:ext cx="1701752" cy="1701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1700808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err="1"/>
              <a:t>yī</a:t>
            </a:r>
            <a:endParaRPr lang="zh-CN" altLang="en-US" sz="6600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624736"/>
          </a:xfr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89" y="1412776"/>
            <a:ext cx="2706358" cy="3247630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1701752" cy="17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1916832"/>
            <a:ext cx="888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err="1"/>
              <a:t>èr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E7D048DD-7A1A-44EC-B3DB-58F3BF0E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3" y="2750630"/>
            <a:ext cx="2373398" cy="193280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FEC84D7A-5B23-483C-9181-F300799DA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1933379" cy="1933379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C6376206-BACA-4A6C-A3FC-CDA6C0687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85" y="2931637"/>
            <a:ext cx="1568131" cy="1570789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1701752" cy="1701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8960" y="23488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/>
              <a:t>sān</a:t>
            </a:r>
            <a:endParaRPr lang="zh-CN" altLang="en-US" sz="6000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3429000" cy="260985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1701752" cy="170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060848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err="1"/>
              <a:t>sì</a:t>
            </a:r>
            <a:endParaRPr lang="zh-CN" altLang="en-US" sz="6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960440" cy="2706301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815"/>
            <a:ext cx="1701752" cy="170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3120" y="2060848"/>
            <a:ext cx="1692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/>
              <a:t>wǔ</a:t>
            </a:r>
            <a:endParaRPr lang="zh-CN" altLang="en-US" sz="6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27E9DF80-87AB-44CE-A5DA-6B9ECF42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4179785" cy="3296153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="" xmlns:a16="http://schemas.microsoft.com/office/drawing/2014/main" id="{69142F66-D609-4EFF-B3A4-05A2DC6F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89" y="3055740"/>
            <a:ext cx="1701752" cy="1701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1700808"/>
            <a:ext cx="941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err="1"/>
              <a:t>liù</a:t>
            </a:r>
            <a:endParaRPr lang="zh-CN" altLang="en-US" sz="6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5A6E19D2-74A7-4F5C-BE1D-8D64FA41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641205" cy="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401</Words>
  <Application>Microsoft Office PowerPoint</Application>
  <PresentationFormat>全屏显示(4:3)</PresentationFormat>
  <Paragraphs>223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Fun Time</vt:lpstr>
      <vt:lpstr>Tips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67</cp:revision>
  <dcterms:created xsi:type="dcterms:W3CDTF">2019-01-23T10:59:47Z</dcterms:created>
  <dcterms:modified xsi:type="dcterms:W3CDTF">2019-02-14T17:46:32Z</dcterms:modified>
</cp:coreProperties>
</file>