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84" r:id="rId3"/>
    <p:sldId id="286" r:id="rId4"/>
    <p:sldId id="283" r:id="rId5"/>
    <p:sldId id="262" r:id="rId6"/>
    <p:sldId id="287" r:id="rId7"/>
    <p:sldId id="263" r:id="rId8"/>
    <p:sldId id="265" r:id="rId9"/>
    <p:sldId id="282" r:id="rId10"/>
    <p:sldId id="288" r:id="rId11"/>
    <p:sldId id="290" r:id="rId12"/>
    <p:sldId id="29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2114" autoAdjust="0"/>
  </p:normalViewPr>
  <p:slideViewPr>
    <p:cSldViewPr snapToGrid="0" snapToObjects="1">
      <p:cViewPr varScale="1">
        <p:scale>
          <a:sx n="81" d="100"/>
          <a:sy n="81" d="100"/>
        </p:scale>
        <p:origin x="252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E1519C-DB3F-E74A-828A-22EEF6DDE818}" type="datetimeFigureOut">
              <a:rPr lang="en-US" smtClean="0"/>
              <a:t>4/24/20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87AB2C-0D2E-BB45-BED1-036A87ED1E70}" type="slidenum">
              <a:rPr lang="en-US" smtClean="0"/>
              <a:t>‹#›</a:t>
            </a:fld>
            <a:endParaRPr lang="en-US"/>
          </a:p>
        </p:txBody>
      </p:sp>
    </p:spTree>
    <p:extLst>
      <p:ext uri="{BB962C8B-B14F-4D97-AF65-F5344CB8AC3E}">
        <p14:creationId xmlns:p14="http://schemas.microsoft.com/office/powerpoint/2010/main" val="32926059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a:t>
            </a:r>
            <a:r>
              <a:rPr lang="en-US" baseline="0" dirty="0"/>
              <a:t> conversation I want to start today </a:t>
            </a:r>
            <a:r>
              <a:rPr lang="mr-IN" baseline="0" dirty="0"/>
              <a:t>–</a:t>
            </a:r>
            <a:r>
              <a:rPr lang="en-US" baseline="0" dirty="0"/>
              <a:t> the focus on the how of learning and not just the what of leaning</a:t>
            </a:r>
          </a:p>
          <a:p>
            <a:r>
              <a:rPr lang="en-US" baseline="0" dirty="0"/>
              <a:t> The characteristics of learning help us to understand the how</a:t>
            </a:r>
            <a:endParaRPr lang="en-US" dirty="0"/>
          </a:p>
        </p:txBody>
      </p:sp>
      <p:sp>
        <p:nvSpPr>
          <p:cNvPr id="4" name="Slide Number Placeholder 3"/>
          <p:cNvSpPr>
            <a:spLocks noGrp="1"/>
          </p:cNvSpPr>
          <p:nvPr>
            <p:ph type="sldNum" sz="quarter" idx="10"/>
          </p:nvPr>
        </p:nvSpPr>
        <p:spPr/>
        <p:txBody>
          <a:bodyPr/>
          <a:lstStyle/>
          <a:p>
            <a:fld id="{1087AB2C-0D2E-BB45-BED1-036A87ED1E70}" type="slidenum">
              <a:rPr lang="en-US" smtClean="0"/>
              <a:t>4</a:t>
            </a:fld>
            <a:endParaRPr lang="en-US"/>
          </a:p>
        </p:txBody>
      </p:sp>
    </p:spTree>
    <p:extLst>
      <p:ext uri="{BB962C8B-B14F-4D97-AF65-F5344CB8AC3E}">
        <p14:creationId xmlns:p14="http://schemas.microsoft.com/office/powerpoint/2010/main" val="16374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major growing body of evidence that individual differences in how children approach</a:t>
            </a:r>
            <a:r>
              <a:rPr lang="en-US" baseline="0" dirty="0"/>
              <a:t> learning are a major source of differences in their achievements</a:t>
            </a:r>
          </a:p>
          <a:p>
            <a:r>
              <a:rPr lang="en-US" dirty="0"/>
              <a:t>Learning requires an active role, it is not about passively receiving knowledge, but</a:t>
            </a:r>
          </a:p>
          <a:p>
            <a:r>
              <a:rPr lang="en-US" dirty="0"/>
              <a:t>Requires children to make sense of the information</a:t>
            </a:r>
          </a:p>
          <a:p>
            <a:endParaRPr lang="en-US" dirty="0"/>
          </a:p>
        </p:txBody>
      </p:sp>
      <p:sp>
        <p:nvSpPr>
          <p:cNvPr id="4" name="Slide Number Placeholder 3"/>
          <p:cNvSpPr>
            <a:spLocks noGrp="1"/>
          </p:cNvSpPr>
          <p:nvPr>
            <p:ph type="sldNum" sz="quarter" idx="10"/>
          </p:nvPr>
        </p:nvSpPr>
        <p:spPr/>
        <p:txBody>
          <a:bodyPr/>
          <a:lstStyle/>
          <a:p>
            <a:fld id="{1087AB2C-0D2E-BB45-BED1-036A87ED1E70}" type="slidenum">
              <a:rPr lang="en-US" smtClean="0"/>
              <a:t>5</a:t>
            </a:fld>
            <a:endParaRPr lang="en-US"/>
          </a:p>
        </p:txBody>
      </p:sp>
    </p:spTree>
    <p:extLst>
      <p:ext uri="{BB962C8B-B14F-4D97-AF65-F5344CB8AC3E}">
        <p14:creationId xmlns:p14="http://schemas.microsoft.com/office/powerpoint/2010/main" val="2415343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a:t>
            </a:r>
            <a:r>
              <a:rPr lang="en-US" dirty="0" err="1"/>
              <a:t>CoEL</a:t>
            </a:r>
            <a:endParaRPr lang="en-US" dirty="0"/>
          </a:p>
          <a:p>
            <a:r>
              <a:rPr lang="en-US" dirty="0" err="1"/>
              <a:t>CoL</a:t>
            </a:r>
            <a:r>
              <a:rPr lang="en-US" baseline="0" dirty="0"/>
              <a:t> are easy to spot, meaning you can nurture and grow them in your own students</a:t>
            </a:r>
            <a:endParaRPr lang="en-US" dirty="0"/>
          </a:p>
        </p:txBody>
      </p:sp>
      <p:sp>
        <p:nvSpPr>
          <p:cNvPr id="4" name="Slide Number Placeholder 3"/>
          <p:cNvSpPr>
            <a:spLocks noGrp="1"/>
          </p:cNvSpPr>
          <p:nvPr>
            <p:ph type="sldNum" sz="quarter" idx="10"/>
          </p:nvPr>
        </p:nvSpPr>
        <p:spPr/>
        <p:txBody>
          <a:bodyPr/>
          <a:lstStyle/>
          <a:p>
            <a:fld id="{1087AB2C-0D2E-BB45-BED1-036A87ED1E70}" type="slidenum">
              <a:rPr lang="en-US" smtClean="0"/>
              <a:t>6</a:t>
            </a:fld>
            <a:endParaRPr lang="en-US"/>
          </a:p>
        </p:txBody>
      </p:sp>
    </p:spTree>
    <p:extLst>
      <p:ext uri="{BB962C8B-B14F-4D97-AF65-F5344CB8AC3E}">
        <p14:creationId xmlns:p14="http://schemas.microsoft.com/office/powerpoint/2010/main" val="1542781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Focussing</a:t>
            </a:r>
            <a:r>
              <a:rPr lang="en-US" dirty="0"/>
              <a:t> on how children and </a:t>
            </a:r>
            <a:r>
              <a:rPr lang="en-US" dirty="0" err="1"/>
              <a:t>infact</a:t>
            </a:r>
            <a:r>
              <a:rPr lang="en-US" baseline="0" dirty="0"/>
              <a:t> adult learn implies a particular way of looking at the relationship between teaching and learning.  It turns on its head a view that teaching comes first </a:t>
            </a:r>
            <a:r>
              <a:rPr lang="mr-IN" baseline="0" dirty="0"/>
              <a:t>–</a:t>
            </a:r>
            <a:r>
              <a:rPr lang="en-US" baseline="0" dirty="0"/>
              <a:t> that the teacher decides &amp; presents to the child what needs to be learned, tells or presents it to the child, and the child soaks it up the knowledge by remembering.</a:t>
            </a:r>
          </a:p>
          <a:p>
            <a:endParaRPr lang="en-US" baseline="0" dirty="0"/>
          </a:p>
          <a:p>
            <a:r>
              <a:rPr lang="en-US" baseline="0" dirty="0"/>
              <a:t>There is a long and well established knowledge of developmental theory out there </a:t>
            </a:r>
            <a:r>
              <a:rPr lang="mr-IN" baseline="0" dirty="0"/>
              <a:t>–</a:t>
            </a:r>
            <a:r>
              <a:rPr lang="en-US" baseline="0" dirty="0"/>
              <a:t> some where??? constructivism, Piaget’ ideas of how children construct their knowledge based on their own theories and </a:t>
            </a:r>
            <a:r>
              <a:rPr lang="en-US" baseline="0" dirty="0" err="1"/>
              <a:t>expreiences</a:t>
            </a:r>
            <a:r>
              <a:rPr lang="en-US" baseline="0" dirty="0"/>
              <a:t>.</a:t>
            </a:r>
          </a:p>
          <a:p>
            <a:r>
              <a:rPr lang="en-US" baseline="0" dirty="0"/>
              <a:t>Vygotsky and Bruner describe the notion of social constructivism, scaffolding the learning</a:t>
            </a:r>
          </a:p>
        </p:txBody>
      </p:sp>
      <p:sp>
        <p:nvSpPr>
          <p:cNvPr id="4" name="Slide Number Placeholder 3"/>
          <p:cNvSpPr>
            <a:spLocks noGrp="1"/>
          </p:cNvSpPr>
          <p:nvPr>
            <p:ph type="sldNum" sz="quarter" idx="10"/>
          </p:nvPr>
        </p:nvSpPr>
        <p:spPr/>
        <p:txBody>
          <a:bodyPr/>
          <a:lstStyle/>
          <a:p>
            <a:fld id="{1087AB2C-0D2E-BB45-BED1-036A87ED1E70}" type="slidenum">
              <a:rPr lang="en-US" smtClean="0"/>
              <a:t>7</a:t>
            </a:fld>
            <a:endParaRPr lang="en-US"/>
          </a:p>
        </p:txBody>
      </p:sp>
    </p:spTree>
    <p:extLst>
      <p:ext uri="{BB962C8B-B14F-4D97-AF65-F5344CB8AC3E}">
        <p14:creationId xmlns:p14="http://schemas.microsoft.com/office/powerpoint/2010/main" val="2012179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Children’s developments depend on both genetic patterns and interaction with their environments </a:t>
            </a:r>
            <a:r>
              <a:rPr lang="mr-IN" dirty="0"/>
              <a:t>–</a:t>
            </a:r>
            <a:r>
              <a:rPr lang="en-US" dirty="0"/>
              <a:t> the stimulation and support that comes from other people and the physical world</a:t>
            </a:r>
          </a:p>
        </p:txBody>
      </p:sp>
      <p:sp>
        <p:nvSpPr>
          <p:cNvPr id="4" name="Slide Number Placeholder 3"/>
          <p:cNvSpPr>
            <a:spLocks noGrp="1"/>
          </p:cNvSpPr>
          <p:nvPr>
            <p:ph type="sldNum" sz="quarter" idx="10"/>
          </p:nvPr>
        </p:nvSpPr>
        <p:spPr/>
        <p:txBody>
          <a:bodyPr/>
          <a:lstStyle/>
          <a:p>
            <a:fld id="{1087AB2C-0D2E-BB45-BED1-036A87ED1E70}" type="slidenum">
              <a:rPr lang="en-US" smtClean="0"/>
              <a:t>8</a:t>
            </a:fld>
            <a:endParaRPr lang="en-US"/>
          </a:p>
        </p:txBody>
      </p:sp>
    </p:spTree>
    <p:extLst>
      <p:ext uri="{BB962C8B-B14F-4D97-AF65-F5344CB8AC3E}">
        <p14:creationId xmlns:p14="http://schemas.microsoft.com/office/powerpoint/2010/main" val="4088589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Motivated</a:t>
            </a:r>
            <a:r>
              <a:rPr lang="en-US" baseline="0" dirty="0"/>
              <a:t> to learn</a:t>
            </a:r>
          </a:p>
          <a:p>
            <a:endParaRPr lang="en-US" baseline="0" dirty="0"/>
          </a:p>
          <a:p>
            <a:r>
              <a:rPr lang="en-US" baseline="0" dirty="0"/>
              <a:t>Intrinsic motivation is a better basis for learning</a:t>
            </a:r>
          </a:p>
          <a:p>
            <a:r>
              <a:rPr lang="en-US" baseline="0" dirty="0"/>
              <a:t>Extrinsic </a:t>
            </a:r>
            <a:r>
              <a:rPr lang="mr-IN" baseline="0" dirty="0"/>
              <a:t>–</a:t>
            </a:r>
            <a:r>
              <a:rPr lang="en-US" baseline="0" dirty="0"/>
              <a:t> motivation come from external features  (task performance )  </a:t>
            </a:r>
            <a:r>
              <a:rPr lang="mr-IN" baseline="0" dirty="0"/>
              <a:t>–</a:t>
            </a:r>
            <a:r>
              <a:rPr lang="en-US" baseline="0" dirty="0"/>
              <a:t> to avoid punishment/gain reward</a:t>
            </a:r>
            <a:endParaRPr lang="en-US" dirty="0"/>
          </a:p>
          <a:p>
            <a:r>
              <a:rPr lang="en-US" dirty="0"/>
              <a:t>Children’s drive to learn comes from an innate , inborn desires </a:t>
            </a:r>
            <a:r>
              <a:rPr lang="mr-IN" dirty="0"/>
              <a:t>–</a:t>
            </a:r>
            <a:r>
              <a:rPr lang="en-US" dirty="0"/>
              <a:t> Humans have psychological needs such as </a:t>
            </a:r>
          </a:p>
          <a:p>
            <a:r>
              <a:rPr lang="en-US" dirty="0"/>
              <a:t>To be competent </a:t>
            </a:r>
            <a:r>
              <a:rPr lang="mr-IN" dirty="0"/>
              <a:t>–</a:t>
            </a:r>
            <a:r>
              <a:rPr lang="en-US" dirty="0"/>
              <a:t> growth mindset, against a fixed mindset </a:t>
            </a:r>
            <a:r>
              <a:rPr lang="mr-IN" dirty="0"/>
              <a:t>–</a:t>
            </a:r>
            <a:r>
              <a:rPr lang="en-US" dirty="0"/>
              <a:t> Carol </a:t>
            </a:r>
            <a:r>
              <a:rPr lang="en-US" dirty="0" err="1"/>
              <a:t>Dweck</a:t>
            </a:r>
            <a:r>
              <a:rPr lang="en-US" dirty="0"/>
              <a:t> </a:t>
            </a:r>
          </a:p>
          <a:p>
            <a:r>
              <a:rPr lang="en-US" dirty="0"/>
              <a:t>To make sense of experiences </a:t>
            </a:r>
            <a:r>
              <a:rPr lang="mr-IN" dirty="0"/>
              <a:t>–</a:t>
            </a:r>
            <a:r>
              <a:rPr lang="en-US" dirty="0"/>
              <a:t> to be confident to try to have ago</a:t>
            </a:r>
          </a:p>
          <a:p>
            <a:r>
              <a:rPr lang="en-US" dirty="0"/>
              <a:t>To have autonomy and control </a:t>
            </a:r>
            <a:r>
              <a:rPr lang="mr-IN" dirty="0"/>
              <a:t>–</a:t>
            </a:r>
            <a:r>
              <a:rPr lang="en-US" dirty="0"/>
              <a:t> mastery rather than performance </a:t>
            </a:r>
            <a:r>
              <a:rPr lang="mr-IN" dirty="0"/>
              <a:t>–</a:t>
            </a:r>
            <a:r>
              <a:rPr lang="en-US" dirty="0"/>
              <a:t> mastery charts progress</a:t>
            </a:r>
          </a:p>
          <a:p>
            <a:r>
              <a:rPr lang="en-US" dirty="0"/>
              <a:t>To build relationships with others </a:t>
            </a:r>
            <a:r>
              <a:rPr lang="mr-IN" dirty="0"/>
              <a:t>–</a:t>
            </a:r>
            <a:r>
              <a:rPr lang="en-US" dirty="0"/>
              <a:t> are</a:t>
            </a:r>
            <a:r>
              <a:rPr lang="en-US" baseline="0" dirty="0"/>
              <a:t> very important provides a sense of well being and emotional support to take risks in our learning, to have a go </a:t>
            </a:r>
            <a:endParaRPr lang="en-US" dirty="0"/>
          </a:p>
          <a:p>
            <a:r>
              <a:rPr lang="en-US" dirty="0"/>
              <a:t>The most motivating activities involve a degree of challenge otherwise they become</a:t>
            </a:r>
          </a:p>
          <a:p>
            <a:r>
              <a:rPr lang="en-US" dirty="0"/>
              <a:t>Routine and boring </a:t>
            </a:r>
          </a:p>
          <a:p>
            <a:endParaRPr lang="en-US" dirty="0"/>
          </a:p>
          <a:p>
            <a:r>
              <a:rPr lang="en-US" dirty="0" err="1"/>
              <a:t>Involvment</a:t>
            </a:r>
            <a:r>
              <a:rPr lang="en-US" dirty="0"/>
              <a:t> </a:t>
            </a:r>
            <a:r>
              <a:rPr lang="mr-IN" dirty="0"/>
              <a:t>–</a:t>
            </a:r>
            <a:r>
              <a:rPr lang="en-US" dirty="0"/>
              <a:t> </a:t>
            </a:r>
            <a:r>
              <a:rPr lang="en-US" dirty="0" err="1"/>
              <a:t>leuvens</a:t>
            </a:r>
            <a:r>
              <a:rPr lang="en-US" dirty="0"/>
              <a:t> scale</a:t>
            </a:r>
          </a:p>
          <a:p>
            <a:r>
              <a:rPr lang="en-US" dirty="0"/>
              <a:t>Flow - </a:t>
            </a:r>
          </a:p>
          <a:p>
            <a:endParaRPr lang="en-US" dirty="0"/>
          </a:p>
        </p:txBody>
      </p:sp>
      <p:sp>
        <p:nvSpPr>
          <p:cNvPr id="4" name="Slide Number Placeholder 3"/>
          <p:cNvSpPr>
            <a:spLocks noGrp="1"/>
          </p:cNvSpPr>
          <p:nvPr>
            <p:ph type="sldNum" sz="quarter" idx="10"/>
          </p:nvPr>
        </p:nvSpPr>
        <p:spPr/>
        <p:txBody>
          <a:bodyPr/>
          <a:lstStyle/>
          <a:p>
            <a:fld id="{1087AB2C-0D2E-BB45-BED1-036A87ED1E70}" type="slidenum">
              <a:rPr lang="en-US" smtClean="0"/>
              <a:t>9</a:t>
            </a:fld>
            <a:endParaRPr lang="en-US"/>
          </a:p>
        </p:txBody>
      </p:sp>
    </p:spTree>
    <p:extLst>
      <p:ext uri="{BB962C8B-B14F-4D97-AF65-F5344CB8AC3E}">
        <p14:creationId xmlns:p14="http://schemas.microsoft.com/office/powerpoint/2010/main" val="2695733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a:t>
            </a:r>
            <a:r>
              <a:rPr lang="en-US" baseline="0" dirty="0"/>
              <a:t> need to learn to think for themselves,</a:t>
            </a:r>
            <a:r>
              <a:rPr lang="mr-IN" baseline="0" dirty="0"/>
              <a:t>–</a:t>
            </a:r>
            <a:r>
              <a:rPr lang="en-US" baseline="0" dirty="0"/>
              <a:t> its not enough for children/students to just  memories  and reproduce information </a:t>
            </a:r>
            <a:r>
              <a:rPr lang="mr-IN" baseline="0" dirty="0"/>
              <a:t>–</a:t>
            </a:r>
            <a:r>
              <a:rPr lang="en-US" baseline="0" dirty="0"/>
              <a:t> They must learn to control their minds to process information and the ideas they encounter </a:t>
            </a:r>
            <a:endParaRPr lang="en-US" dirty="0"/>
          </a:p>
          <a:p>
            <a:endParaRPr lang="en-US" dirty="0"/>
          </a:p>
          <a:p>
            <a:r>
              <a:rPr lang="en-US" dirty="0"/>
              <a:t>The links of language to thought - Vygotsky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The ability to think creatively and critically are essential for children and long term for society to flourish</a:t>
            </a:r>
          </a:p>
          <a:p>
            <a:endParaRPr lang="en-US" dirty="0"/>
          </a:p>
          <a:p>
            <a:endParaRPr lang="en-US" dirty="0"/>
          </a:p>
          <a:p>
            <a:r>
              <a:rPr lang="en-US" dirty="0"/>
              <a:t>Creativity can be thought of as the ability to think flexibly </a:t>
            </a:r>
            <a:r>
              <a:rPr lang="mr-IN" dirty="0"/>
              <a:t>–</a:t>
            </a:r>
            <a:r>
              <a:rPr lang="en-US" dirty="0"/>
              <a:t> to see things from different points of view </a:t>
            </a:r>
            <a:r>
              <a:rPr lang="mr-IN" dirty="0"/>
              <a:t>–</a:t>
            </a:r>
            <a:r>
              <a:rPr lang="en-US" dirty="0"/>
              <a:t> to recognise multiple possibilities </a:t>
            </a:r>
            <a:r>
              <a:rPr lang="mr-IN" dirty="0"/>
              <a:t>–</a:t>
            </a:r>
            <a:r>
              <a:rPr lang="en-US" dirty="0"/>
              <a:t> and original ideas</a:t>
            </a:r>
          </a:p>
          <a:p>
            <a:r>
              <a:rPr lang="en-US" dirty="0"/>
              <a:t>Creativity is not about the arts it is a way of thinking it applies across all experiences and all learning</a:t>
            </a:r>
            <a:r>
              <a:rPr lang="mr-IN" dirty="0"/>
              <a:t>–</a:t>
            </a:r>
            <a:r>
              <a:rPr lang="en-US" dirty="0"/>
              <a:t> creative</a:t>
            </a:r>
            <a:r>
              <a:rPr lang="en-US" baseline="0" dirty="0"/>
              <a:t> thinking needs to be </a:t>
            </a:r>
            <a:r>
              <a:rPr lang="en-US" baseline="0" dirty="0" err="1"/>
              <a:t>nurterd</a:t>
            </a:r>
            <a:r>
              <a:rPr lang="en-US" baseline="0" dirty="0"/>
              <a:t> </a:t>
            </a:r>
          </a:p>
          <a:p>
            <a:endParaRPr lang="en-US" baseline="0" dirty="0"/>
          </a:p>
          <a:p>
            <a:r>
              <a:rPr lang="en-US" baseline="0" dirty="0"/>
              <a:t>Critical thinking </a:t>
            </a:r>
            <a:r>
              <a:rPr lang="en-US" baseline="0" dirty="0" err="1"/>
              <a:t>involvesanalysing</a:t>
            </a:r>
            <a:r>
              <a:rPr lang="en-US" baseline="0" dirty="0"/>
              <a:t> information, comparing and classifying using reasoning to draw conclusions making decisions, evaluating thinking and ideas- it is </a:t>
            </a:r>
            <a:r>
              <a:rPr lang="en-US" baseline="0" dirty="0" err="1"/>
              <a:t>relavent</a:t>
            </a:r>
            <a:r>
              <a:rPr lang="en-US" baseline="0" dirty="0"/>
              <a:t> to all </a:t>
            </a:r>
            <a:r>
              <a:rPr lang="en-US" baseline="0" dirty="0" err="1"/>
              <a:t>ares</a:t>
            </a:r>
            <a:r>
              <a:rPr lang="en-US" baseline="0" dirty="0"/>
              <a:t> of learning </a:t>
            </a:r>
            <a:r>
              <a:rPr lang="mr-IN" baseline="0" dirty="0"/>
              <a:t>–</a:t>
            </a:r>
            <a:r>
              <a:rPr lang="en-US" baseline="0" dirty="0"/>
              <a:t> how to express feelings in a piece of art </a:t>
            </a:r>
            <a:r>
              <a:rPr lang="mr-IN" baseline="0" dirty="0"/>
              <a:t>–</a:t>
            </a:r>
            <a:r>
              <a:rPr lang="en-US" baseline="0" dirty="0"/>
              <a:t> to how to deal with climate change.  (critical thinking is linked to developing the skills of self regulation- research makes links between self regulation and </a:t>
            </a:r>
            <a:r>
              <a:rPr lang="en-US" baseline="0" dirty="0" err="1"/>
              <a:t>schoolachievement</a:t>
            </a:r>
            <a:r>
              <a:rPr lang="en-US" baseline="0" dirty="0"/>
              <a:t>)</a:t>
            </a:r>
          </a:p>
          <a:p>
            <a:endParaRPr lang="en-US" baseline="0" dirty="0"/>
          </a:p>
          <a:p>
            <a:r>
              <a:rPr lang="en-US" baseline="0" dirty="0"/>
              <a:t>Children need to be able to think both creatively and critically</a:t>
            </a:r>
            <a:endParaRPr lang="en-US" dirty="0"/>
          </a:p>
        </p:txBody>
      </p:sp>
      <p:sp>
        <p:nvSpPr>
          <p:cNvPr id="4" name="Slide Number Placeholder 3"/>
          <p:cNvSpPr>
            <a:spLocks noGrp="1"/>
          </p:cNvSpPr>
          <p:nvPr>
            <p:ph type="sldNum" sz="quarter" idx="10"/>
          </p:nvPr>
        </p:nvSpPr>
        <p:spPr/>
        <p:txBody>
          <a:bodyPr/>
          <a:lstStyle/>
          <a:p>
            <a:fld id="{1087AB2C-0D2E-BB45-BED1-036A87ED1E70}" type="slidenum">
              <a:rPr lang="en-US" smtClean="0"/>
              <a:t>10</a:t>
            </a:fld>
            <a:endParaRPr lang="en-US"/>
          </a:p>
        </p:txBody>
      </p:sp>
    </p:spTree>
    <p:extLst>
      <p:ext uri="{BB962C8B-B14F-4D97-AF65-F5344CB8AC3E}">
        <p14:creationId xmlns:p14="http://schemas.microsoft.com/office/powerpoint/2010/main" val="2232097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not develop if we focus</a:t>
            </a:r>
            <a:r>
              <a:rPr lang="en-US" baseline="0" dirty="0"/>
              <a:t> only on the what of teaching </a:t>
            </a:r>
            <a:r>
              <a:rPr lang="mr-IN" baseline="0" dirty="0"/>
              <a:t>–</a:t>
            </a:r>
            <a:r>
              <a:rPr lang="en-US" baseline="0" dirty="0"/>
              <a:t> as this sells short the opportunities for your children learning</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Learning to learn has been identified by the Educational</a:t>
            </a:r>
            <a:r>
              <a:rPr lang="en-US" baseline="0" dirty="0"/>
              <a:t> council</a:t>
            </a:r>
            <a:r>
              <a:rPr lang="en-US" dirty="0"/>
              <a:t> Council of the European Union as the most important competence people need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087AB2C-0D2E-BB45-BED1-036A87ED1E70}" type="slidenum">
              <a:rPr lang="en-US" smtClean="0"/>
              <a:t>11</a:t>
            </a:fld>
            <a:endParaRPr lang="en-US"/>
          </a:p>
        </p:txBody>
      </p:sp>
    </p:spTree>
    <p:extLst>
      <p:ext uri="{BB962C8B-B14F-4D97-AF65-F5344CB8AC3E}">
        <p14:creationId xmlns:p14="http://schemas.microsoft.com/office/powerpoint/2010/main" val="1044823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7AB2C-0D2E-BB45-BED1-036A87ED1E70}" type="slidenum">
              <a:rPr lang="en-US" smtClean="0"/>
              <a:t>12</a:t>
            </a:fld>
            <a:endParaRPr lang="en-US"/>
          </a:p>
        </p:txBody>
      </p:sp>
    </p:spTree>
    <p:extLst>
      <p:ext uri="{BB962C8B-B14F-4D97-AF65-F5344CB8AC3E}">
        <p14:creationId xmlns:p14="http://schemas.microsoft.com/office/powerpoint/2010/main" val="2642809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E88F16D-2DB4-0D4A-89D5-BF327BDB2B3A}" type="datetimeFigureOut">
              <a:rPr lang="en-US" smtClean="0"/>
              <a:t>4/24/20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66CE9-6F0E-DA46-B5EE-3840F40CBBA4}" type="slidenum">
              <a:rPr lang="en-US" smtClean="0"/>
              <a:t>‹#›</a:t>
            </a:fld>
            <a:endParaRPr lang="en-US"/>
          </a:p>
        </p:txBody>
      </p:sp>
    </p:spTree>
    <p:extLst>
      <p:ext uri="{BB962C8B-B14F-4D97-AF65-F5344CB8AC3E}">
        <p14:creationId xmlns:p14="http://schemas.microsoft.com/office/powerpoint/2010/main" val="20743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E88F16D-2DB4-0D4A-89D5-BF327BDB2B3A}" type="datetimeFigureOut">
              <a:rPr lang="en-US" smtClean="0"/>
              <a:t>4/24/20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66CE9-6F0E-DA46-B5EE-3840F40CBBA4}" type="slidenum">
              <a:rPr lang="en-US" smtClean="0"/>
              <a:t>‹#›</a:t>
            </a:fld>
            <a:endParaRPr lang="en-US"/>
          </a:p>
        </p:txBody>
      </p:sp>
    </p:spTree>
    <p:extLst>
      <p:ext uri="{BB962C8B-B14F-4D97-AF65-F5344CB8AC3E}">
        <p14:creationId xmlns:p14="http://schemas.microsoft.com/office/powerpoint/2010/main" val="3120833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E88F16D-2DB4-0D4A-89D5-BF327BDB2B3A}" type="datetimeFigureOut">
              <a:rPr lang="en-US" smtClean="0"/>
              <a:t>4/24/20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66CE9-6F0E-DA46-B5EE-3840F40CBBA4}" type="slidenum">
              <a:rPr lang="en-US" smtClean="0"/>
              <a:t>‹#›</a:t>
            </a:fld>
            <a:endParaRPr lang="en-US"/>
          </a:p>
        </p:txBody>
      </p:sp>
    </p:spTree>
    <p:extLst>
      <p:ext uri="{BB962C8B-B14F-4D97-AF65-F5344CB8AC3E}">
        <p14:creationId xmlns:p14="http://schemas.microsoft.com/office/powerpoint/2010/main" val="118102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E88F16D-2DB4-0D4A-89D5-BF327BDB2B3A}" type="datetimeFigureOut">
              <a:rPr lang="en-US" smtClean="0"/>
              <a:t>4/24/20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66CE9-6F0E-DA46-B5EE-3840F40CBBA4}" type="slidenum">
              <a:rPr lang="en-US" smtClean="0"/>
              <a:t>‹#›</a:t>
            </a:fld>
            <a:endParaRPr lang="en-US"/>
          </a:p>
        </p:txBody>
      </p:sp>
    </p:spTree>
    <p:extLst>
      <p:ext uri="{BB962C8B-B14F-4D97-AF65-F5344CB8AC3E}">
        <p14:creationId xmlns:p14="http://schemas.microsoft.com/office/powerpoint/2010/main" val="426413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E88F16D-2DB4-0D4A-89D5-BF327BDB2B3A}" type="datetimeFigureOut">
              <a:rPr lang="en-US" smtClean="0"/>
              <a:t>4/24/20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66CE9-6F0E-DA46-B5EE-3840F40CBBA4}" type="slidenum">
              <a:rPr lang="en-US" smtClean="0"/>
              <a:t>‹#›</a:t>
            </a:fld>
            <a:endParaRPr lang="en-US"/>
          </a:p>
        </p:txBody>
      </p:sp>
    </p:spTree>
    <p:extLst>
      <p:ext uri="{BB962C8B-B14F-4D97-AF65-F5344CB8AC3E}">
        <p14:creationId xmlns:p14="http://schemas.microsoft.com/office/powerpoint/2010/main" val="224345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E88F16D-2DB4-0D4A-89D5-BF327BDB2B3A}" type="datetimeFigureOut">
              <a:rPr lang="en-US" smtClean="0"/>
              <a:t>4/24/20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66CE9-6F0E-DA46-B5EE-3840F40CBBA4}" type="slidenum">
              <a:rPr lang="en-US" smtClean="0"/>
              <a:t>‹#›</a:t>
            </a:fld>
            <a:endParaRPr lang="en-US"/>
          </a:p>
        </p:txBody>
      </p:sp>
    </p:spTree>
    <p:extLst>
      <p:ext uri="{BB962C8B-B14F-4D97-AF65-F5344CB8AC3E}">
        <p14:creationId xmlns:p14="http://schemas.microsoft.com/office/powerpoint/2010/main" val="107454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E88F16D-2DB4-0D4A-89D5-BF327BDB2B3A}" type="datetimeFigureOut">
              <a:rPr lang="en-US" smtClean="0"/>
              <a:t>4/24/20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866CE9-6F0E-DA46-B5EE-3840F40CBBA4}" type="slidenum">
              <a:rPr lang="en-US" smtClean="0"/>
              <a:t>‹#›</a:t>
            </a:fld>
            <a:endParaRPr lang="en-US"/>
          </a:p>
        </p:txBody>
      </p:sp>
    </p:spTree>
    <p:extLst>
      <p:ext uri="{BB962C8B-B14F-4D97-AF65-F5344CB8AC3E}">
        <p14:creationId xmlns:p14="http://schemas.microsoft.com/office/powerpoint/2010/main" val="86703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E88F16D-2DB4-0D4A-89D5-BF327BDB2B3A}" type="datetimeFigureOut">
              <a:rPr lang="en-US" smtClean="0"/>
              <a:t>4/24/20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866CE9-6F0E-DA46-B5EE-3840F40CBBA4}" type="slidenum">
              <a:rPr lang="en-US" smtClean="0"/>
              <a:t>‹#›</a:t>
            </a:fld>
            <a:endParaRPr lang="en-US"/>
          </a:p>
        </p:txBody>
      </p:sp>
    </p:spTree>
    <p:extLst>
      <p:ext uri="{BB962C8B-B14F-4D97-AF65-F5344CB8AC3E}">
        <p14:creationId xmlns:p14="http://schemas.microsoft.com/office/powerpoint/2010/main" val="325682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8F16D-2DB4-0D4A-89D5-BF327BDB2B3A}" type="datetimeFigureOut">
              <a:rPr lang="en-US" smtClean="0"/>
              <a:t>4/24/20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866CE9-6F0E-DA46-B5EE-3840F40CBBA4}" type="slidenum">
              <a:rPr lang="en-US" smtClean="0"/>
              <a:t>‹#›</a:t>
            </a:fld>
            <a:endParaRPr lang="en-US"/>
          </a:p>
        </p:txBody>
      </p:sp>
    </p:spTree>
    <p:extLst>
      <p:ext uri="{BB962C8B-B14F-4D97-AF65-F5344CB8AC3E}">
        <p14:creationId xmlns:p14="http://schemas.microsoft.com/office/powerpoint/2010/main" val="999745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E88F16D-2DB4-0D4A-89D5-BF327BDB2B3A}" type="datetimeFigureOut">
              <a:rPr lang="en-US" smtClean="0"/>
              <a:t>4/24/20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66CE9-6F0E-DA46-B5EE-3840F40CBBA4}" type="slidenum">
              <a:rPr lang="en-US" smtClean="0"/>
              <a:t>‹#›</a:t>
            </a:fld>
            <a:endParaRPr lang="en-US"/>
          </a:p>
        </p:txBody>
      </p:sp>
    </p:spTree>
    <p:extLst>
      <p:ext uri="{BB962C8B-B14F-4D97-AF65-F5344CB8AC3E}">
        <p14:creationId xmlns:p14="http://schemas.microsoft.com/office/powerpoint/2010/main" val="135320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E88F16D-2DB4-0D4A-89D5-BF327BDB2B3A}" type="datetimeFigureOut">
              <a:rPr lang="en-US" smtClean="0"/>
              <a:t>4/24/20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66CE9-6F0E-DA46-B5EE-3840F40CBBA4}" type="slidenum">
              <a:rPr lang="en-US" smtClean="0"/>
              <a:t>‹#›</a:t>
            </a:fld>
            <a:endParaRPr lang="en-US"/>
          </a:p>
        </p:txBody>
      </p:sp>
    </p:spTree>
    <p:extLst>
      <p:ext uri="{BB962C8B-B14F-4D97-AF65-F5344CB8AC3E}">
        <p14:creationId xmlns:p14="http://schemas.microsoft.com/office/powerpoint/2010/main" val="386935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8F16D-2DB4-0D4A-89D5-BF327BDB2B3A}" type="datetimeFigureOut">
              <a:rPr lang="en-US" smtClean="0"/>
              <a:t>4/24/20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66CE9-6F0E-DA46-B5EE-3840F40CBBA4}" type="slidenum">
              <a:rPr lang="en-US" smtClean="0"/>
              <a:t>‹#›</a:t>
            </a:fld>
            <a:endParaRPr lang="en-US"/>
          </a:p>
        </p:txBody>
      </p:sp>
    </p:spTree>
    <p:extLst>
      <p:ext uri="{BB962C8B-B14F-4D97-AF65-F5344CB8AC3E}">
        <p14:creationId xmlns:p14="http://schemas.microsoft.com/office/powerpoint/2010/main" val="1379306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BTYhmRHDPI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latin typeface="Chalkboard"/>
                <a:cs typeface="Chalkboard"/>
              </a:rPr>
              <a:t>Starting the conversation: </a:t>
            </a:r>
            <a:br>
              <a:rPr lang="en-US" i="1" dirty="0">
                <a:latin typeface="Chalkboard"/>
                <a:cs typeface="Chalkboard"/>
              </a:rPr>
            </a:br>
            <a:endParaRPr lang="en-US" i="1" dirty="0">
              <a:latin typeface="Chalkboard"/>
              <a:cs typeface="Chalkboard"/>
            </a:endParaRPr>
          </a:p>
        </p:txBody>
      </p:sp>
      <p:sp>
        <p:nvSpPr>
          <p:cNvPr id="3" name="Subtitle 2"/>
          <p:cNvSpPr>
            <a:spLocks noGrp="1"/>
          </p:cNvSpPr>
          <p:nvPr>
            <p:ph type="subTitle" idx="1"/>
          </p:nvPr>
        </p:nvSpPr>
        <p:spPr/>
        <p:txBody>
          <a:bodyPr/>
          <a:lstStyle/>
          <a:p>
            <a:r>
              <a:rPr lang="en-US" dirty="0"/>
              <a:t>Dr Julie Brierley</a:t>
            </a:r>
          </a:p>
        </p:txBody>
      </p:sp>
    </p:spTree>
    <p:extLst>
      <p:ext uri="{BB962C8B-B14F-4D97-AF65-F5344CB8AC3E}">
        <p14:creationId xmlns:p14="http://schemas.microsoft.com/office/powerpoint/2010/main" val="4147242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a:t>
            </a:r>
          </a:p>
        </p:txBody>
      </p:sp>
      <p:sp>
        <p:nvSpPr>
          <p:cNvPr id="3" name="Content Placeholder 2"/>
          <p:cNvSpPr>
            <a:spLocks noGrp="1"/>
          </p:cNvSpPr>
          <p:nvPr>
            <p:ph sz="half" idx="1"/>
          </p:nvPr>
        </p:nvSpPr>
        <p:spPr>
          <a:xfrm>
            <a:off x="457200" y="2020874"/>
            <a:ext cx="4038600" cy="4105289"/>
          </a:xfrm>
        </p:spPr>
        <p:txBody>
          <a:bodyPr>
            <a:normAutofit fontScale="92500"/>
          </a:bodyPr>
          <a:lstStyle/>
          <a:p>
            <a:pPr marL="0" indent="0">
              <a:buNone/>
            </a:pPr>
            <a:r>
              <a:rPr lang="en-US" dirty="0"/>
              <a:t>Creativity is nurtured in an environment where questions are valued, different points of view are encouraged</a:t>
            </a:r>
          </a:p>
          <a:p>
            <a:pPr marL="0" indent="0">
              <a:buNone/>
            </a:pPr>
            <a:endParaRPr lang="en-US" dirty="0"/>
          </a:p>
        </p:txBody>
      </p:sp>
      <p:sp>
        <p:nvSpPr>
          <p:cNvPr id="5" name="Content Placeholder 4"/>
          <p:cNvSpPr>
            <a:spLocks noGrp="1"/>
          </p:cNvSpPr>
          <p:nvPr>
            <p:ph sz="half" idx="2"/>
          </p:nvPr>
        </p:nvSpPr>
        <p:spPr/>
        <p:txBody>
          <a:bodyPr>
            <a:normAutofit fontScale="92500"/>
          </a:bodyPr>
          <a:lstStyle/>
          <a:p>
            <a:endParaRPr lang="en-US" dirty="0"/>
          </a:p>
          <a:p>
            <a:endParaRPr lang="en-US" dirty="0"/>
          </a:p>
          <a:p>
            <a:endParaRPr lang="en-US" dirty="0"/>
          </a:p>
          <a:p>
            <a:endParaRPr lang="en-US" dirty="0"/>
          </a:p>
          <a:p>
            <a:endParaRPr lang="en-US" dirty="0"/>
          </a:p>
          <a:p>
            <a:r>
              <a:rPr lang="en-US" dirty="0"/>
              <a:t>Being aware of, reflecting on and controlling our thinking, builds self regulation and more capable learners</a:t>
            </a:r>
          </a:p>
          <a:p>
            <a:endParaRPr lang="en-US" dirty="0"/>
          </a:p>
        </p:txBody>
      </p:sp>
      <p:sp>
        <p:nvSpPr>
          <p:cNvPr id="6" name="TextBox 5"/>
          <p:cNvSpPr txBox="1"/>
          <p:nvPr/>
        </p:nvSpPr>
        <p:spPr>
          <a:xfrm rot="20429383">
            <a:off x="457200" y="828543"/>
            <a:ext cx="3428155" cy="646331"/>
          </a:xfrm>
          <a:prstGeom prst="rect">
            <a:avLst/>
          </a:prstGeom>
          <a:noFill/>
        </p:spPr>
        <p:txBody>
          <a:bodyPr wrap="none" rtlCol="0">
            <a:spAutoFit/>
          </a:bodyPr>
          <a:lstStyle/>
          <a:p>
            <a:r>
              <a:rPr lang="en-US" dirty="0">
                <a:solidFill>
                  <a:srgbClr val="FF0000"/>
                </a:solidFill>
              </a:rPr>
              <a:t>Creativity is about flexible thinking</a:t>
            </a:r>
          </a:p>
          <a:p>
            <a:endParaRPr lang="en-US" dirty="0"/>
          </a:p>
        </p:txBody>
      </p:sp>
      <p:sp>
        <p:nvSpPr>
          <p:cNvPr id="7" name="TextBox 6"/>
          <p:cNvSpPr txBox="1"/>
          <p:nvPr/>
        </p:nvSpPr>
        <p:spPr>
          <a:xfrm rot="1392792">
            <a:off x="4595857" y="1094472"/>
            <a:ext cx="4439963" cy="646331"/>
          </a:xfrm>
          <a:prstGeom prst="rect">
            <a:avLst/>
          </a:prstGeom>
          <a:noFill/>
        </p:spPr>
        <p:txBody>
          <a:bodyPr wrap="none" rtlCol="0">
            <a:spAutoFit/>
          </a:bodyPr>
          <a:lstStyle/>
          <a:p>
            <a:r>
              <a:rPr lang="en-US" dirty="0">
                <a:solidFill>
                  <a:srgbClr val="FF0000"/>
                </a:solidFill>
              </a:rPr>
              <a:t>Critical thinking is about a rationale approach</a:t>
            </a:r>
          </a:p>
          <a:p>
            <a:endParaRPr lang="en-US" dirty="0"/>
          </a:p>
        </p:txBody>
      </p:sp>
      <p:pic>
        <p:nvPicPr>
          <p:cNvPr id="8" name="Content Placeholder 3" descr="Screen Shot 2020-02-10 at 17.42.26.png"/>
          <p:cNvPicPr>
            <a:picLocks noChangeAspect="1"/>
          </p:cNvPicPr>
          <p:nvPr/>
        </p:nvPicPr>
        <p:blipFill>
          <a:blip r:embed="rId3">
            <a:extLst>
              <a:ext uri="{28A0092B-C50C-407E-A947-70E740481C1C}">
                <a14:useLocalDpi xmlns:a14="http://schemas.microsoft.com/office/drawing/2010/main" val="0"/>
              </a:ext>
            </a:extLst>
          </a:blip>
          <a:srcRect t="10077" b="10077"/>
          <a:stretch>
            <a:fillRect/>
          </a:stretch>
        </p:blipFill>
        <p:spPr>
          <a:xfrm>
            <a:off x="457200" y="4102092"/>
            <a:ext cx="3680387" cy="2024071"/>
          </a:xfrm>
          <a:prstGeom prst="rect">
            <a:avLst/>
          </a:prstGeom>
        </p:spPr>
      </p:pic>
      <p:pic>
        <p:nvPicPr>
          <p:cNvPr id="9" name="Content Placeholder 3" descr="Screen Shot 2020-02-10 at 17.42.37.png"/>
          <p:cNvPicPr>
            <a:picLocks noChangeAspect="1"/>
          </p:cNvPicPr>
          <p:nvPr/>
        </p:nvPicPr>
        <p:blipFill>
          <a:blip r:embed="rId4">
            <a:extLst>
              <a:ext uri="{28A0092B-C50C-407E-A947-70E740481C1C}">
                <a14:useLocalDpi xmlns:a14="http://schemas.microsoft.com/office/drawing/2010/main" val="0"/>
              </a:ext>
            </a:extLst>
          </a:blip>
          <a:srcRect t="9373" b="9373"/>
          <a:stretch>
            <a:fillRect/>
          </a:stretch>
        </p:blipFill>
        <p:spPr>
          <a:xfrm>
            <a:off x="4818360" y="1600200"/>
            <a:ext cx="3868440" cy="2127493"/>
          </a:xfrm>
          <a:prstGeom prst="rect">
            <a:avLst/>
          </a:prstGeom>
        </p:spPr>
      </p:pic>
    </p:spTree>
    <p:extLst>
      <p:ext uri="{BB962C8B-B14F-4D97-AF65-F5344CB8AC3E}">
        <p14:creationId xmlns:p14="http://schemas.microsoft.com/office/powerpoint/2010/main" val="1841370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solidFill>
                  <a:srgbClr val="008000"/>
                </a:solidFill>
              </a:rPr>
              <a:t>So</a:t>
            </a:r>
            <a:r>
              <a:rPr lang="mr-IN" i="1" dirty="0">
                <a:solidFill>
                  <a:srgbClr val="008000"/>
                </a:solidFill>
              </a:rPr>
              <a:t>…</a:t>
            </a:r>
            <a:r>
              <a:rPr lang="en-GB" i="1" dirty="0">
                <a:solidFill>
                  <a:srgbClr val="008000"/>
                </a:solidFill>
              </a:rPr>
              <a:t>L</a:t>
            </a:r>
            <a:r>
              <a:rPr lang="en-US" i="1" dirty="0" err="1">
                <a:solidFill>
                  <a:srgbClr val="008000"/>
                </a:solidFill>
              </a:rPr>
              <a:t>ets</a:t>
            </a:r>
            <a:r>
              <a:rPr lang="en-US" i="1" dirty="0">
                <a:solidFill>
                  <a:srgbClr val="008000"/>
                </a:solidFill>
              </a:rPr>
              <a:t> start the conversation</a:t>
            </a:r>
            <a:r>
              <a:rPr lang="mr-IN" dirty="0"/>
              <a:t>…</a:t>
            </a:r>
            <a:r>
              <a:rPr lang="en-GB" dirty="0"/>
              <a:t>.</a:t>
            </a:r>
            <a:endParaRPr lang="en-US" dirty="0"/>
          </a:p>
        </p:txBody>
      </p:sp>
      <p:pic>
        <p:nvPicPr>
          <p:cNvPr id="4" name="Content Placeholder 3" descr="Screen Shot 2020-02-13 at 11.01.51.png"/>
          <p:cNvPicPr>
            <a:picLocks noGrp="1" noChangeAspect="1"/>
          </p:cNvPicPr>
          <p:nvPr>
            <p:ph idx="1"/>
          </p:nvPr>
        </p:nvPicPr>
        <p:blipFill>
          <a:blip r:embed="rId3">
            <a:extLst>
              <a:ext uri="{28A0092B-C50C-407E-A947-70E740481C1C}">
                <a14:useLocalDpi xmlns:a14="http://schemas.microsoft.com/office/drawing/2010/main" val="0"/>
              </a:ext>
            </a:extLst>
          </a:blip>
          <a:srcRect l="2439" r="2439"/>
          <a:stretch>
            <a:fillRect/>
          </a:stretch>
        </p:blipFill>
        <p:spPr>
          <a:xfrm>
            <a:off x="457200" y="1600200"/>
            <a:ext cx="3390956" cy="1864895"/>
          </a:xfrm>
        </p:spPr>
      </p:pic>
      <p:pic>
        <p:nvPicPr>
          <p:cNvPr id="5" name="Picture 4" descr="Screen Shot 2020-02-13 at 11.02.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0538" y="4797471"/>
            <a:ext cx="4086262" cy="1943338"/>
          </a:xfrm>
          <a:prstGeom prst="rect">
            <a:avLst/>
          </a:prstGeom>
        </p:spPr>
      </p:pic>
      <p:pic>
        <p:nvPicPr>
          <p:cNvPr id="7" name="Picture 6" descr="Screen Shot 2020-02-13 at 11.01.3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1851" y="1169421"/>
            <a:ext cx="4101181" cy="2262720"/>
          </a:xfrm>
          <a:prstGeom prst="rect">
            <a:avLst/>
          </a:prstGeom>
        </p:spPr>
      </p:pic>
      <p:pic>
        <p:nvPicPr>
          <p:cNvPr id="8" name="Picture 7" descr="Screen Shot 2020-02-13 at 11.01.1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665" y="4976824"/>
            <a:ext cx="3303452" cy="1664367"/>
          </a:xfrm>
          <a:prstGeom prst="rect">
            <a:avLst/>
          </a:prstGeom>
        </p:spPr>
      </p:pic>
      <p:pic>
        <p:nvPicPr>
          <p:cNvPr id="9" name="Picture 8" descr="Screen Shot 2020-02-13 at 11.01.04.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8530" y="3003082"/>
            <a:ext cx="4253911" cy="2034017"/>
          </a:xfrm>
          <a:prstGeom prst="rect">
            <a:avLst/>
          </a:prstGeom>
        </p:spPr>
      </p:pic>
    </p:spTree>
    <p:extLst>
      <p:ext uri="{BB962C8B-B14F-4D97-AF65-F5344CB8AC3E}">
        <p14:creationId xmlns:p14="http://schemas.microsoft.com/office/powerpoint/2010/main" val="387897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910"/>
            <a:ext cx="8229600" cy="2207635"/>
          </a:xfrm>
        </p:spPr>
        <p:txBody>
          <a:bodyPr>
            <a:normAutofit fontScale="90000"/>
          </a:bodyPr>
          <a:lstStyle/>
          <a:p>
            <a:pPr algn="l"/>
            <a:r>
              <a:rPr lang="en-US" sz="4000" i="1" dirty="0">
                <a:solidFill>
                  <a:srgbClr val="FF0000"/>
                </a:solidFill>
              </a:rPr>
              <a:t>Warning</a:t>
            </a:r>
            <a:r>
              <a:rPr lang="en-US" sz="4000" dirty="0">
                <a:solidFill>
                  <a:srgbClr val="FF0000"/>
                </a:solidFill>
              </a:rPr>
              <a:t> </a:t>
            </a:r>
            <a:br>
              <a:rPr lang="en-US" sz="4000" dirty="0">
                <a:solidFill>
                  <a:srgbClr val="FF0000"/>
                </a:solidFill>
              </a:rPr>
            </a:br>
            <a:r>
              <a:rPr lang="en-US" sz="2000" dirty="0"/>
              <a:t>Learning requires an active role, it is not about passively </a:t>
            </a:r>
            <a:br>
              <a:rPr lang="en-US" sz="2000" dirty="0"/>
            </a:br>
            <a:r>
              <a:rPr lang="en-US" sz="2000" dirty="0"/>
              <a:t>receiving knowledge</a:t>
            </a:r>
            <a:r>
              <a:rPr lang="mr-IN" sz="2000" dirty="0"/>
              <a:t>…</a:t>
            </a:r>
            <a:r>
              <a:rPr lang="en-GB" sz="2000" dirty="0"/>
              <a:t>..</a:t>
            </a:r>
            <a:br>
              <a:rPr lang="en-US" sz="2000" dirty="0"/>
            </a:br>
            <a:r>
              <a:rPr lang="en-US" sz="2000" dirty="0"/>
              <a:t>Children are required to actively engage in the process </a:t>
            </a:r>
            <a:br>
              <a:rPr lang="en-US" sz="2000" dirty="0"/>
            </a:br>
            <a:r>
              <a:rPr lang="en-US" sz="2000" dirty="0"/>
              <a:t>if they are to make sense of the information</a:t>
            </a:r>
            <a:br>
              <a:rPr lang="en-US" sz="2000" dirty="0"/>
            </a:br>
            <a:br>
              <a:rPr lang="en-US" sz="1600" dirty="0">
                <a:solidFill>
                  <a:srgbClr val="FF0000"/>
                </a:solidFill>
              </a:rPr>
            </a:br>
            <a:r>
              <a:rPr lang="en-US" dirty="0">
                <a:solidFill>
                  <a:srgbClr val="FF0000"/>
                </a:solidFill>
              </a:rPr>
              <a:t>                                Warning</a:t>
            </a:r>
            <a:r>
              <a:rPr lang="mr-IN" dirty="0">
                <a:solidFill>
                  <a:srgbClr val="FF0000"/>
                </a:solidFill>
              </a:rPr>
              <a:t>…</a:t>
            </a:r>
            <a:r>
              <a:rPr lang="en-GB" dirty="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2655455"/>
            <a:ext cx="8229600" cy="3470708"/>
          </a:xfrm>
        </p:spPr>
        <p:txBody>
          <a:bodyPr>
            <a:normAutofit fontScale="92500" lnSpcReduction="10000"/>
          </a:bodyPr>
          <a:lstStyle/>
          <a:p>
            <a:r>
              <a:rPr lang="en-US" dirty="0"/>
              <a:t>There is no point in trying to to </a:t>
            </a:r>
            <a:r>
              <a:rPr lang="en-US" dirty="0">
                <a:solidFill>
                  <a:srgbClr val="008000"/>
                </a:solidFill>
              </a:rPr>
              <a:t>engage </a:t>
            </a:r>
            <a:r>
              <a:rPr lang="en-US" dirty="0"/>
              <a:t>the front of the brain if the child isn't in a good state emotionally</a:t>
            </a:r>
          </a:p>
          <a:p>
            <a:endParaRPr lang="en-US" dirty="0"/>
          </a:p>
          <a:p>
            <a:r>
              <a:rPr lang="en-US" dirty="0"/>
              <a:t>The child bring their emotional state with them, whether they're feeling well, safe, well looked after </a:t>
            </a:r>
            <a:r>
              <a:rPr lang="mr-IN" dirty="0"/>
              <a:t>–</a:t>
            </a:r>
            <a:r>
              <a:rPr lang="en-US" dirty="0"/>
              <a:t> </a:t>
            </a:r>
            <a:r>
              <a:rPr lang="en-US" i="1" dirty="0">
                <a:solidFill>
                  <a:srgbClr val="008000"/>
                </a:solidFill>
              </a:rPr>
              <a:t>emotional stability is essential to learning</a:t>
            </a:r>
          </a:p>
          <a:p>
            <a:endParaRPr lang="en-US" dirty="0"/>
          </a:p>
          <a:p>
            <a:endParaRPr lang="en-US" dirty="0"/>
          </a:p>
        </p:txBody>
      </p:sp>
      <p:pic>
        <p:nvPicPr>
          <p:cNvPr id="8" name="Picture 7" descr="Screen Shot 2020-02-10 at 18.31.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930" y="525173"/>
            <a:ext cx="2049870" cy="2012372"/>
          </a:xfrm>
          <a:prstGeom prst="rect">
            <a:avLst/>
          </a:prstGeom>
        </p:spPr>
      </p:pic>
    </p:spTree>
    <p:extLst>
      <p:ext uri="{BB962C8B-B14F-4D97-AF65-F5344CB8AC3E}">
        <p14:creationId xmlns:p14="http://schemas.microsoft.com/office/powerpoint/2010/main" val="416424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solidFill>
                  <a:srgbClr val="008000"/>
                </a:solidFill>
              </a:rPr>
              <a:t>Lets consider what we want children to be like</a:t>
            </a:r>
            <a:r>
              <a:rPr lang="mr-IN" dirty="0"/>
              <a:t>…</a:t>
            </a:r>
            <a:r>
              <a:rPr lang="en-GB" dirty="0"/>
              <a:t>.</a:t>
            </a:r>
            <a:endParaRPr lang="en-US" dirty="0"/>
          </a:p>
        </p:txBody>
      </p:sp>
      <p:pic>
        <p:nvPicPr>
          <p:cNvPr id="4" name="Content Placeholder 3" descr="Screen Shot 2020-02-13 at 11.01.51.png"/>
          <p:cNvPicPr>
            <a:picLocks noGrp="1" noChangeAspect="1"/>
          </p:cNvPicPr>
          <p:nvPr>
            <p:ph idx="1"/>
          </p:nvPr>
        </p:nvPicPr>
        <p:blipFill>
          <a:blip r:embed="rId2">
            <a:extLst>
              <a:ext uri="{28A0092B-C50C-407E-A947-70E740481C1C}">
                <a14:useLocalDpi xmlns:a14="http://schemas.microsoft.com/office/drawing/2010/main" val="0"/>
              </a:ext>
            </a:extLst>
          </a:blip>
          <a:srcRect l="2439" r="2439"/>
          <a:stretch>
            <a:fillRect/>
          </a:stretch>
        </p:blipFill>
        <p:spPr>
          <a:xfrm>
            <a:off x="457200" y="1600200"/>
            <a:ext cx="3390956" cy="1864895"/>
          </a:xfrm>
        </p:spPr>
      </p:pic>
      <p:pic>
        <p:nvPicPr>
          <p:cNvPr id="5" name="Picture 4" descr="Screen Shot 2020-02-13 at 11.02.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538" y="4797471"/>
            <a:ext cx="4086262" cy="1943338"/>
          </a:xfrm>
          <a:prstGeom prst="rect">
            <a:avLst/>
          </a:prstGeom>
        </p:spPr>
      </p:pic>
      <p:pic>
        <p:nvPicPr>
          <p:cNvPr id="7" name="Picture 6" descr="Screen Shot 2020-02-13 at 11.01.3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1851" y="1169421"/>
            <a:ext cx="4101181" cy="2262720"/>
          </a:xfrm>
          <a:prstGeom prst="rect">
            <a:avLst/>
          </a:prstGeom>
        </p:spPr>
      </p:pic>
      <p:pic>
        <p:nvPicPr>
          <p:cNvPr id="8" name="Picture 7" descr="Screen Shot 2020-02-13 at 11.01.1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665" y="4976824"/>
            <a:ext cx="3303452" cy="1664367"/>
          </a:xfrm>
          <a:prstGeom prst="rect">
            <a:avLst/>
          </a:prstGeom>
        </p:spPr>
      </p:pic>
      <p:pic>
        <p:nvPicPr>
          <p:cNvPr id="9" name="Picture 8" descr="Screen Shot 2020-02-13 at 11.01.0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8530" y="3003082"/>
            <a:ext cx="4253911" cy="2034017"/>
          </a:xfrm>
          <a:prstGeom prst="rect">
            <a:avLst/>
          </a:prstGeom>
        </p:spPr>
      </p:pic>
    </p:spTree>
    <p:extLst>
      <p:ext uri="{BB962C8B-B14F-4D97-AF65-F5344CB8AC3E}">
        <p14:creationId xmlns:p14="http://schemas.microsoft.com/office/powerpoint/2010/main" val="68612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Screen Shot 2020-02-13 at 11.02.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270" y="2491435"/>
            <a:ext cx="5628035" cy="2985372"/>
          </a:xfrm>
          <a:prstGeom prst="rect">
            <a:avLst/>
          </a:prstGeom>
        </p:spPr>
      </p:pic>
      <p:pic>
        <p:nvPicPr>
          <p:cNvPr id="7" name="Content Placeholder 6" descr="Screen Shot 2020-02-13 at 11.11.24.png"/>
          <p:cNvPicPr>
            <a:picLocks noGrp="1" noChangeAspect="1"/>
          </p:cNvPicPr>
          <p:nvPr>
            <p:ph idx="1"/>
          </p:nvPr>
        </p:nvPicPr>
        <p:blipFill>
          <a:blip r:embed="rId3">
            <a:extLst>
              <a:ext uri="{28A0092B-C50C-407E-A947-70E740481C1C}">
                <a14:useLocalDpi xmlns:a14="http://schemas.microsoft.com/office/drawing/2010/main" val="0"/>
              </a:ext>
            </a:extLst>
          </a:blip>
          <a:srcRect l="2591" r="2591"/>
          <a:stretch>
            <a:fillRect/>
          </a:stretch>
        </p:blipFill>
        <p:spPr>
          <a:xfrm>
            <a:off x="1382105" y="1"/>
            <a:ext cx="5590681" cy="2497460"/>
          </a:xfrm>
        </p:spPr>
      </p:pic>
      <p:pic>
        <p:nvPicPr>
          <p:cNvPr id="8" name="Picture 7" descr="Screen Shot 2020-02-13 at 11.03.3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0546" y="4582376"/>
            <a:ext cx="4515125" cy="2275623"/>
          </a:xfrm>
          <a:prstGeom prst="rect">
            <a:avLst/>
          </a:prstGeom>
        </p:spPr>
      </p:pic>
    </p:spTree>
    <p:extLst>
      <p:ext uri="{BB962C8B-B14F-4D97-AF65-F5344CB8AC3E}">
        <p14:creationId xmlns:p14="http://schemas.microsoft.com/office/powerpoint/2010/main" val="389397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3"/>
              </a:rPr>
              <a:t>The Characteristics of effective learning -</a:t>
            </a:r>
            <a:endParaRPr lang="en-US" dirty="0"/>
          </a:p>
        </p:txBody>
      </p:sp>
      <p:pic>
        <p:nvPicPr>
          <p:cNvPr id="4" name="Content Placeholder 3" descr="Screen Shot 2020-02-10 at 15.55.59.png"/>
          <p:cNvPicPr>
            <a:picLocks noGrp="1" noChangeAspect="1"/>
          </p:cNvPicPr>
          <p:nvPr>
            <p:ph idx="1"/>
          </p:nvPr>
        </p:nvPicPr>
        <p:blipFill>
          <a:blip r:embed="rId4">
            <a:extLst>
              <a:ext uri="{28A0092B-C50C-407E-A947-70E740481C1C}">
                <a14:useLocalDpi xmlns:a14="http://schemas.microsoft.com/office/drawing/2010/main" val="0"/>
              </a:ext>
            </a:extLst>
          </a:blip>
          <a:srcRect t="3460" b="3460"/>
          <a:stretch>
            <a:fillRect/>
          </a:stretch>
        </p:blipFill>
        <p:spPr/>
      </p:pic>
      <p:sp>
        <p:nvSpPr>
          <p:cNvPr id="5" name="TextBox 4"/>
          <p:cNvSpPr txBox="1"/>
          <p:nvPr/>
        </p:nvSpPr>
        <p:spPr>
          <a:xfrm rot="20546482">
            <a:off x="2985752" y="4688844"/>
            <a:ext cx="5832982" cy="707886"/>
          </a:xfrm>
          <a:prstGeom prst="rect">
            <a:avLst/>
          </a:prstGeom>
          <a:noFill/>
        </p:spPr>
        <p:txBody>
          <a:bodyPr wrap="square" rtlCol="0">
            <a:spAutoFit/>
          </a:bodyPr>
          <a:lstStyle/>
          <a:p>
            <a:r>
              <a:rPr lang="en-US" sz="4000" dirty="0">
                <a:solidFill>
                  <a:schemeClr val="bg1"/>
                </a:solidFill>
                <a:hlinkClick r:id="rId3"/>
              </a:rPr>
              <a:t>lets start the conversation</a:t>
            </a:r>
            <a:endParaRPr lang="en-US" sz="4000" dirty="0">
              <a:solidFill>
                <a:schemeClr val="bg1"/>
              </a:solidFill>
            </a:endParaRPr>
          </a:p>
        </p:txBody>
      </p:sp>
    </p:spTree>
    <p:extLst>
      <p:ext uri="{BB962C8B-B14F-4D97-AF65-F5344CB8AC3E}">
        <p14:creationId xmlns:p14="http://schemas.microsoft.com/office/powerpoint/2010/main" val="1233044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not a secret</a:t>
            </a:r>
            <a:r>
              <a:rPr lang="mr-IN" dirty="0"/>
              <a:t>…</a:t>
            </a:r>
            <a:endParaRPr lang="en-US" dirty="0"/>
          </a:p>
        </p:txBody>
      </p:sp>
      <p:sp>
        <p:nvSpPr>
          <p:cNvPr id="3" name="Content Placeholder 2"/>
          <p:cNvSpPr>
            <a:spLocks noGrp="1"/>
          </p:cNvSpPr>
          <p:nvPr>
            <p:ph idx="1"/>
          </p:nvPr>
        </p:nvSpPr>
        <p:spPr/>
        <p:txBody>
          <a:bodyPr>
            <a:normAutofit/>
          </a:bodyPr>
          <a:lstStyle/>
          <a:p>
            <a:pPr marL="0" indent="0">
              <a:buNone/>
            </a:pPr>
            <a:r>
              <a:rPr lang="en-GB" b="1" dirty="0"/>
              <a:t>We fully understand and acknowledge learning theory requires learners to build their own understanding, through engaging and experiencing the subject in a relevant and contextual way. </a:t>
            </a:r>
          </a:p>
          <a:p>
            <a:pPr marL="0" indent="0">
              <a:buNone/>
            </a:pPr>
            <a:endParaRPr lang="en-GB" b="1" dirty="0"/>
          </a:p>
          <a:p>
            <a:endParaRPr lang="en-US" dirty="0"/>
          </a:p>
        </p:txBody>
      </p:sp>
      <p:pic>
        <p:nvPicPr>
          <p:cNvPr id="4" name="Content Placeholder 3" descr="Screen Shot 2020-02-10 at 17.41.27.png"/>
          <p:cNvPicPr>
            <a:picLocks noChangeAspect="1"/>
          </p:cNvPicPr>
          <p:nvPr/>
        </p:nvPicPr>
        <p:blipFill>
          <a:blip r:embed="rId3">
            <a:extLst>
              <a:ext uri="{28A0092B-C50C-407E-A947-70E740481C1C}">
                <a14:useLocalDpi xmlns:a14="http://schemas.microsoft.com/office/drawing/2010/main" val="0"/>
              </a:ext>
            </a:extLst>
          </a:blip>
          <a:srcRect t="9882" b="9882"/>
          <a:stretch>
            <a:fillRect/>
          </a:stretch>
        </p:blipFill>
        <p:spPr>
          <a:xfrm>
            <a:off x="4051456" y="3757083"/>
            <a:ext cx="4307718" cy="2369079"/>
          </a:xfrm>
          <a:prstGeom prst="rect">
            <a:avLst/>
          </a:prstGeom>
        </p:spPr>
      </p:pic>
      <p:pic>
        <p:nvPicPr>
          <p:cNvPr id="5" name="Picture 4" descr="Screen Shot 2020-02-10 at 17.46.5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6155" y="4128890"/>
            <a:ext cx="3576679" cy="2390444"/>
          </a:xfrm>
          <a:prstGeom prst="rect">
            <a:avLst/>
          </a:prstGeom>
        </p:spPr>
      </p:pic>
      <p:sp>
        <p:nvSpPr>
          <p:cNvPr id="6" name="TextBox 5"/>
          <p:cNvSpPr txBox="1"/>
          <p:nvPr/>
        </p:nvSpPr>
        <p:spPr>
          <a:xfrm rot="20467960">
            <a:off x="1782082" y="4282663"/>
            <a:ext cx="6024404" cy="1200329"/>
          </a:xfrm>
          <a:prstGeom prst="rect">
            <a:avLst/>
          </a:prstGeom>
          <a:noFill/>
        </p:spPr>
        <p:txBody>
          <a:bodyPr wrap="square" rtlCol="0">
            <a:spAutoFit/>
          </a:bodyPr>
          <a:lstStyle/>
          <a:p>
            <a:r>
              <a:rPr lang="en-US" b="1" dirty="0">
                <a:solidFill>
                  <a:schemeClr val="bg1"/>
                </a:solidFill>
              </a:rPr>
              <a:t>Learning requires an active role, it is not about passively receiving knowledge, but</a:t>
            </a:r>
          </a:p>
          <a:p>
            <a:r>
              <a:rPr lang="en-US" b="1" dirty="0">
                <a:solidFill>
                  <a:schemeClr val="bg1"/>
                </a:solidFill>
              </a:rPr>
              <a:t>Requires children to make sense of the information</a:t>
            </a:r>
          </a:p>
          <a:p>
            <a:endParaRPr lang="en-US" dirty="0"/>
          </a:p>
        </p:txBody>
      </p:sp>
    </p:spTree>
    <p:extLst>
      <p:ext uri="{BB962C8B-B14F-4D97-AF65-F5344CB8AC3E}">
        <p14:creationId xmlns:p14="http://schemas.microsoft.com/office/powerpoint/2010/main" val="24850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2-13 at 11.02.52.png"/>
          <p:cNvPicPr>
            <a:picLocks noGrp="1" noChangeAspect="1"/>
          </p:cNvPicPr>
          <p:nvPr>
            <p:ph idx="1"/>
          </p:nvPr>
        </p:nvPicPr>
        <p:blipFill>
          <a:blip r:embed="rId3">
            <a:extLst>
              <a:ext uri="{28A0092B-C50C-407E-A947-70E740481C1C}">
                <a14:useLocalDpi xmlns:a14="http://schemas.microsoft.com/office/drawing/2010/main" val="0"/>
              </a:ext>
            </a:extLst>
          </a:blip>
          <a:srcRect t="1928" b="1928"/>
          <a:stretch>
            <a:fillRect/>
          </a:stretch>
        </p:blipFill>
        <p:spPr>
          <a:xfrm>
            <a:off x="457200" y="784484"/>
            <a:ext cx="8561554" cy="5341680"/>
          </a:xfrm>
        </p:spPr>
      </p:pic>
    </p:spTree>
    <p:extLst>
      <p:ext uri="{BB962C8B-B14F-4D97-AF65-F5344CB8AC3E}">
        <p14:creationId xmlns:p14="http://schemas.microsoft.com/office/powerpoint/2010/main" val="2934319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35112"/>
          </a:xfrm>
        </p:spPr>
        <p:txBody>
          <a:bodyPr>
            <a:normAutofit/>
          </a:bodyPr>
          <a:lstStyle/>
          <a:p>
            <a:r>
              <a:rPr lang="en-US" dirty="0"/>
              <a:t>The characteristics of effective learning:</a:t>
            </a:r>
          </a:p>
        </p:txBody>
      </p:sp>
      <p:sp>
        <p:nvSpPr>
          <p:cNvPr id="3" name="Content Placeholder 2"/>
          <p:cNvSpPr>
            <a:spLocks noGrp="1"/>
          </p:cNvSpPr>
          <p:nvPr>
            <p:ph idx="1"/>
          </p:nvPr>
        </p:nvSpPr>
        <p:spPr>
          <a:xfrm>
            <a:off x="635000" y="2264833"/>
            <a:ext cx="8051799" cy="4379913"/>
          </a:xfrm>
        </p:spPr>
        <p:txBody>
          <a:bodyPr/>
          <a:lstStyle/>
          <a:p>
            <a:pPr marL="0" indent="0">
              <a:buNone/>
            </a:pPr>
            <a:r>
              <a:rPr lang="en-GB" b="1" dirty="0"/>
              <a:t>Engagement</a:t>
            </a:r>
          </a:p>
          <a:p>
            <a:pPr marL="0" indent="0">
              <a:buNone/>
            </a:pPr>
            <a:r>
              <a:rPr lang="en-GB" b="1" dirty="0"/>
              <a:t>Motivation</a:t>
            </a:r>
          </a:p>
          <a:p>
            <a:pPr marL="0" indent="0">
              <a:buNone/>
            </a:pPr>
            <a:r>
              <a:rPr lang="en-GB" b="1" dirty="0"/>
              <a:t>Thinking</a:t>
            </a:r>
            <a:endParaRPr lang="en-GB" dirty="0"/>
          </a:p>
          <a:p>
            <a:endParaRPr lang="en-US" dirty="0"/>
          </a:p>
        </p:txBody>
      </p:sp>
      <p:pic>
        <p:nvPicPr>
          <p:cNvPr id="4" name="Picture 3" descr="Screen Shot 2020-02-10 at 17.47.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632" y="2423443"/>
            <a:ext cx="2972367" cy="1906112"/>
          </a:xfrm>
          <a:prstGeom prst="rect">
            <a:avLst/>
          </a:prstGeom>
        </p:spPr>
      </p:pic>
      <p:pic>
        <p:nvPicPr>
          <p:cNvPr id="5" name="Picture 4" descr="Screen Shot 2020-02-10 at 17.44.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3159" y="4157134"/>
            <a:ext cx="2995056" cy="2004099"/>
          </a:xfrm>
          <a:prstGeom prst="rect">
            <a:avLst/>
          </a:prstGeom>
        </p:spPr>
      </p:pic>
      <p:pic>
        <p:nvPicPr>
          <p:cNvPr id="6" name="Picture 5" descr="Screen Shot 2020-02-10 at 17.43.2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9584" y="2111034"/>
            <a:ext cx="2362208" cy="1598310"/>
          </a:xfrm>
          <a:prstGeom prst="rect">
            <a:avLst/>
          </a:prstGeom>
        </p:spPr>
      </p:pic>
      <p:pic>
        <p:nvPicPr>
          <p:cNvPr id="7" name="Picture 6" descr="Screen Shot 2020-02-10 at 17.41.1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7170" y="3708800"/>
            <a:ext cx="2854622" cy="2039016"/>
          </a:xfrm>
          <a:prstGeom prst="rect">
            <a:avLst/>
          </a:prstGeom>
        </p:spPr>
      </p:pic>
    </p:spTree>
    <p:extLst>
      <p:ext uri="{BB962C8B-B14F-4D97-AF65-F5344CB8AC3E}">
        <p14:creationId xmlns:p14="http://schemas.microsoft.com/office/powerpoint/2010/main" val="1401792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3998"/>
          </a:xfrm>
        </p:spPr>
        <p:txBody>
          <a:bodyPr>
            <a:normAutofit/>
          </a:bodyPr>
          <a:lstStyle/>
          <a:p>
            <a:r>
              <a:rPr lang="en-US" sz="2800" i="1" dirty="0">
                <a:solidFill>
                  <a:srgbClr val="FF0000"/>
                </a:solidFill>
              </a:rPr>
              <a:t>Engagement</a:t>
            </a:r>
            <a:r>
              <a:rPr lang="en-US" sz="2800" dirty="0">
                <a:solidFill>
                  <a:srgbClr val="FF0000"/>
                </a:solidFill>
              </a:rPr>
              <a:t> </a:t>
            </a:r>
            <a:br>
              <a:rPr lang="en-US" sz="2800" dirty="0">
                <a:solidFill>
                  <a:srgbClr val="FF0000"/>
                </a:solidFill>
              </a:rPr>
            </a:br>
            <a:endParaRPr lang="en-US" sz="2400" dirty="0"/>
          </a:p>
        </p:txBody>
      </p:sp>
      <p:sp>
        <p:nvSpPr>
          <p:cNvPr id="5" name="Content Placeholder 4"/>
          <p:cNvSpPr>
            <a:spLocks noGrp="1"/>
          </p:cNvSpPr>
          <p:nvPr>
            <p:ph idx="1"/>
          </p:nvPr>
        </p:nvSpPr>
        <p:spPr>
          <a:xfrm>
            <a:off x="457200" y="1350818"/>
            <a:ext cx="8229600" cy="4929909"/>
          </a:xfrm>
        </p:spPr>
        <p:txBody>
          <a:bodyPr>
            <a:normAutofit fontScale="92500"/>
          </a:bodyPr>
          <a:lstStyle/>
          <a:p>
            <a:pPr marL="0" indent="0">
              <a:buNone/>
            </a:pPr>
            <a:r>
              <a:rPr lang="en-US" dirty="0"/>
              <a:t>Children develop and learn in the context of the relationship and environment around them </a:t>
            </a:r>
            <a:r>
              <a:rPr lang="mr-IN" dirty="0"/>
              <a:t>–</a:t>
            </a:r>
            <a:r>
              <a:rPr lang="en-US" dirty="0"/>
              <a:t> </a:t>
            </a:r>
            <a:r>
              <a:rPr lang="en-US" i="1" dirty="0"/>
              <a:t>That means you and the space you provide</a:t>
            </a:r>
            <a:r>
              <a:rPr lang="mr-IN" i="1" dirty="0"/>
              <a:t>……</a:t>
            </a:r>
            <a:endParaRPr lang="en-US" i="1" dirty="0"/>
          </a:p>
          <a:p>
            <a:pPr marL="0" indent="0">
              <a:buNone/>
            </a:pPr>
            <a:endParaRPr lang="en-US" dirty="0"/>
          </a:p>
          <a:p>
            <a:pPr marL="0" indent="0">
              <a:buNone/>
            </a:pPr>
            <a:endParaRPr lang="en-US" dirty="0"/>
          </a:p>
          <a:p>
            <a:pPr marL="0" indent="0">
              <a:buNone/>
            </a:pPr>
            <a:endParaRPr lang="en-US" dirty="0"/>
          </a:p>
          <a:p>
            <a:pPr marL="0" indent="0">
              <a:buNone/>
            </a:pPr>
            <a:endParaRPr lang="en-US" i="1" dirty="0">
              <a:solidFill>
                <a:srgbClr val="008000"/>
              </a:solidFill>
            </a:endParaRPr>
          </a:p>
          <a:p>
            <a:pPr marL="0" indent="0">
              <a:buNone/>
            </a:pPr>
            <a:r>
              <a:rPr lang="en-US" i="1" dirty="0">
                <a:solidFill>
                  <a:srgbClr val="008000"/>
                </a:solidFill>
              </a:rPr>
              <a:t>Do you remember your favourite teacher at school?</a:t>
            </a:r>
          </a:p>
          <a:p>
            <a:pPr marL="0" indent="0">
              <a:buNone/>
            </a:pPr>
            <a:r>
              <a:rPr lang="en-US" i="1" dirty="0">
                <a:solidFill>
                  <a:srgbClr val="008000"/>
                </a:solidFill>
              </a:rPr>
              <a:t>Did you try harder in those lessons?</a:t>
            </a:r>
          </a:p>
          <a:p>
            <a:pPr marL="0" indent="0">
              <a:buNone/>
            </a:pPr>
            <a:endParaRPr lang="en-US" dirty="0"/>
          </a:p>
          <a:p>
            <a:pPr marL="0" indent="0">
              <a:buNone/>
            </a:pPr>
            <a:endParaRPr lang="en-US" dirty="0"/>
          </a:p>
        </p:txBody>
      </p:sp>
      <p:pic>
        <p:nvPicPr>
          <p:cNvPr id="6" name="Picture 5" descr="Screen Shot 2020-02-10 at 16.06.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363" y="2995365"/>
            <a:ext cx="3879273" cy="2043741"/>
          </a:xfrm>
          <a:prstGeom prst="rect">
            <a:avLst/>
          </a:prstGeom>
        </p:spPr>
      </p:pic>
      <p:pic>
        <p:nvPicPr>
          <p:cNvPr id="7" name="Picture 6" descr="Screen Shot 2020-02-10 at 17.42.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346" y="3176942"/>
            <a:ext cx="2444474" cy="1683694"/>
          </a:xfrm>
          <a:prstGeom prst="rect">
            <a:avLst/>
          </a:prstGeom>
        </p:spPr>
      </p:pic>
      <p:pic>
        <p:nvPicPr>
          <p:cNvPr id="8" name="Picture 7" descr="Screen Shot 2020-02-10 at 17.43.0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1636" y="3243407"/>
            <a:ext cx="2632364" cy="1735410"/>
          </a:xfrm>
          <a:prstGeom prst="rect">
            <a:avLst/>
          </a:prstGeom>
        </p:spPr>
      </p:pic>
    </p:spTree>
    <p:extLst>
      <p:ext uri="{BB962C8B-B14F-4D97-AF65-F5344CB8AC3E}">
        <p14:creationId xmlns:p14="http://schemas.microsoft.com/office/powerpoint/2010/main" val="2976535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Content Placeholder 2"/>
          <p:cNvSpPr>
            <a:spLocks noGrp="1"/>
          </p:cNvSpPr>
          <p:nvPr>
            <p:ph idx="1"/>
          </p:nvPr>
        </p:nvSpPr>
        <p:spPr/>
        <p:txBody>
          <a:bodyPr/>
          <a:lstStyle/>
          <a:p>
            <a:pPr marL="0" indent="0">
              <a:buNone/>
            </a:pPr>
            <a:r>
              <a:rPr lang="en-US" dirty="0"/>
              <a:t>Learning is not always easy </a:t>
            </a:r>
          </a:p>
          <a:p>
            <a:r>
              <a:rPr lang="en-US" dirty="0"/>
              <a:t>To stick with it</a:t>
            </a:r>
          </a:p>
          <a:p>
            <a:r>
              <a:rPr lang="en-US" dirty="0"/>
              <a:t>To keep trying</a:t>
            </a:r>
          </a:p>
          <a:p>
            <a:r>
              <a:rPr lang="en-US" dirty="0"/>
              <a:t>To over come obstacles</a:t>
            </a:r>
          </a:p>
          <a:p>
            <a:endParaRPr lang="en-US" dirty="0"/>
          </a:p>
          <a:p>
            <a:endParaRPr lang="en-US" dirty="0"/>
          </a:p>
        </p:txBody>
      </p:sp>
      <p:sp>
        <p:nvSpPr>
          <p:cNvPr id="4" name="TextBox 3"/>
          <p:cNvSpPr txBox="1"/>
          <p:nvPr/>
        </p:nvSpPr>
        <p:spPr>
          <a:xfrm>
            <a:off x="457200" y="5676983"/>
            <a:ext cx="5509816" cy="369332"/>
          </a:xfrm>
          <a:prstGeom prst="rect">
            <a:avLst/>
          </a:prstGeom>
          <a:noFill/>
        </p:spPr>
        <p:txBody>
          <a:bodyPr wrap="none" rtlCol="0">
            <a:spAutoFit/>
          </a:bodyPr>
          <a:lstStyle/>
          <a:p>
            <a:r>
              <a:rPr lang="en-US" dirty="0"/>
              <a:t>What do you know about Carol </a:t>
            </a:r>
            <a:r>
              <a:rPr lang="en-US" dirty="0" err="1"/>
              <a:t>Dweck</a:t>
            </a:r>
            <a:r>
              <a:rPr lang="en-US" dirty="0"/>
              <a:t> the mindset lady?</a:t>
            </a:r>
          </a:p>
        </p:txBody>
      </p:sp>
      <p:sp>
        <p:nvSpPr>
          <p:cNvPr id="5" name="TextBox 4"/>
          <p:cNvSpPr txBox="1"/>
          <p:nvPr/>
        </p:nvSpPr>
        <p:spPr>
          <a:xfrm>
            <a:off x="742573" y="4514132"/>
            <a:ext cx="7338388" cy="861774"/>
          </a:xfrm>
          <a:prstGeom prst="rect">
            <a:avLst/>
          </a:prstGeom>
          <a:noFill/>
        </p:spPr>
        <p:txBody>
          <a:bodyPr wrap="square" rtlCol="0">
            <a:spAutoFit/>
          </a:bodyPr>
          <a:lstStyle/>
          <a:p>
            <a:pPr algn="ctr"/>
            <a:r>
              <a:rPr lang="en-US" sz="3200" dirty="0">
                <a:solidFill>
                  <a:schemeClr val="accent4">
                    <a:lumMod val="75000"/>
                  </a:schemeClr>
                </a:solidFill>
                <a:latin typeface="Apple Chancery"/>
                <a:cs typeface="Apple Chancery"/>
              </a:rPr>
              <a:t>The development of a growth mindset</a:t>
            </a:r>
          </a:p>
          <a:p>
            <a:pPr algn="ctr"/>
            <a:endParaRPr lang="en-US" dirty="0">
              <a:solidFill>
                <a:schemeClr val="accent4">
                  <a:lumMod val="75000"/>
                </a:schemeClr>
              </a:solidFill>
            </a:endParaRPr>
          </a:p>
        </p:txBody>
      </p:sp>
      <p:pic>
        <p:nvPicPr>
          <p:cNvPr id="6" name="Content Placeholder 3" descr="Screen Shot 2020-02-10 at 17.44.19.png"/>
          <p:cNvPicPr>
            <a:picLocks noChangeAspect="1"/>
          </p:cNvPicPr>
          <p:nvPr/>
        </p:nvPicPr>
        <p:blipFill>
          <a:blip r:embed="rId3">
            <a:extLst>
              <a:ext uri="{28A0092B-C50C-407E-A947-70E740481C1C}">
                <a14:useLocalDpi xmlns:a14="http://schemas.microsoft.com/office/drawing/2010/main" val="0"/>
              </a:ext>
            </a:extLst>
          </a:blip>
          <a:srcRect t="8905" b="8905"/>
          <a:stretch>
            <a:fillRect/>
          </a:stretch>
        </p:blipFill>
        <p:spPr>
          <a:xfrm>
            <a:off x="5081261" y="2086557"/>
            <a:ext cx="3854012" cy="2119558"/>
          </a:xfrm>
          <a:prstGeom prst="rect">
            <a:avLst/>
          </a:prstGeom>
        </p:spPr>
      </p:pic>
    </p:spTree>
    <p:extLst>
      <p:ext uri="{BB962C8B-B14F-4D97-AF65-F5344CB8AC3E}">
        <p14:creationId xmlns:p14="http://schemas.microsoft.com/office/powerpoint/2010/main" val="206622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1081</TotalTime>
  <Words>961</Words>
  <Application>Microsoft Macintosh PowerPoint</Application>
  <PresentationFormat>On-screen Show (4:3)</PresentationFormat>
  <Paragraphs>94</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Apple Chancery</vt:lpstr>
      <vt:lpstr>Arial</vt:lpstr>
      <vt:lpstr>Calibri</vt:lpstr>
      <vt:lpstr>Chalkboard</vt:lpstr>
      <vt:lpstr>Office Theme</vt:lpstr>
      <vt:lpstr>Starting the conversation:  </vt:lpstr>
      <vt:lpstr>Lets consider what we want children to be like….</vt:lpstr>
      <vt:lpstr>PowerPoint Presentation</vt:lpstr>
      <vt:lpstr>The Characteristics of effective learning -</vt:lpstr>
      <vt:lpstr>Its not a secret…</vt:lpstr>
      <vt:lpstr>PowerPoint Presentation</vt:lpstr>
      <vt:lpstr>The characteristics of effective learning:</vt:lpstr>
      <vt:lpstr>Engagement  </vt:lpstr>
      <vt:lpstr>Motivation</vt:lpstr>
      <vt:lpstr>Thinking</vt:lpstr>
      <vt:lpstr>So…Lets start the conversation….</vt:lpstr>
      <vt:lpstr>Warning  Learning requires an active role, it is not about passively  receiving knowledge….. Children are required to actively engage in the process  if they are to make sense of the information                                  Warning…..</vt:lpstr>
    </vt:vector>
  </TitlesOfParts>
  <Company>Hull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the conversation</dc:title>
  <dc:creator>Julie Brierley</dc:creator>
  <cp:lastModifiedBy>Rebecca Chester</cp:lastModifiedBy>
  <cp:revision>29</cp:revision>
  <dcterms:created xsi:type="dcterms:W3CDTF">2020-02-10T15:52:36Z</dcterms:created>
  <dcterms:modified xsi:type="dcterms:W3CDTF">2020-04-24T08:46:14Z</dcterms:modified>
</cp:coreProperties>
</file>