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310" r:id="rId4"/>
    <p:sldId id="307" r:id="rId5"/>
    <p:sldId id="309" r:id="rId6"/>
    <p:sldId id="270" r:id="rId7"/>
    <p:sldId id="276" r:id="rId8"/>
    <p:sldId id="277" r:id="rId9"/>
    <p:sldId id="278" r:id="rId10"/>
    <p:sldId id="289" r:id="rId11"/>
    <p:sldId id="281" r:id="rId12"/>
    <p:sldId id="282" r:id="rId13"/>
    <p:sldId id="284" r:id="rId14"/>
    <p:sldId id="286" r:id="rId15"/>
    <p:sldId id="287" r:id="rId16"/>
    <p:sldId id="288" r:id="rId17"/>
    <p:sldId id="305" r:id="rId18"/>
    <p:sldId id="312" r:id="rId19"/>
    <p:sldId id="308" r:id="rId20"/>
    <p:sldId id="3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2" d="100"/>
          <a:sy n="112" d="100"/>
        </p:scale>
        <p:origin x="61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4FE139-45D4-46D9-A826-9F0215DDB6D6}"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GB"/>
        </a:p>
      </dgm:t>
    </dgm:pt>
    <dgm:pt modelId="{E18AFB2B-1B0D-416A-8668-378E8641533D}">
      <dgm:prSet/>
      <dgm:spPr/>
      <dgm:t>
        <a:bodyPr/>
        <a:lstStyle/>
        <a:p>
          <a:pPr rtl="0"/>
          <a:r>
            <a:rPr lang="en-GB"/>
            <a:t>Capture – tools for capturing what you need to do e.g. Evernote, notepad and pen</a:t>
          </a:r>
        </a:p>
      </dgm:t>
    </dgm:pt>
    <dgm:pt modelId="{132B2FAF-4A53-4E7A-B082-DD32A3A07C0D}" type="parTrans" cxnId="{B1C717F4-1ED5-4842-9372-76B113AC53DB}">
      <dgm:prSet/>
      <dgm:spPr/>
      <dgm:t>
        <a:bodyPr/>
        <a:lstStyle/>
        <a:p>
          <a:endParaRPr lang="en-GB"/>
        </a:p>
      </dgm:t>
    </dgm:pt>
    <dgm:pt modelId="{78A77B6E-7FC7-4AAC-9874-C4B23D967E00}" type="sibTrans" cxnId="{B1C717F4-1ED5-4842-9372-76B113AC53DB}">
      <dgm:prSet/>
      <dgm:spPr/>
      <dgm:t>
        <a:bodyPr/>
        <a:lstStyle/>
        <a:p>
          <a:endParaRPr lang="en-GB"/>
        </a:p>
      </dgm:t>
    </dgm:pt>
    <dgm:pt modelId="{CC0F8604-0A68-4822-BE97-7681C216C0F3}">
      <dgm:prSet/>
      <dgm:spPr/>
      <dgm:t>
        <a:bodyPr/>
        <a:lstStyle/>
        <a:p>
          <a:pPr rtl="0"/>
          <a:r>
            <a:rPr lang="en-GB"/>
            <a:t>Clarify – what is the next action?</a:t>
          </a:r>
        </a:p>
      </dgm:t>
    </dgm:pt>
    <dgm:pt modelId="{76AD1E38-9497-4463-BDE9-97DC38EFE354}" type="parTrans" cxnId="{BD840D3E-61BD-4DAF-868A-E3818167F6D4}">
      <dgm:prSet/>
      <dgm:spPr/>
      <dgm:t>
        <a:bodyPr/>
        <a:lstStyle/>
        <a:p>
          <a:endParaRPr lang="en-GB"/>
        </a:p>
      </dgm:t>
    </dgm:pt>
    <dgm:pt modelId="{08136B99-D5F5-40C5-92AE-105CE78F50D1}" type="sibTrans" cxnId="{BD840D3E-61BD-4DAF-868A-E3818167F6D4}">
      <dgm:prSet/>
      <dgm:spPr/>
      <dgm:t>
        <a:bodyPr/>
        <a:lstStyle/>
        <a:p>
          <a:endParaRPr lang="en-GB"/>
        </a:p>
      </dgm:t>
    </dgm:pt>
    <dgm:pt modelId="{2662734F-2EBA-423C-809C-324E352E07AC}">
      <dgm:prSet/>
      <dgm:spPr/>
      <dgm:t>
        <a:bodyPr/>
        <a:lstStyle/>
        <a:p>
          <a:pPr rtl="0"/>
          <a:r>
            <a:rPr lang="en-GB"/>
            <a:t>Organise – calendar and task</a:t>
          </a:r>
        </a:p>
      </dgm:t>
    </dgm:pt>
    <dgm:pt modelId="{8C709CC0-61C7-49F6-9D98-32D45B30A77F}" type="parTrans" cxnId="{73D3A371-ADC8-49BF-998D-342F044CE5FD}">
      <dgm:prSet/>
      <dgm:spPr/>
      <dgm:t>
        <a:bodyPr/>
        <a:lstStyle/>
        <a:p>
          <a:endParaRPr lang="en-GB"/>
        </a:p>
      </dgm:t>
    </dgm:pt>
    <dgm:pt modelId="{D29DA9A9-9670-42FF-99BB-1AF2FECA3859}" type="sibTrans" cxnId="{73D3A371-ADC8-49BF-998D-342F044CE5FD}">
      <dgm:prSet/>
      <dgm:spPr/>
      <dgm:t>
        <a:bodyPr/>
        <a:lstStyle/>
        <a:p>
          <a:endParaRPr lang="en-GB"/>
        </a:p>
      </dgm:t>
    </dgm:pt>
    <dgm:pt modelId="{4D4FBC1F-0E90-4BB3-9011-E9FF2241936F}">
      <dgm:prSet/>
      <dgm:spPr/>
      <dgm:t>
        <a:bodyPr/>
        <a:lstStyle/>
        <a:p>
          <a:pPr rtl="0"/>
          <a:r>
            <a:rPr lang="en-GB"/>
            <a:t>Reflect</a:t>
          </a:r>
        </a:p>
      </dgm:t>
    </dgm:pt>
    <dgm:pt modelId="{E9EE0EA6-7E3A-4500-9E4A-C70F330038ED}" type="parTrans" cxnId="{22B40CE2-72AE-4E04-A57F-BFA0E83D5E92}">
      <dgm:prSet/>
      <dgm:spPr/>
      <dgm:t>
        <a:bodyPr/>
        <a:lstStyle/>
        <a:p>
          <a:endParaRPr lang="en-GB"/>
        </a:p>
      </dgm:t>
    </dgm:pt>
    <dgm:pt modelId="{7F6117C1-D73C-4802-9C45-BC8B1CDF1CBC}" type="sibTrans" cxnId="{22B40CE2-72AE-4E04-A57F-BFA0E83D5E92}">
      <dgm:prSet/>
      <dgm:spPr/>
      <dgm:t>
        <a:bodyPr/>
        <a:lstStyle/>
        <a:p>
          <a:endParaRPr lang="en-GB"/>
        </a:p>
      </dgm:t>
    </dgm:pt>
    <dgm:pt modelId="{A15FAB09-268C-446D-90A7-FB01E4760B76}">
      <dgm:prSet/>
      <dgm:spPr/>
      <dgm:t>
        <a:bodyPr/>
        <a:lstStyle/>
        <a:p>
          <a:pPr rtl="0"/>
          <a:r>
            <a:rPr lang="en-GB"/>
            <a:t>Engage – the doing part </a:t>
          </a:r>
        </a:p>
      </dgm:t>
    </dgm:pt>
    <dgm:pt modelId="{6FFE40C8-8775-4455-AA38-E670535353A8}" type="parTrans" cxnId="{3078C594-4FE6-493D-9354-F1404A98935F}">
      <dgm:prSet/>
      <dgm:spPr/>
      <dgm:t>
        <a:bodyPr/>
        <a:lstStyle/>
        <a:p>
          <a:endParaRPr lang="en-GB"/>
        </a:p>
      </dgm:t>
    </dgm:pt>
    <dgm:pt modelId="{ECFA09FF-1BEE-44CD-8FD1-58C1DB7491BF}" type="sibTrans" cxnId="{3078C594-4FE6-493D-9354-F1404A98935F}">
      <dgm:prSet/>
      <dgm:spPr/>
      <dgm:t>
        <a:bodyPr/>
        <a:lstStyle/>
        <a:p>
          <a:endParaRPr lang="en-GB"/>
        </a:p>
      </dgm:t>
    </dgm:pt>
    <dgm:pt modelId="{B67D17B5-754D-446F-9FE3-BB558A319897}" type="pres">
      <dgm:prSet presAssocID="{8E4FE139-45D4-46D9-A826-9F0215DDB6D6}" presName="CompostProcess" presStyleCnt="0">
        <dgm:presLayoutVars>
          <dgm:dir/>
          <dgm:resizeHandles val="exact"/>
        </dgm:presLayoutVars>
      </dgm:prSet>
      <dgm:spPr/>
    </dgm:pt>
    <dgm:pt modelId="{4E4AA541-084D-4047-AE07-B68C7B159A2E}" type="pres">
      <dgm:prSet presAssocID="{8E4FE139-45D4-46D9-A826-9F0215DDB6D6}" presName="arrow" presStyleLbl="bgShp" presStyleIdx="0" presStyleCnt="1"/>
      <dgm:spPr/>
    </dgm:pt>
    <dgm:pt modelId="{6A7B0F06-871C-4283-9DA5-7EB3228B58E7}" type="pres">
      <dgm:prSet presAssocID="{8E4FE139-45D4-46D9-A826-9F0215DDB6D6}" presName="linearProcess" presStyleCnt="0"/>
      <dgm:spPr/>
    </dgm:pt>
    <dgm:pt modelId="{777E4F7A-44DF-4481-B897-E85D85706527}" type="pres">
      <dgm:prSet presAssocID="{E18AFB2B-1B0D-416A-8668-378E8641533D}" presName="textNode" presStyleLbl="node1" presStyleIdx="0" presStyleCnt="5">
        <dgm:presLayoutVars>
          <dgm:bulletEnabled val="1"/>
        </dgm:presLayoutVars>
      </dgm:prSet>
      <dgm:spPr/>
    </dgm:pt>
    <dgm:pt modelId="{C828460E-EAC1-4D76-A053-D44199909A41}" type="pres">
      <dgm:prSet presAssocID="{78A77B6E-7FC7-4AAC-9874-C4B23D967E00}" presName="sibTrans" presStyleCnt="0"/>
      <dgm:spPr/>
    </dgm:pt>
    <dgm:pt modelId="{B53BDD86-E932-4110-A8DB-6EAF8C57D030}" type="pres">
      <dgm:prSet presAssocID="{CC0F8604-0A68-4822-BE97-7681C216C0F3}" presName="textNode" presStyleLbl="node1" presStyleIdx="1" presStyleCnt="5">
        <dgm:presLayoutVars>
          <dgm:bulletEnabled val="1"/>
        </dgm:presLayoutVars>
      </dgm:prSet>
      <dgm:spPr/>
    </dgm:pt>
    <dgm:pt modelId="{E8E2AC7A-1AA0-43BB-B5E0-365D0B15A1F4}" type="pres">
      <dgm:prSet presAssocID="{08136B99-D5F5-40C5-92AE-105CE78F50D1}" presName="sibTrans" presStyleCnt="0"/>
      <dgm:spPr/>
    </dgm:pt>
    <dgm:pt modelId="{72DD9EB4-357B-44FD-ACC8-79C43DDA0C2F}" type="pres">
      <dgm:prSet presAssocID="{2662734F-2EBA-423C-809C-324E352E07AC}" presName="textNode" presStyleLbl="node1" presStyleIdx="2" presStyleCnt="5">
        <dgm:presLayoutVars>
          <dgm:bulletEnabled val="1"/>
        </dgm:presLayoutVars>
      </dgm:prSet>
      <dgm:spPr/>
    </dgm:pt>
    <dgm:pt modelId="{61888B9B-BC8D-470B-B037-18D6C857D5E3}" type="pres">
      <dgm:prSet presAssocID="{D29DA9A9-9670-42FF-99BB-1AF2FECA3859}" presName="sibTrans" presStyleCnt="0"/>
      <dgm:spPr/>
    </dgm:pt>
    <dgm:pt modelId="{43FB0E41-3FE8-48D8-A1CF-84F08205CBB6}" type="pres">
      <dgm:prSet presAssocID="{4D4FBC1F-0E90-4BB3-9011-E9FF2241936F}" presName="textNode" presStyleLbl="node1" presStyleIdx="3" presStyleCnt="5">
        <dgm:presLayoutVars>
          <dgm:bulletEnabled val="1"/>
        </dgm:presLayoutVars>
      </dgm:prSet>
      <dgm:spPr/>
    </dgm:pt>
    <dgm:pt modelId="{F7C6E2C6-E2F4-43C0-B2DC-6866958AD2E3}" type="pres">
      <dgm:prSet presAssocID="{7F6117C1-D73C-4802-9C45-BC8B1CDF1CBC}" presName="sibTrans" presStyleCnt="0"/>
      <dgm:spPr/>
    </dgm:pt>
    <dgm:pt modelId="{3F9A34A7-E4FC-48B6-AA74-48D245174036}" type="pres">
      <dgm:prSet presAssocID="{A15FAB09-268C-446D-90A7-FB01E4760B76}" presName="textNode" presStyleLbl="node1" presStyleIdx="4" presStyleCnt="5">
        <dgm:presLayoutVars>
          <dgm:bulletEnabled val="1"/>
        </dgm:presLayoutVars>
      </dgm:prSet>
      <dgm:spPr/>
    </dgm:pt>
  </dgm:ptLst>
  <dgm:cxnLst>
    <dgm:cxn modelId="{922A7F34-5316-4045-AF4C-6D0FE3D14CB0}" type="presOf" srcId="{4D4FBC1F-0E90-4BB3-9011-E9FF2241936F}" destId="{43FB0E41-3FE8-48D8-A1CF-84F08205CBB6}" srcOrd="0" destOrd="0" presId="urn:microsoft.com/office/officeart/2005/8/layout/hProcess9"/>
    <dgm:cxn modelId="{BD5F3E36-100F-4227-BE06-185CE414E9F8}" type="presOf" srcId="{2662734F-2EBA-423C-809C-324E352E07AC}" destId="{72DD9EB4-357B-44FD-ACC8-79C43DDA0C2F}" srcOrd="0" destOrd="0" presId="urn:microsoft.com/office/officeart/2005/8/layout/hProcess9"/>
    <dgm:cxn modelId="{BD840D3E-61BD-4DAF-868A-E3818167F6D4}" srcId="{8E4FE139-45D4-46D9-A826-9F0215DDB6D6}" destId="{CC0F8604-0A68-4822-BE97-7681C216C0F3}" srcOrd="1" destOrd="0" parTransId="{76AD1E38-9497-4463-BDE9-97DC38EFE354}" sibTransId="{08136B99-D5F5-40C5-92AE-105CE78F50D1}"/>
    <dgm:cxn modelId="{73D3A371-ADC8-49BF-998D-342F044CE5FD}" srcId="{8E4FE139-45D4-46D9-A826-9F0215DDB6D6}" destId="{2662734F-2EBA-423C-809C-324E352E07AC}" srcOrd="2" destOrd="0" parTransId="{8C709CC0-61C7-49F6-9D98-32D45B30A77F}" sibTransId="{D29DA9A9-9670-42FF-99BB-1AF2FECA3859}"/>
    <dgm:cxn modelId="{3078C594-4FE6-493D-9354-F1404A98935F}" srcId="{8E4FE139-45D4-46D9-A826-9F0215DDB6D6}" destId="{A15FAB09-268C-446D-90A7-FB01E4760B76}" srcOrd="4" destOrd="0" parTransId="{6FFE40C8-8775-4455-AA38-E670535353A8}" sibTransId="{ECFA09FF-1BEE-44CD-8FD1-58C1DB7491BF}"/>
    <dgm:cxn modelId="{B810429E-D92A-4B10-BC46-492C317F79A3}" type="presOf" srcId="{8E4FE139-45D4-46D9-A826-9F0215DDB6D6}" destId="{B67D17B5-754D-446F-9FE3-BB558A319897}" srcOrd="0" destOrd="0" presId="urn:microsoft.com/office/officeart/2005/8/layout/hProcess9"/>
    <dgm:cxn modelId="{1F6960A3-5153-4517-8BC0-58C5803FB76F}" type="presOf" srcId="{A15FAB09-268C-446D-90A7-FB01E4760B76}" destId="{3F9A34A7-E4FC-48B6-AA74-48D245174036}" srcOrd="0" destOrd="0" presId="urn:microsoft.com/office/officeart/2005/8/layout/hProcess9"/>
    <dgm:cxn modelId="{1D7497BC-D520-4C72-B051-BFF2311668A2}" type="presOf" srcId="{E18AFB2B-1B0D-416A-8668-378E8641533D}" destId="{777E4F7A-44DF-4481-B897-E85D85706527}" srcOrd="0" destOrd="0" presId="urn:microsoft.com/office/officeart/2005/8/layout/hProcess9"/>
    <dgm:cxn modelId="{7C120AD4-41A2-4CE4-9BBB-C79F084F750B}" type="presOf" srcId="{CC0F8604-0A68-4822-BE97-7681C216C0F3}" destId="{B53BDD86-E932-4110-A8DB-6EAF8C57D030}" srcOrd="0" destOrd="0" presId="urn:microsoft.com/office/officeart/2005/8/layout/hProcess9"/>
    <dgm:cxn modelId="{22B40CE2-72AE-4E04-A57F-BFA0E83D5E92}" srcId="{8E4FE139-45D4-46D9-A826-9F0215DDB6D6}" destId="{4D4FBC1F-0E90-4BB3-9011-E9FF2241936F}" srcOrd="3" destOrd="0" parTransId="{E9EE0EA6-7E3A-4500-9E4A-C70F330038ED}" sibTransId="{7F6117C1-D73C-4802-9C45-BC8B1CDF1CBC}"/>
    <dgm:cxn modelId="{B1C717F4-1ED5-4842-9372-76B113AC53DB}" srcId="{8E4FE139-45D4-46D9-A826-9F0215DDB6D6}" destId="{E18AFB2B-1B0D-416A-8668-378E8641533D}" srcOrd="0" destOrd="0" parTransId="{132B2FAF-4A53-4E7A-B082-DD32A3A07C0D}" sibTransId="{78A77B6E-7FC7-4AAC-9874-C4B23D967E00}"/>
    <dgm:cxn modelId="{243F228B-8D0C-4E4C-B97F-5E82560AFE20}" type="presParOf" srcId="{B67D17B5-754D-446F-9FE3-BB558A319897}" destId="{4E4AA541-084D-4047-AE07-B68C7B159A2E}" srcOrd="0" destOrd="0" presId="urn:microsoft.com/office/officeart/2005/8/layout/hProcess9"/>
    <dgm:cxn modelId="{09B2D919-6997-4B0C-ADD1-BF0CA5C4BEEC}" type="presParOf" srcId="{B67D17B5-754D-446F-9FE3-BB558A319897}" destId="{6A7B0F06-871C-4283-9DA5-7EB3228B58E7}" srcOrd="1" destOrd="0" presId="urn:microsoft.com/office/officeart/2005/8/layout/hProcess9"/>
    <dgm:cxn modelId="{2291CD92-D3EF-4D4E-BFD6-631B59E51C3D}" type="presParOf" srcId="{6A7B0F06-871C-4283-9DA5-7EB3228B58E7}" destId="{777E4F7A-44DF-4481-B897-E85D85706527}" srcOrd="0" destOrd="0" presId="urn:microsoft.com/office/officeart/2005/8/layout/hProcess9"/>
    <dgm:cxn modelId="{BA95CB67-6503-46CC-AE5F-F238336E884B}" type="presParOf" srcId="{6A7B0F06-871C-4283-9DA5-7EB3228B58E7}" destId="{C828460E-EAC1-4D76-A053-D44199909A41}" srcOrd="1" destOrd="0" presId="urn:microsoft.com/office/officeart/2005/8/layout/hProcess9"/>
    <dgm:cxn modelId="{16C6859F-8D0D-4E27-9764-A3F983DE2715}" type="presParOf" srcId="{6A7B0F06-871C-4283-9DA5-7EB3228B58E7}" destId="{B53BDD86-E932-4110-A8DB-6EAF8C57D030}" srcOrd="2" destOrd="0" presId="urn:microsoft.com/office/officeart/2005/8/layout/hProcess9"/>
    <dgm:cxn modelId="{C937A2FE-CDAF-420B-9201-D9C4F7F5B7B7}" type="presParOf" srcId="{6A7B0F06-871C-4283-9DA5-7EB3228B58E7}" destId="{E8E2AC7A-1AA0-43BB-B5E0-365D0B15A1F4}" srcOrd="3" destOrd="0" presId="urn:microsoft.com/office/officeart/2005/8/layout/hProcess9"/>
    <dgm:cxn modelId="{E616FF21-9A4C-43B4-A151-1E0D514F361C}" type="presParOf" srcId="{6A7B0F06-871C-4283-9DA5-7EB3228B58E7}" destId="{72DD9EB4-357B-44FD-ACC8-79C43DDA0C2F}" srcOrd="4" destOrd="0" presId="urn:microsoft.com/office/officeart/2005/8/layout/hProcess9"/>
    <dgm:cxn modelId="{1D4509F1-7D59-4604-9AEE-EBCB4B394185}" type="presParOf" srcId="{6A7B0F06-871C-4283-9DA5-7EB3228B58E7}" destId="{61888B9B-BC8D-470B-B037-18D6C857D5E3}" srcOrd="5" destOrd="0" presId="urn:microsoft.com/office/officeart/2005/8/layout/hProcess9"/>
    <dgm:cxn modelId="{6A6D2027-D9B2-4FF7-BF8A-A1B26A2CFB31}" type="presParOf" srcId="{6A7B0F06-871C-4283-9DA5-7EB3228B58E7}" destId="{43FB0E41-3FE8-48D8-A1CF-84F08205CBB6}" srcOrd="6" destOrd="0" presId="urn:microsoft.com/office/officeart/2005/8/layout/hProcess9"/>
    <dgm:cxn modelId="{FC9A3DAA-8E1B-4728-B046-96774C43F55E}" type="presParOf" srcId="{6A7B0F06-871C-4283-9DA5-7EB3228B58E7}" destId="{F7C6E2C6-E2F4-43C0-B2DC-6866958AD2E3}" srcOrd="7" destOrd="0" presId="urn:microsoft.com/office/officeart/2005/8/layout/hProcess9"/>
    <dgm:cxn modelId="{DD0B0F9C-2732-447C-BF2B-CBBB054357D9}" type="presParOf" srcId="{6A7B0F06-871C-4283-9DA5-7EB3228B58E7}" destId="{3F9A34A7-E4FC-48B6-AA74-48D24517403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AA541-084D-4047-AE07-B68C7B159A2E}">
      <dsp:nvSpPr>
        <dsp:cNvPr id="0" name=""/>
        <dsp:cNvSpPr/>
      </dsp:nvSpPr>
      <dsp:spPr>
        <a:xfrm>
          <a:off x="822959" y="0"/>
          <a:ext cx="9326880" cy="43894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7E4F7A-44DF-4481-B897-E85D85706527}">
      <dsp:nvSpPr>
        <dsp:cNvPr id="0" name=""/>
        <dsp:cNvSpPr/>
      </dsp:nvSpPr>
      <dsp:spPr>
        <a:xfrm>
          <a:off x="4822" y="1316831"/>
          <a:ext cx="2108299" cy="1755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a:t>Capture – tools for capturing what you need to do e.g. Evernote, notepad and pen</a:t>
          </a:r>
        </a:p>
      </dsp:txBody>
      <dsp:txXfrm>
        <a:off x="90532" y="1402541"/>
        <a:ext cx="1936879" cy="1584354"/>
      </dsp:txXfrm>
    </dsp:sp>
    <dsp:sp modelId="{B53BDD86-E932-4110-A8DB-6EAF8C57D030}">
      <dsp:nvSpPr>
        <dsp:cNvPr id="0" name=""/>
        <dsp:cNvSpPr/>
      </dsp:nvSpPr>
      <dsp:spPr>
        <a:xfrm>
          <a:off x="2218536" y="1316831"/>
          <a:ext cx="2108299" cy="1755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a:t>Clarify – what is the next action?</a:t>
          </a:r>
        </a:p>
      </dsp:txBody>
      <dsp:txXfrm>
        <a:off x="2304246" y="1402541"/>
        <a:ext cx="1936879" cy="1584354"/>
      </dsp:txXfrm>
    </dsp:sp>
    <dsp:sp modelId="{72DD9EB4-357B-44FD-ACC8-79C43DDA0C2F}">
      <dsp:nvSpPr>
        <dsp:cNvPr id="0" name=""/>
        <dsp:cNvSpPr/>
      </dsp:nvSpPr>
      <dsp:spPr>
        <a:xfrm>
          <a:off x="4432250" y="1316831"/>
          <a:ext cx="2108299" cy="1755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a:t>Organise – calendar and task</a:t>
          </a:r>
        </a:p>
      </dsp:txBody>
      <dsp:txXfrm>
        <a:off x="4517960" y="1402541"/>
        <a:ext cx="1936879" cy="1584354"/>
      </dsp:txXfrm>
    </dsp:sp>
    <dsp:sp modelId="{43FB0E41-3FE8-48D8-A1CF-84F08205CBB6}">
      <dsp:nvSpPr>
        <dsp:cNvPr id="0" name=""/>
        <dsp:cNvSpPr/>
      </dsp:nvSpPr>
      <dsp:spPr>
        <a:xfrm>
          <a:off x="6645964" y="1316831"/>
          <a:ext cx="2108299" cy="1755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a:t>Reflect</a:t>
          </a:r>
        </a:p>
      </dsp:txBody>
      <dsp:txXfrm>
        <a:off x="6731674" y="1402541"/>
        <a:ext cx="1936879" cy="1584354"/>
      </dsp:txXfrm>
    </dsp:sp>
    <dsp:sp modelId="{3F9A34A7-E4FC-48B6-AA74-48D245174036}">
      <dsp:nvSpPr>
        <dsp:cNvPr id="0" name=""/>
        <dsp:cNvSpPr/>
      </dsp:nvSpPr>
      <dsp:spPr>
        <a:xfrm>
          <a:off x="8859678" y="1316831"/>
          <a:ext cx="2108299" cy="1755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a:t>Engage – the doing part </a:t>
          </a:r>
        </a:p>
      </dsp:txBody>
      <dsp:txXfrm>
        <a:off x="8945388" y="1402541"/>
        <a:ext cx="1936879" cy="15843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34963"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34963" y="1412875"/>
            <a:ext cx="10333037" cy="1022212"/>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34963" y="2601119"/>
            <a:ext cx="1033303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281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4013"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8337" y="1412875"/>
            <a:ext cx="3932237" cy="112464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328337" y="2713383"/>
            <a:ext cx="3932237" cy="33693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ontent Placeholder 9"/>
          <p:cNvSpPr>
            <a:spLocks noGrp="1"/>
          </p:cNvSpPr>
          <p:nvPr>
            <p:ph sz="quarter" idx="10"/>
          </p:nvPr>
        </p:nvSpPr>
        <p:spPr>
          <a:xfrm>
            <a:off x="4404851" y="1412875"/>
            <a:ext cx="7423611" cy="467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470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4013"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328337" y="1412875"/>
            <a:ext cx="3932237" cy="1124640"/>
          </a:xfrm>
        </p:spPr>
        <p:txBody>
          <a:bodyPr anchor="b"/>
          <a:lstStyle>
            <a:lvl1pPr>
              <a:defRPr sz="3200"/>
            </a:lvl1pPr>
          </a:lstStyle>
          <a:p>
            <a:r>
              <a:rPr lang="en-US"/>
              <a:t>Click to edit Master title style</a:t>
            </a:r>
          </a:p>
        </p:txBody>
      </p:sp>
      <p:sp>
        <p:nvSpPr>
          <p:cNvPr id="5" name="Text Placeholder 3"/>
          <p:cNvSpPr>
            <a:spLocks noGrp="1"/>
          </p:cNvSpPr>
          <p:nvPr>
            <p:ph type="body" sz="half" idx="2"/>
          </p:nvPr>
        </p:nvSpPr>
        <p:spPr>
          <a:xfrm>
            <a:off x="328337" y="2713383"/>
            <a:ext cx="3932237" cy="33693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9"/>
          <p:cNvSpPr>
            <a:spLocks noGrp="1"/>
          </p:cNvSpPr>
          <p:nvPr>
            <p:ph sz="quarter" idx="10"/>
          </p:nvPr>
        </p:nvSpPr>
        <p:spPr>
          <a:xfrm>
            <a:off x="4404851" y="1412875"/>
            <a:ext cx="7423611" cy="467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7896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4013"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328337" y="1412875"/>
            <a:ext cx="3932237" cy="1124640"/>
          </a:xfrm>
        </p:spPr>
        <p:txBody>
          <a:bodyPr anchor="b"/>
          <a:lstStyle>
            <a:lvl1pPr>
              <a:defRPr sz="3200"/>
            </a:lvl1pPr>
          </a:lstStyle>
          <a:p>
            <a:r>
              <a:rPr lang="en-US"/>
              <a:t>Click to edit Master title style</a:t>
            </a:r>
          </a:p>
        </p:txBody>
      </p:sp>
      <p:sp>
        <p:nvSpPr>
          <p:cNvPr id="5" name="Text Placeholder 3"/>
          <p:cNvSpPr>
            <a:spLocks noGrp="1"/>
          </p:cNvSpPr>
          <p:nvPr>
            <p:ph type="body" sz="half" idx="2"/>
          </p:nvPr>
        </p:nvSpPr>
        <p:spPr>
          <a:xfrm>
            <a:off x="328337" y="2713383"/>
            <a:ext cx="3932237" cy="33693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Content Placeholder 9"/>
          <p:cNvSpPr>
            <a:spLocks noGrp="1"/>
          </p:cNvSpPr>
          <p:nvPr>
            <p:ph sz="quarter" idx="10"/>
          </p:nvPr>
        </p:nvSpPr>
        <p:spPr>
          <a:xfrm>
            <a:off x="4404851" y="1412875"/>
            <a:ext cx="7423611" cy="467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7969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6608915" y="2506008"/>
            <a:ext cx="405908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7200" dirty="0">
                <a:solidFill>
                  <a:prstClr val="white"/>
                </a:solidFill>
              </a:rPr>
              <a:t>Thank you</a:t>
            </a:r>
          </a:p>
          <a:p>
            <a:pPr>
              <a:defRPr/>
            </a:pPr>
            <a:r>
              <a:rPr lang="en-US" altLang="x-none" sz="2400" dirty="0">
                <a:solidFill>
                  <a:prstClr val="white"/>
                </a:solidFill>
              </a:rPr>
              <a:t>For more information </a:t>
            </a:r>
            <a:br>
              <a:rPr lang="en-US" altLang="x-none" sz="2400" dirty="0">
                <a:solidFill>
                  <a:prstClr val="white"/>
                </a:solidFill>
              </a:rPr>
            </a:br>
            <a:r>
              <a:rPr lang="en-US" altLang="x-none" sz="2400" b="1" dirty="0">
                <a:solidFill>
                  <a:prstClr val="white"/>
                </a:solidFill>
              </a:rPr>
              <a:t>visit </a:t>
            </a:r>
            <a:r>
              <a:rPr lang="en-US" altLang="x-none" sz="2400" b="1" dirty="0" err="1">
                <a:solidFill>
                  <a:prstClr val="white"/>
                </a:solidFill>
              </a:rPr>
              <a:t>www.hull.ac.uk</a:t>
            </a:r>
            <a:endParaRPr lang="en-US" altLang="x-none" sz="2400" b="1" dirty="0">
              <a:solidFill>
                <a:prstClr val="white"/>
              </a:solidFill>
            </a:endParaRPr>
          </a:p>
        </p:txBody>
      </p:sp>
      <p:pic>
        <p:nvPicPr>
          <p:cNvPr id="5" name="Picture 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560820" y="2413000"/>
            <a:ext cx="4356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670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6608915" y="2506008"/>
            <a:ext cx="405908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7200" dirty="0">
                <a:solidFill>
                  <a:prstClr val="white"/>
                </a:solidFill>
              </a:rPr>
              <a:t>Thank you</a:t>
            </a:r>
          </a:p>
          <a:p>
            <a:pPr>
              <a:defRPr/>
            </a:pPr>
            <a:r>
              <a:rPr lang="en-US" altLang="x-none" sz="2400" dirty="0">
                <a:solidFill>
                  <a:prstClr val="white"/>
                </a:solidFill>
              </a:rPr>
              <a:t>For more information </a:t>
            </a:r>
            <a:br>
              <a:rPr lang="en-US" altLang="x-none" sz="2400" dirty="0">
                <a:solidFill>
                  <a:prstClr val="white"/>
                </a:solidFill>
              </a:rPr>
            </a:br>
            <a:r>
              <a:rPr lang="en-US" altLang="x-none" sz="2400" b="1" dirty="0">
                <a:solidFill>
                  <a:prstClr val="white"/>
                </a:solidFill>
              </a:rPr>
              <a:t>visit </a:t>
            </a:r>
            <a:r>
              <a:rPr lang="en-US" altLang="x-none" sz="2400" b="1" dirty="0" err="1">
                <a:solidFill>
                  <a:prstClr val="white"/>
                </a:solidFill>
              </a:rPr>
              <a:t>www.hull.ac.uk</a:t>
            </a:r>
            <a:endParaRPr lang="en-US" altLang="x-none" sz="2400" b="1" dirty="0">
              <a:solidFill>
                <a:prstClr val="white"/>
              </a:solidFill>
            </a:endParaRPr>
          </a:p>
        </p:txBody>
      </p:sp>
      <p:pic>
        <p:nvPicPr>
          <p:cNvPr id="7" name="Picture 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560820" y="2413000"/>
            <a:ext cx="4356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704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signoff">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6608915" y="2506008"/>
            <a:ext cx="405908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7200" dirty="0">
                <a:solidFill>
                  <a:prstClr val="white"/>
                </a:solidFill>
              </a:rPr>
              <a:t>Thank you</a:t>
            </a:r>
          </a:p>
          <a:p>
            <a:pPr>
              <a:defRPr/>
            </a:pPr>
            <a:r>
              <a:rPr lang="en-US" altLang="x-none" sz="2400" dirty="0">
                <a:solidFill>
                  <a:prstClr val="white"/>
                </a:solidFill>
              </a:rPr>
              <a:t>For more information </a:t>
            </a:r>
            <a:br>
              <a:rPr lang="en-US" altLang="x-none" sz="2400" dirty="0">
                <a:solidFill>
                  <a:prstClr val="white"/>
                </a:solidFill>
              </a:rPr>
            </a:br>
            <a:r>
              <a:rPr lang="en-US" altLang="x-none" sz="2400" b="1" dirty="0">
                <a:solidFill>
                  <a:prstClr val="white"/>
                </a:solidFill>
              </a:rPr>
              <a:t>visit </a:t>
            </a:r>
            <a:r>
              <a:rPr lang="en-US" altLang="x-none" sz="2400" b="1" dirty="0" err="1">
                <a:solidFill>
                  <a:prstClr val="white"/>
                </a:solidFill>
              </a:rPr>
              <a:t>www.hull.ac.uk</a:t>
            </a:r>
            <a:endParaRPr lang="en-US" altLang="x-none" sz="2400" b="1" dirty="0">
              <a:solidFill>
                <a:prstClr val="white"/>
              </a:solidFill>
            </a:endParaRPr>
          </a:p>
        </p:txBody>
      </p:sp>
      <p:pic>
        <p:nvPicPr>
          <p:cNvPr id="7" name="Picture 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560820" y="2413000"/>
            <a:ext cx="4356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473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 image with caption - purpl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5984875" y="226142"/>
            <a:ext cx="6030913" cy="6410632"/>
          </a:xfrm>
        </p:spPr>
        <p:txBody>
          <a:bodyPr/>
          <a:lstStyle/>
          <a:p>
            <a:r>
              <a:rPr lang="en-US"/>
              <a:t>Click icon to add picture</a:t>
            </a:r>
            <a:endParaRPr lang="en-US" dirty="0"/>
          </a:p>
        </p:txBody>
      </p:sp>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34963"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00038" y="4483510"/>
            <a:ext cx="5690809"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6"/>
          <p:cNvSpPr>
            <a:spLocks noGrp="1"/>
          </p:cNvSpPr>
          <p:nvPr>
            <p:ph type="body" sz="quarter" idx="10"/>
          </p:nvPr>
        </p:nvSpPr>
        <p:spPr>
          <a:xfrm>
            <a:off x="408592" y="4634859"/>
            <a:ext cx="5008982" cy="1330325"/>
          </a:xfrm>
        </p:spPr>
        <p:txBody>
          <a:bodyPr/>
          <a:lstStyle/>
          <a:p>
            <a:pPr lvl="0"/>
            <a:r>
              <a:rPr lang="en-US"/>
              <a:t>Click to edit Master text styles</a:t>
            </a:r>
          </a:p>
        </p:txBody>
      </p:sp>
    </p:spTree>
    <p:extLst>
      <p:ext uri="{BB962C8B-B14F-4D97-AF65-F5344CB8AC3E}">
        <p14:creationId xmlns:p14="http://schemas.microsoft.com/office/powerpoint/2010/main" val="3691070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 image with caption - green">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5984875" y="226142"/>
            <a:ext cx="6030913" cy="6410632"/>
          </a:xfrm>
        </p:spPr>
        <p:txBody>
          <a:bodyPr/>
          <a:lstStyle/>
          <a:p>
            <a:r>
              <a:rPr lang="en-US"/>
              <a:t>Click icon to add picture</a:t>
            </a:r>
            <a:endParaRPr lang="en-US" dirty="0"/>
          </a:p>
        </p:txBody>
      </p:sp>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34963"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00038" y="4483510"/>
            <a:ext cx="5690809"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6"/>
          <p:cNvSpPr>
            <a:spLocks noGrp="1"/>
          </p:cNvSpPr>
          <p:nvPr>
            <p:ph type="body" sz="quarter" idx="10"/>
          </p:nvPr>
        </p:nvSpPr>
        <p:spPr>
          <a:xfrm>
            <a:off x="408592" y="4634859"/>
            <a:ext cx="5008982" cy="1330325"/>
          </a:xfrm>
        </p:spPr>
        <p:txBody>
          <a:bodyPr/>
          <a:lstStyle/>
          <a:p>
            <a:pPr lvl="0"/>
            <a:r>
              <a:rPr lang="en-US"/>
              <a:t>Click to edit Master text styles</a:t>
            </a:r>
          </a:p>
        </p:txBody>
      </p:sp>
    </p:spTree>
    <p:extLst>
      <p:ext uri="{BB962C8B-B14F-4D97-AF65-F5344CB8AC3E}">
        <p14:creationId xmlns:p14="http://schemas.microsoft.com/office/powerpoint/2010/main" val="2766563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 image with caption - Blu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p:nvPr>
        </p:nvSpPr>
        <p:spPr>
          <a:xfrm>
            <a:off x="5984875" y="226142"/>
            <a:ext cx="6030913" cy="6410632"/>
          </a:xfrm>
        </p:spPr>
        <p:txBody>
          <a:bodyPr/>
          <a:lstStyle/>
          <a:p>
            <a:r>
              <a:rPr lang="en-US"/>
              <a:t>Click icon to add picture</a:t>
            </a:r>
            <a:endParaRPr lang="en-US" dirty="0"/>
          </a:p>
        </p:txBody>
      </p:sp>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34963"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00038" y="4483510"/>
            <a:ext cx="5690809" cy="286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408592" y="4634859"/>
            <a:ext cx="5008982" cy="1330325"/>
          </a:xfrm>
        </p:spPr>
        <p:txBody>
          <a:bodyPr/>
          <a:lstStyle/>
          <a:p>
            <a:pPr lvl="0"/>
            <a:r>
              <a:rPr lang="en-US"/>
              <a:t>Click to edit Master text styles</a:t>
            </a:r>
          </a:p>
        </p:txBody>
      </p:sp>
    </p:spTree>
    <p:extLst>
      <p:ext uri="{BB962C8B-B14F-4D97-AF65-F5344CB8AC3E}">
        <p14:creationId xmlns:p14="http://schemas.microsoft.com/office/powerpoint/2010/main" val="102619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frame picture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pPr marL="228600" marR="0" lvl="0" indent="-228600" algn="l" defTabSz="914400" rtl="0" eaLnBrk="0" fontAlgn="base" latinLnBrk="0" hangingPunct="0">
              <a:lnSpc>
                <a:spcPct val="90000"/>
              </a:lnSpc>
              <a:spcBef>
                <a:spcPts val="1000"/>
              </a:spcBef>
              <a:spcAft>
                <a:spcPct val="0"/>
              </a:spcAft>
              <a:buClrTx/>
              <a:buSzTx/>
              <a:buFont typeface="Arial" charset="0"/>
              <a:buNone/>
              <a:tabLst/>
              <a:defRPr/>
            </a:pPr>
            <a:r>
              <a:rPr lang="en-US"/>
              <a:t>Click icon to add picture</a:t>
            </a:r>
            <a:endParaRPr lang="en-US" dirty="0"/>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248025" y="1437481"/>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6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34963"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334963" y="1412875"/>
            <a:ext cx="10333037" cy="1022212"/>
          </a:xfrm>
        </p:spPr>
        <p:txBody>
          <a:bodyPr anchor="b"/>
          <a:lstStyle>
            <a:lvl1pPr algn="l">
              <a:defRPr sz="6000">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334963" y="2601119"/>
            <a:ext cx="1033303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60764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frame image with logo strip">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258528"/>
            <a:ext cx="12192000" cy="5599471"/>
          </a:xfrm>
        </p:spPr>
        <p:txBody>
          <a:bodyPr/>
          <a:lstStyle/>
          <a:p>
            <a:pPr marL="228600" marR="0" lvl="0" indent="-228600" algn="l" defTabSz="914400" rtl="0" eaLnBrk="0" fontAlgn="base" latinLnBrk="0" hangingPunct="0">
              <a:lnSpc>
                <a:spcPct val="90000"/>
              </a:lnSpc>
              <a:spcBef>
                <a:spcPts val="1000"/>
              </a:spcBef>
              <a:spcAft>
                <a:spcPct val="0"/>
              </a:spcAft>
              <a:buClrTx/>
              <a:buSzTx/>
              <a:buFont typeface="Arial" charset="0"/>
              <a:buNone/>
              <a:tabLst/>
              <a:defRPr/>
            </a:pPr>
            <a:r>
              <a:rPr lang="en-US"/>
              <a:t>Click icon to add picture</a:t>
            </a:r>
            <a:endParaRPr lang="en-US" dirty="0"/>
          </a:p>
        </p:txBody>
      </p:sp>
      <p:pic>
        <p:nvPicPr>
          <p:cNvPr id="5"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00038" y="4103688"/>
            <a:ext cx="644525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485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97E0D9-BD69-4B50-835C-A16D07E321ED}"/>
              </a:ext>
            </a:extLst>
          </p:cNvPr>
          <p:cNvSpPr/>
          <p:nvPr/>
        </p:nvSpPr>
        <p:spPr bwMode="hidden">
          <a:xfrm flipV="1">
            <a:off x="203200" y="152401"/>
            <a:ext cx="11785600" cy="6550025"/>
          </a:xfrm>
          <a:prstGeom prst="rect">
            <a:avLst/>
          </a:prstGeom>
          <a:solidFill>
            <a:srgbClr val="105B9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bwMode="white">
          <a:xfrm>
            <a:off x="897467" y="1935164"/>
            <a:ext cx="10498667" cy="1698625"/>
          </a:xfrm>
        </p:spPr>
        <p:txBody>
          <a:bodyPr/>
          <a:lstStyle>
            <a:lvl1pPr algn="l">
              <a:lnSpc>
                <a:spcPts val="5400"/>
              </a:lnSpc>
              <a:defRPr sz="4800" b="0">
                <a:solidFill>
                  <a:schemeClr val="bg1"/>
                </a:solidFill>
                <a:latin typeface="Georgia"/>
                <a:cs typeface="Georgia"/>
              </a:defRPr>
            </a:lvl1pPr>
          </a:lstStyle>
          <a:p>
            <a:r>
              <a:rPr lang="en-US"/>
              <a:t>Click to edit Master title style</a:t>
            </a:r>
            <a:endParaRPr lang="en-US" dirty="0"/>
          </a:p>
        </p:txBody>
      </p:sp>
    </p:spTree>
    <p:extLst>
      <p:ext uri="{BB962C8B-B14F-4D97-AF65-F5344CB8AC3E}">
        <p14:creationId xmlns:p14="http://schemas.microsoft.com/office/powerpoint/2010/main" val="4151775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E1DA120-0CC9-4319-971A-98EB5425A70C}"/>
              </a:ext>
            </a:extLst>
          </p:cNvPr>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cs typeface="+mn-cs"/>
              </a:defRPr>
            </a:lvl1pPr>
          </a:lstStyle>
          <a:p>
            <a:pPr>
              <a:defRPr/>
            </a:pPr>
            <a:endParaRPr lang="en-GB">
              <a:solidFill>
                <a:prstClr val="black"/>
              </a:solidFill>
            </a:endParaRPr>
          </a:p>
        </p:txBody>
      </p:sp>
      <p:sp>
        <p:nvSpPr>
          <p:cNvPr id="4" name="Rectangle 5">
            <a:extLst>
              <a:ext uri="{FF2B5EF4-FFF2-40B4-BE49-F238E27FC236}">
                <a16:creationId xmlns:a16="http://schemas.microsoft.com/office/drawing/2014/main" id="{D6B2B4ED-A455-4CF9-82A6-703898FEADA5}"/>
              </a:ext>
            </a:extLst>
          </p:cNvPr>
          <p:cNvSpPr>
            <a:spLocks noGrp="1" noChangeArrowheads="1"/>
          </p:cNvSpPr>
          <p:nvPr>
            <p:ph type="ftr" sz="quarter" idx="11"/>
          </p:nvPr>
        </p:nvSpPr>
        <p:spPr/>
        <p:txBody>
          <a:bodyPr/>
          <a:lstStyle>
            <a:lvl1pPr>
              <a:defRPr/>
            </a:lvl1pPr>
          </a:lstStyle>
          <a:p>
            <a:pPr>
              <a:defRPr/>
            </a:pPr>
            <a:endParaRPr lang="en-US" altLang="en-US">
              <a:solidFill>
                <a:prstClr val="black"/>
              </a:solidFill>
            </a:endParaRPr>
          </a:p>
        </p:txBody>
      </p:sp>
      <p:sp>
        <p:nvSpPr>
          <p:cNvPr id="5" name="Rectangle 6">
            <a:extLst>
              <a:ext uri="{FF2B5EF4-FFF2-40B4-BE49-F238E27FC236}">
                <a16:creationId xmlns:a16="http://schemas.microsoft.com/office/drawing/2014/main" id="{6091538D-2B64-482A-9099-77E0C32296E5}"/>
              </a:ext>
            </a:extLst>
          </p:cNvPr>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51D47C3-9B47-467D-9C92-AE29376F22DB}"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149252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mage slide">
    <p:spTree>
      <p:nvGrpSpPr>
        <p:cNvPr id="1" name=""/>
        <p:cNvGrpSpPr/>
        <p:nvPr/>
      </p:nvGrpSpPr>
      <p:grpSpPr>
        <a:xfrm>
          <a:off x="0" y="0"/>
          <a:ext cx="0" cy="0"/>
          <a:chOff x="0" y="0"/>
          <a:chExt cx="0" cy="0"/>
        </a:xfrm>
      </p:grpSpPr>
      <p:sp>
        <p:nvSpPr>
          <p:cNvPr id="5" name="Rectangle 4"/>
          <p:cNvSpPr/>
          <p:nvPr userDrawn="1"/>
        </p:nvSpPr>
        <p:spPr>
          <a:xfrm>
            <a:off x="0" y="0"/>
            <a:ext cx="12192000" cy="163511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 name="Picture 3" descr="Logistics complete Logo 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81749" y="254072"/>
            <a:ext cx="2927648" cy="455271"/>
          </a:xfrm>
          <a:prstGeom prst="rect">
            <a:avLst/>
          </a:prstGeom>
        </p:spPr>
      </p:pic>
      <p:pic>
        <p:nvPicPr>
          <p:cNvPr id="6" name="Picture 5" descr="Uni logo black~no box.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981749" y="472601"/>
            <a:ext cx="2689388" cy="473484"/>
          </a:xfrm>
          <a:prstGeom prst="rect">
            <a:avLst/>
          </a:prstGeom>
        </p:spPr>
      </p:pic>
    </p:spTree>
    <p:extLst>
      <p:ext uri="{BB962C8B-B14F-4D97-AF65-F5344CB8AC3E}">
        <p14:creationId xmlns:p14="http://schemas.microsoft.com/office/powerpoint/2010/main" val="845492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S_bullets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Text Placeholder 4"/>
          <p:cNvSpPr>
            <a:spLocks noGrp="1"/>
          </p:cNvSpPr>
          <p:nvPr>
            <p:ph type="body" sz="quarter" idx="11"/>
          </p:nvPr>
        </p:nvSpPr>
        <p:spPr>
          <a:xfrm>
            <a:off x="389465" y="1752600"/>
            <a:ext cx="11407424" cy="43243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p:cNvSpPr>
            <a:spLocks noGrp="1"/>
          </p:cNvSpPr>
          <p:nvPr>
            <p:ph type="ftr" sz="quarter" idx="12"/>
          </p:nvPr>
        </p:nvSpPr>
        <p:spPr/>
        <p:txBody>
          <a:bodyPr/>
          <a:lstStyle>
            <a:lvl1pPr>
              <a:defRPr/>
            </a:lvl1pPr>
          </a:lstStyle>
          <a:p>
            <a:pPr>
              <a:defRPr/>
            </a:pPr>
            <a:r>
              <a:rPr lang="en-US">
                <a:solidFill>
                  <a:prstClr val="black"/>
                </a:solidFill>
              </a:rPr>
              <a:t>|  </a:t>
            </a:r>
            <a:endParaRPr lang="en-US" b="1">
              <a:solidFill>
                <a:prstClr val="black"/>
              </a:solidFill>
            </a:endParaRPr>
          </a:p>
        </p:txBody>
      </p:sp>
    </p:spTree>
    <p:extLst>
      <p:ext uri="{BB962C8B-B14F-4D97-AF65-F5344CB8AC3E}">
        <p14:creationId xmlns:p14="http://schemas.microsoft.com/office/powerpoint/2010/main" val="2899445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06D8FF42-E8AA-40CC-AF10-1BC3F489A3C3}" type="datetimeFigureOut">
              <a:rPr lang="en-GB">
                <a:solidFill>
                  <a:prstClr val="black"/>
                </a:solidFill>
              </a:rPr>
              <a:pPr>
                <a:defRPr/>
              </a:pPr>
              <a:t>30/03/2020</a:t>
            </a:fld>
            <a:endParaRPr lang="en-GB">
              <a:solidFill>
                <a:prstClr val="black"/>
              </a:solidFill>
            </a:endParaRPr>
          </a:p>
        </p:txBody>
      </p:sp>
      <p:sp>
        <p:nvSpPr>
          <p:cNvPr id="8"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9" name="Slide Number Placeholder 17"/>
          <p:cNvSpPr>
            <a:spLocks noGrp="1"/>
          </p:cNvSpPr>
          <p:nvPr>
            <p:ph type="sldNum" sz="quarter" idx="12"/>
          </p:nvPr>
        </p:nvSpPr>
        <p:spPr/>
        <p:txBody>
          <a:bodyPr/>
          <a:lstStyle>
            <a:lvl1pPr>
              <a:defRPr/>
            </a:lvl1pPr>
          </a:lstStyle>
          <a:p>
            <a:fld id="{452C5B54-3353-49FE-93C0-2AC97C48F739}"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val="25610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34963" y="330200"/>
            <a:ext cx="1316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334963" y="1412875"/>
            <a:ext cx="10333037" cy="1022212"/>
          </a:xfrm>
        </p:spPr>
        <p:txBody>
          <a:bodyPr anchor="b"/>
          <a:lstStyle>
            <a:lvl1pPr algn="l">
              <a:defRPr sz="6000">
                <a:solidFill>
                  <a:schemeClr val="bg1"/>
                </a:solidFill>
              </a:defRPr>
            </a:lvl1pPr>
          </a:lstStyle>
          <a:p>
            <a:r>
              <a:rPr lang="en-US"/>
              <a:t>Click to edit Master title style</a:t>
            </a:r>
            <a:endParaRPr lang="en-US" dirty="0"/>
          </a:p>
        </p:txBody>
      </p:sp>
      <p:sp>
        <p:nvSpPr>
          <p:cNvPr id="7" name="Subtitle 2"/>
          <p:cNvSpPr>
            <a:spLocks noGrp="1"/>
          </p:cNvSpPr>
          <p:nvPr>
            <p:ph type="subTitle" idx="1"/>
          </p:nvPr>
        </p:nvSpPr>
        <p:spPr>
          <a:xfrm>
            <a:off x="334963" y="2601119"/>
            <a:ext cx="1033303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9394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4013"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353436" y="1408732"/>
            <a:ext cx="1141449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a:t>Click to edit Master title style</a:t>
            </a:r>
            <a:endParaRPr lang="en-US" altLang="x-none" dirty="0"/>
          </a:p>
        </p:txBody>
      </p:sp>
      <p:sp>
        <p:nvSpPr>
          <p:cNvPr id="6" name="Text Placeholder 2"/>
          <p:cNvSpPr>
            <a:spLocks noGrp="1"/>
          </p:cNvSpPr>
          <p:nvPr>
            <p:ph idx="1"/>
          </p:nvPr>
        </p:nvSpPr>
        <p:spPr bwMode="auto">
          <a:xfrm>
            <a:off x="353436" y="3212300"/>
            <a:ext cx="11414494"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endParaRPr lang="en-US" altLang="x-none" noProof="0" dirty="0"/>
          </a:p>
        </p:txBody>
      </p:sp>
    </p:spTree>
    <p:extLst>
      <p:ext uri="{BB962C8B-B14F-4D97-AF65-F5344CB8AC3E}">
        <p14:creationId xmlns:p14="http://schemas.microsoft.com/office/powerpoint/2010/main" val="373460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4013"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353436" y="1408732"/>
            <a:ext cx="1141449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a:t>Click to edit Master title style</a:t>
            </a:r>
            <a:endParaRPr lang="en-US" altLang="x-none" dirty="0"/>
          </a:p>
        </p:txBody>
      </p:sp>
      <p:sp>
        <p:nvSpPr>
          <p:cNvPr id="6" name="Text Placeholder 2"/>
          <p:cNvSpPr>
            <a:spLocks noGrp="1"/>
          </p:cNvSpPr>
          <p:nvPr>
            <p:ph idx="1"/>
          </p:nvPr>
        </p:nvSpPr>
        <p:spPr bwMode="auto">
          <a:xfrm>
            <a:off x="353436" y="3212300"/>
            <a:ext cx="11414494"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endParaRPr lang="en-US" altLang="x-none" noProof="0" dirty="0"/>
          </a:p>
        </p:txBody>
      </p:sp>
    </p:spTree>
    <p:extLst>
      <p:ext uri="{BB962C8B-B14F-4D97-AF65-F5344CB8AC3E}">
        <p14:creationId xmlns:p14="http://schemas.microsoft.com/office/powerpoint/2010/main" val="413057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4013"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353436" y="1408732"/>
            <a:ext cx="1141449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a:t>Click to edit Master title style</a:t>
            </a:r>
            <a:endParaRPr lang="en-US" altLang="x-none" dirty="0"/>
          </a:p>
        </p:txBody>
      </p:sp>
      <p:sp>
        <p:nvSpPr>
          <p:cNvPr id="6" name="Text Placeholder 2"/>
          <p:cNvSpPr>
            <a:spLocks noGrp="1"/>
          </p:cNvSpPr>
          <p:nvPr>
            <p:ph idx="1"/>
          </p:nvPr>
        </p:nvSpPr>
        <p:spPr bwMode="auto">
          <a:xfrm>
            <a:off x="353436" y="3212300"/>
            <a:ext cx="11414494" cy="32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endParaRPr lang="en-US" altLang="x-none" noProof="0" dirty="0"/>
          </a:p>
        </p:txBody>
      </p:sp>
    </p:spTree>
    <p:extLst>
      <p:ext uri="{BB962C8B-B14F-4D97-AF65-F5344CB8AC3E}">
        <p14:creationId xmlns:p14="http://schemas.microsoft.com/office/powerpoint/2010/main" val="1514231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4013"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643035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3">
        <a:schemeClr val="bg1"/>
      </p:bgRef>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4013"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206870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3">
        <a:schemeClr val="bg1"/>
      </p:bgRef>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4013"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495552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4013" y="1408113"/>
            <a:ext cx="11414125"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354013" y="3211513"/>
            <a:ext cx="11414125"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pic>
        <p:nvPicPr>
          <p:cNvPr id="1028" name="Picture 11"/>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354013" y="315913"/>
            <a:ext cx="131603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52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2" r:id="rId21"/>
    <p:sldLayoutId id="2147483683" r:id="rId22"/>
    <p:sldLayoutId id="2147483684" r:id="rId23"/>
    <p:sldLayoutId id="2147483685" r:id="rId24"/>
    <p:sldLayoutId id="2147483686" r:id="rId25"/>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charset="0"/>
        </a:defRPr>
      </a:lvl2pPr>
      <a:lvl3pPr algn="l" rtl="0" eaLnBrk="1" fontAlgn="base" hangingPunct="1">
        <a:lnSpc>
          <a:spcPct val="90000"/>
        </a:lnSpc>
        <a:spcBef>
          <a:spcPct val="0"/>
        </a:spcBef>
        <a:spcAft>
          <a:spcPct val="0"/>
        </a:spcAft>
        <a:defRPr sz="4400">
          <a:solidFill>
            <a:schemeClr val="tx1"/>
          </a:solidFill>
          <a:latin typeface="Calibri Light" charset="0"/>
        </a:defRPr>
      </a:lvl3pPr>
      <a:lvl4pPr algn="l" rtl="0" eaLnBrk="1" fontAlgn="base" hangingPunct="1">
        <a:lnSpc>
          <a:spcPct val="90000"/>
        </a:lnSpc>
        <a:spcBef>
          <a:spcPct val="0"/>
        </a:spcBef>
        <a:spcAft>
          <a:spcPct val="0"/>
        </a:spcAft>
        <a:defRPr sz="4400">
          <a:solidFill>
            <a:schemeClr val="tx1"/>
          </a:solidFill>
          <a:latin typeface="Calibri Light" charset="0"/>
        </a:defRPr>
      </a:lvl4pPr>
      <a:lvl5pPr algn="l" rtl="0" eaLnBrk="1" fontAlgn="base" hangingPunct="1">
        <a:lnSpc>
          <a:spcPct val="90000"/>
        </a:lnSpc>
        <a:spcBef>
          <a:spcPct val="0"/>
        </a:spcBef>
        <a:spcAft>
          <a:spcPct val="0"/>
        </a:spcAft>
        <a:defRPr sz="4400">
          <a:solidFill>
            <a:schemeClr val="tx1"/>
          </a:solidFill>
          <a:latin typeface="Calibri Light"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youtube.com/watch?v=NnnaJkKdwjU"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018CB-CB41-4329-886A-BE4A38F8E199}"/>
              </a:ext>
            </a:extLst>
          </p:cNvPr>
          <p:cNvSpPr>
            <a:spLocks noGrp="1"/>
          </p:cNvSpPr>
          <p:nvPr>
            <p:ph type="ctrTitle"/>
          </p:nvPr>
        </p:nvSpPr>
        <p:spPr>
          <a:xfrm>
            <a:off x="1717589" y="729049"/>
            <a:ext cx="8950411" cy="1706037"/>
          </a:xfrm>
        </p:spPr>
        <p:txBody>
          <a:bodyPr/>
          <a:lstStyle/>
          <a:p>
            <a:br>
              <a:rPr lang="en-GB" dirty="0"/>
            </a:br>
            <a:br>
              <a:rPr lang="en-GB" dirty="0"/>
            </a:br>
            <a:br>
              <a:rPr lang="en-GB" dirty="0"/>
            </a:br>
            <a:br>
              <a:rPr lang="en-GB" dirty="0"/>
            </a:br>
            <a:r>
              <a:rPr lang="en-GB" dirty="0"/>
              <a:t>Managing work and life    </a:t>
            </a:r>
          </a:p>
        </p:txBody>
      </p:sp>
      <p:sp>
        <p:nvSpPr>
          <p:cNvPr id="3" name="Content Placeholder 2">
            <a:extLst>
              <a:ext uri="{FF2B5EF4-FFF2-40B4-BE49-F238E27FC236}">
                <a16:creationId xmlns:a16="http://schemas.microsoft.com/office/drawing/2014/main" id="{815BEED3-DC62-483A-8FAB-3455B771D508}"/>
              </a:ext>
            </a:extLst>
          </p:cNvPr>
          <p:cNvSpPr>
            <a:spLocks noGrp="1"/>
          </p:cNvSpPr>
          <p:nvPr>
            <p:ph type="subTitle" idx="1"/>
          </p:nvPr>
        </p:nvSpPr>
        <p:spPr>
          <a:xfrm>
            <a:off x="334963" y="3076831"/>
            <a:ext cx="10333037" cy="1180049"/>
          </a:xfrm>
        </p:spPr>
        <p:txBody>
          <a:bodyPr/>
          <a:lstStyle/>
          <a:p>
            <a:pPr marL="0" indent="0">
              <a:buNone/>
            </a:pPr>
            <a:r>
              <a:rPr lang="en-GB" dirty="0"/>
              <a:t>14</a:t>
            </a:r>
            <a:r>
              <a:rPr lang="en-GB" baseline="30000" dirty="0"/>
              <a:t>th</a:t>
            </a:r>
            <a:r>
              <a:rPr lang="en-GB" dirty="0"/>
              <a:t> February 2020 </a:t>
            </a:r>
          </a:p>
          <a:p>
            <a:pPr marL="0" indent="0">
              <a:buNone/>
            </a:pPr>
            <a:r>
              <a:rPr lang="en-GB" dirty="0"/>
              <a:t>Julie Rippingale </a:t>
            </a:r>
          </a:p>
        </p:txBody>
      </p:sp>
      <p:pic>
        <p:nvPicPr>
          <p:cNvPr id="4" name="Picture 3">
            <a:extLst>
              <a:ext uri="{FF2B5EF4-FFF2-40B4-BE49-F238E27FC236}">
                <a16:creationId xmlns:a16="http://schemas.microsoft.com/office/drawing/2014/main" id="{8120BCB6-AE45-47FB-BDE4-41A07DA5B98E}"/>
              </a:ext>
            </a:extLst>
          </p:cNvPr>
          <p:cNvPicPr>
            <a:picLocks noChangeAspect="1"/>
          </p:cNvPicPr>
          <p:nvPr/>
        </p:nvPicPr>
        <p:blipFill>
          <a:blip r:embed="rId2"/>
          <a:stretch>
            <a:fillRect/>
          </a:stretch>
        </p:blipFill>
        <p:spPr>
          <a:xfrm>
            <a:off x="3935896" y="3007257"/>
            <a:ext cx="7103165" cy="3022482"/>
          </a:xfrm>
          <a:prstGeom prst="rect">
            <a:avLst/>
          </a:prstGeom>
        </p:spPr>
      </p:pic>
    </p:spTree>
    <p:extLst>
      <p:ext uri="{BB962C8B-B14F-4D97-AF65-F5344CB8AC3E}">
        <p14:creationId xmlns:p14="http://schemas.microsoft.com/office/powerpoint/2010/main" val="381722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A38201-AEFE-4509-B8E8-40675C6A6662}"/>
              </a:ext>
            </a:extLst>
          </p:cNvPr>
          <p:cNvSpPr>
            <a:spLocks noGrp="1"/>
          </p:cNvSpPr>
          <p:nvPr>
            <p:ph type="title"/>
          </p:nvPr>
        </p:nvSpPr>
        <p:spPr>
          <a:xfrm>
            <a:off x="354013" y="927652"/>
            <a:ext cx="11414125" cy="1166191"/>
          </a:xfrm>
        </p:spPr>
        <p:txBody>
          <a:bodyPr/>
          <a:lstStyle/>
          <a:p>
            <a:r>
              <a:rPr lang="en-GB" dirty="0"/>
              <a:t>Context, time, energy, priority </a:t>
            </a:r>
          </a:p>
        </p:txBody>
      </p:sp>
      <p:sp>
        <p:nvSpPr>
          <p:cNvPr id="3" name="Content Placeholder 2"/>
          <p:cNvSpPr>
            <a:spLocks noGrp="1"/>
          </p:cNvSpPr>
          <p:nvPr>
            <p:ph idx="1"/>
          </p:nvPr>
        </p:nvSpPr>
        <p:spPr>
          <a:xfrm>
            <a:off x="354013" y="1987827"/>
            <a:ext cx="11414125" cy="4482824"/>
          </a:xfrm>
        </p:spPr>
        <p:txBody>
          <a:bodyPr/>
          <a:lstStyle/>
          <a:p>
            <a:pPr marL="457200" lvl="0" indent="-457200">
              <a:spcBef>
                <a:spcPct val="0"/>
              </a:spcBef>
              <a:buClrTx/>
              <a:buSzTx/>
              <a:buFont typeface="+mj-lt"/>
              <a:buAutoNum type="arabicPeriod"/>
            </a:pPr>
            <a:r>
              <a:rPr lang="en-US" altLang="en-US" sz="2400" dirty="0">
                <a:solidFill>
                  <a:schemeClr val="tx1"/>
                </a:solidFill>
              </a:rPr>
              <a:t>Context is the key limiting factor. You should be aware of the context of your tasks- where do you need to be to do them? </a:t>
            </a:r>
          </a:p>
          <a:p>
            <a:pPr marL="457200" lvl="0" indent="-457200">
              <a:spcBef>
                <a:spcPct val="0"/>
              </a:spcBef>
              <a:buClrTx/>
              <a:buSzTx/>
              <a:buFont typeface="+mj-lt"/>
              <a:buAutoNum type="arabicPeriod"/>
            </a:pPr>
            <a:r>
              <a:rPr lang="en-US" altLang="en-US" sz="2400" dirty="0">
                <a:solidFill>
                  <a:schemeClr val="tx1"/>
                </a:solidFill>
              </a:rPr>
              <a:t>Time – how much time do you need to do that job well and how much time do you have? </a:t>
            </a:r>
          </a:p>
          <a:p>
            <a:pPr marL="457200" lvl="0" indent="-457200">
              <a:spcBef>
                <a:spcPct val="0"/>
              </a:spcBef>
              <a:buClrTx/>
              <a:buSzTx/>
              <a:buFont typeface="+mj-lt"/>
              <a:buAutoNum type="arabicPeriod"/>
            </a:pPr>
            <a:r>
              <a:rPr lang="en-US" altLang="en-US" sz="2400" dirty="0">
                <a:solidFill>
                  <a:schemeClr val="tx1"/>
                </a:solidFill>
              </a:rPr>
              <a:t>Energy – how much energy do we have and match that to the energy needed to accomplish the tasks available     </a:t>
            </a:r>
          </a:p>
          <a:p>
            <a:pPr marL="457200" lvl="0" indent="-457200">
              <a:spcBef>
                <a:spcPct val="0"/>
              </a:spcBef>
              <a:buClrTx/>
              <a:buSzTx/>
              <a:buFont typeface="+mj-lt"/>
              <a:buAutoNum type="arabicPeriod"/>
            </a:pPr>
            <a:r>
              <a:rPr lang="en-GB" sz="2400" dirty="0">
                <a:solidFill>
                  <a:schemeClr val="tx1"/>
                </a:solidFill>
              </a:rPr>
              <a:t>Priority is made up of two elements, importance and urgency. These two factors will determine priority at any given moment </a:t>
            </a:r>
          </a:p>
          <a:p>
            <a:pPr marL="457200" lvl="0" indent="-457200">
              <a:spcBef>
                <a:spcPct val="0"/>
              </a:spcBef>
              <a:buClrTx/>
              <a:buSzTx/>
              <a:buFont typeface="+mj-lt"/>
              <a:buAutoNum type="arabicPeriod"/>
            </a:pPr>
            <a:r>
              <a:rPr lang="en-GB" sz="2400" dirty="0">
                <a:solidFill>
                  <a:schemeClr val="tx1"/>
                </a:solidFill>
              </a:rPr>
              <a:t>Importance will be based around </a:t>
            </a:r>
            <a:r>
              <a:rPr lang="en-GB" sz="2400" dirty="0"/>
              <a:t>your</a:t>
            </a:r>
            <a:r>
              <a:rPr lang="en-GB" sz="2400" dirty="0">
                <a:solidFill>
                  <a:schemeClr val="tx1"/>
                </a:solidFill>
              </a:rPr>
              <a:t> values, your vision and goals </a:t>
            </a:r>
          </a:p>
          <a:p>
            <a:pPr marL="457200" lvl="0" indent="-457200">
              <a:spcBef>
                <a:spcPct val="0"/>
              </a:spcBef>
              <a:buClrTx/>
              <a:buSzTx/>
              <a:buFont typeface="+mj-lt"/>
              <a:buAutoNum type="arabicPeriod"/>
            </a:pPr>
            <a:r>
              <a:rPr lang="en-GB" sz="2400" dirty="0">
                <a:solidFill>
                  <a:schemeClr val="tx1"/>
                </a:solidFill>
              </a:rPr>
              <a:t>Priorities will often shift as the day progresses</a:t>
            </a:r>
          </a:p>
          <a:p>
            <a:pPr marL="0" lvl="0" indent="0">
              <a:spcBef>
                <a:spcPct val="0"/>
              </a:spcBef>
              <a:buClrTx/>
              <a:buSzTx/>
              <a:buNone/>
            </a:pPr>
            <a:r>
              <a:rPr lang="en-US" altLang="en-US" sz="2400" i="1" dirty="0">
                <a:solidFill>
                  <a:srgbClr val="FFFFFF"/>
                </a:solidFill>
                <a:latin typeface="+mj-lt"/>
              </a:rPr>
              <a:t>                                       </a:t>
            </a:r>
          </a:p>
          <a:p>
            <a:endParaRPr lang="en-GB" dirty="0"/>
          </a:p>
        </p:txBody>
      </p:sp>
    </p:spTree>
    <p:extLst>
      <p:ext uri="{BB962C8B-B14F-4D97-AF65-F5344CB8AC3E}">
        <p14:creationId xmlns:p14="http://schemas.microsoft.com/office/powerpoint/2010/main" val="263828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Getting things done - Workflow</a:t>
            </a:r>
          </a:p>
        </p:txBody>
      </p:sp>
      <p:graphicFrame>
        <p:nvGraphicFramePr>
          <p:cNvPr id="4" name="Content Placeholder 3"/>
          <p:cNvGraphicFramePr>
            <a:graphicFrameLocks noGrp="1"/>
          </p:cNvGraphicFramePr>
          <p:nvPr>
            <p:ph idx="1"/>
          </p:nvPr>
        </p:nvGraphicFramePr>
        <p:xfrm>
          <a:off x="609600" y="1935163"/>
          <a:ext cx="109728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4290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ext Placeholder 3">
            <a:extLst>
              <a:ext uri="{FF2B5EF4-FFF2-40B4-BE49-F238E27FC236}">
                <a16:creationId xmlns:a16="http://schemas.microsoft.com/office/drawing/2014/main" id="{69765AE4-3F6E-4F50-983C-47FDC20C114F}"/>
              </a:ext>
            </a:extLst>
          </p:cNvPr>
          <p:cNvSpPr>
            <a:spLocks noGrp="1"/>
          </p:cNvSpPr>
          <p:nvPr>
            <p:ph type="body" idx="1"/>
          </p:nvPr>
        </p:nvSpPr>
        <p:spPr/>
        <p:txBody>
          <a:bodyPr/>
          <a:lstStyle/>
          <a:p>
            <a:r>
              <a:rPr lang="en-GB" dirty="0"/>
              <a:t>Capture</a:t>
            </a:r>
          </a:p>
          <a:p>
            <a:endParaRPr lang="en-GB" dirty="0"/>
          </a:p>
        </p:txBody>
      </p:sp>
      <p:sp>
        <p:nvSpPr>
          <p:cNvPr id="5" name="Text Placeholder 4">
            <a:extLst>
              <a:ext uri="{FF2B5EF4-FFF2-40B4-BE49-F238E27FC236}">
                <a16:creationId xmlns:a16="http://schemas.microsoft.com/office/drawing/2014/main" id="{6F4CE40F-A103-45C5-A197-A190C83E4815}"/>
              </a:ext>
            </a:extLst>
          </p:cNvPr>
          <p:cNvSpPr>
            <a:spLocks noGrp="1"/>
          </p:cNvSpPr>
          <p:nvPr>
            <p:ph type="body" sz="half" idx="3"/>
          </p:nvPr>
        </p:nvSpPr>
        <p:spPr>
          <a:xfrm>
            <a:off x="6193368" y="1643271"/>
            <a:ext cx="5389033" cy="659352"/>
          </a:xfrm>
        </p:spPr>
        <p:txBody>
          <a:bodyPr/>
          <a:lstStyle/>
          <a:p>
            <a:r>
              <a:rPr lang="en-GB" dirty="0"/>
              <a:t>Clarify</a:t>
            </a:r>
          </a:p>
        </p:txBody>
      </p:sp>
      <p:sp>
        <p:nvSpPr>
          <p:cNvPr id="3" name="Content Placeholder 2"/>
          <p:cNvSpPr>
            <a:spLocks noGrp="1"/>
          </p:cNvSpPr>
          <p:nvPr>
            <p:ph sz="quarter" idx="2"/>
          </p:nvPr>
        </p:nvSpPr>
        <p:spPr>
          <a:xfrm>
            <a:off x="609600" y="2160104"/>
            <a:ext cx="5386917" cy="4200216"/>
          </a:xfrm>
        </p:spPr>
        <p:txBody>
          <a:bodyPr/>
          <a:lstStyle/>
          <a:p>
            <a:pPr marL="0" indent="0">
              <a:buNone/>
            </a:pPr>
            <a:endParaRPr lang="en-GB" dirty="0"/>
          </a:p>
          <a:p>
            <a:r>
              <a:rPr lang="en-GB" dirty="0"/>
              <a:t>Capture tools need to get back to nothing on them. You need to liberate the action notes out of the notebook! They can be low tech (notepad and pen) or high tech (Evernote, Office lens, brain toss). </a:t>
            </a:r>
          </a:p>
          <a:p>
            <a:pPr marL="0" indent="0">
              <a:buNone/>
            </a:pPr>
            <a:endParaRPr lang="en-GB" dirty="0"/>
          </a:p>
          <a:p>
            <a:pPr marL="0" indent="0">
              <a:buNone/>
            </a:pPr>
            <a:r>
              <a:rPr lang="en-GB" dirty="0"/>
              <a:t>Tip: If people ask you to do something in passing rather than hold them in your head you could ask them to send you an email</a:t>
            </a:r>
          </a:p>
        </p:txBody>
      </p:sp>
      <p:sp>
        <p:nvSpPr>
          <p:cNvPr id="6" name="Content Placeholder 5">
            <a:extLst>
              <a:ext uri="{FF2B5EF4-FFF2-40B4-BE49-F238E27FC236}">
                <a16:creationId xmlns:a16="http://schemas.microsoft.com/office/drawing/2014/main" id="{3F6A5EDE-C703-4DDF-99BB-AD9085D35B4C}"/>
              </a:ext>
            </a:extLst>
          </p:cNvPr>
          <p:cNvSpPr>
            <a:spLocks noGrp="1"/>
          </p:cNvSpPr>
          <p:nvPr>
            <p:ph sz="quarter" idx="4"/>
          </p:nvPr>
        </p:nvSpPr>
        <p:spPr/>
        <p:txBody>
          <a:bodyPr/>
          <a:lstStyle/>
          <a:p>
            <a:r>
              <a:rPr lang="en-GB" dirty="0"/>
              <a:t>This is the stage people miss out. With the capture notes you ask what is the next step?</a:t>
            </a:r>
          </a:p>
          <a:p>
            <a:r>
              <a:rPr lang="en-GB" dirty="0"/>
              <a:t>Sort capture notes, ask is this actionable ?  if no then either trash, incubate or reference e.g. someday/maybe</a:t>
            </a:r>
          </a:p>
          <a:p>
            <a:r>
              <a:rPr lang="en-GB" dirty="0"/>
              <a:t>Someday/maybe is a good place to store ideas</a:t>
            </a:r>
          </a:p>
          <a:p>
            <a:r>
              <a:rPr lang="en-GB" dirty="0"/>
              <a:t>Is it actionable ?– yes – will it take less than 2 minutes? – yes – do it</a:t>
            </a:r>
          </a:p>
          <a:p>
            <a:endParaRPr lang="en-GB" dirty="0"/>
          </a:p>
        </p:txBody>
      </p:sp>
    </p:spTree>
    <p:extLst>
      <p:ext uri="{BB962C8B-B14F-4D97-AF65-F5344CB8AC3E}">
        <p14:creationId xmlns:p14="http://schemas.microsoft.com/office/powerpoint/2010/main" val="1654798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Organise</a:t>
            </a:r>
          </a:p>
        </p:txBody>
      </p:sp>
      <p:pic>
        <p:nvPicPr>
          <p:cNvPr id="5" name="Picture 4">
            <a:extLst>
              <a:ext uri="{FF2B5EF4-FFF2-40B4-BE49-F238E27FC236}">
                <a16:creationId xmlns:a16="http://schemas.microsoft.com/office/drawing/2014/main" id="{DFCBB35D-A412-4EBB-912E-FE33382D49F1}"/>
              </a:ext>
            </a:extLst>
          </p:cNvPr>
          <p:cNvPicPr>
            <a:picLocks noChangeAspect="1"/>
          </p:cNvPicPr>
          <p:nvPr/>
        </p:nvPicPr>
        <p:blipFill>
          <a:blip r:embed="rId2"/>
          <a:stretch>
            <a:fillRect/>
          </a:stretch>
        </p:blipFill>
        <p:spPr>
          <a:xfrm>
            <a:off x="328337" y="2763078"/>
            <a:ext cx="3932237" cy="3369365"/>
          </a:xfrm>
          <a:prstGeom prst="rect">
            <a:avLst/>
          </a:prstGeom>
        </p:spPr>
      </p:pic>
      <p:sp>
        <p:nvSpPr>
          <p:cNvPr id="4" name="Text Placeholder 3">
            <a:extLst>
              <a:ext uri="{FF2B5EF4-FFF2-40B4-BE49-F238E27FC236}">
                <a16:creationId xmlns:a16="http://schemas.microsoft.com/office/drawing/2014/main" id="{4C792ED1-8360-4787-87F6-3C984B24D08E}"/>
              </a:ext>
            </a:extLst>
          </p:cNvPr>
          <p:cNvSpPr>
            <a:spLocks noGrp="1"/>
          </p:cNvSpPr>
          <p:nvPr>
            <p:ph type="body" sz="half" idx="2"/>
          </p:nvPr>
        </p:nvSpPr>
        <p:spPr/>
        <p:txBody>
          <a:bodyPr/>
          <a:lstStyle/>
          <a:p>
            <a:endParaRPr lang="en-GB" dirty="0"/>
          </a:p>
        </p:txBody>
      </p:sp>
      <p:sp>
        <p:nvSpPr>
          <p:cNvPr id="3" name="Content Placeholder 2"/>
          <p:cNvSpPr>
            <a:spLocks noGrp="1"/>
          </p:cNvSpPr>
          <p:nvPr>
            <p:ph sz="quarter" idx="10"/>
          </p:nvPr>
        </p:nvSpPr>
        <p:spPr/>
        <p:txBody>
          <a:bodyPr/>
          <a:lstStyle/>
          <a:p>
            <a:r>
              <a:rPr lang="en-GB" dirty="0"/>
              <a:t>In this stage we take all the items we have identified and park them in a system that makes us feel on top of our commitments and work rather than being buried by it </a:t>
            </a:r>
          </a:p>
          <a:p>
            <a:pPr marL="0" indent="0">
              <a:buNone/>
            </a:pPr>
            <a:endParaRPr lang="en-GB" dirty="0"/>
          </a:p>
          <a:p>
            <a:r>
              <a:rPr lang="en-GB" dirty="0"/>
              <a:t>Paper or electronic system. Can be good to try paper and pen as it removes one element of complexity - learning the application and allows us to get focused and organised </a:t>
            </a:r>
          </a:p>
          <a:p>
            <a:pPr marL="0" indent="0">
              <a:buNone/>
            </a:pPr>
            <a:endParaRPr lang="en-GB" dirty="0"/>
          </a:p>
          <a:p>
            <a:r>
              <a:rPr lang="en-GB" dirty="0"/>
              <a:t>One system or two? E.g. work and personal? </a:t>
            </a:r>
          </a:p>
        </p:txBody>
      </p:sp>
    </p:spTree>
    <p:extLst>
      <p:ext uri="{BB962C8B-B14F-4D97-AF65-F5344CB8AC3E}">
        <p14:creationId xmlns:p14="http://schemas.microsoft.com/office/powerpoint/2010/main" val="1329618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716" y="387350"/>
            <a:ext cx="9705422" cy="1654101"/>
          </a:xfrm>
        </p:spPr>
        <p:txBody>
          <a:bodyPr/>
          <a:lstStyle/>
          <a:p>
            <a:r>
              <a:rPr lang="en-GB" dirty="0"/>
              <a:t>Reflect</a:t>
            </a:r>
          </a:p>
        </p:txBody>
      </p:sp>
      <p:sp>
        <p:nvSpPr>
          <p:cNvPr id="3" name="Content Placeholder 2"/>
          <p:cNvSpPr>
            <a:spLocks noGrp="1"/>
          </p:cNvSpPr>
          <p:nvPr>
            <p:ph idx="1"/>
          </p:nvPr>
        </p:nvSpPr>
        <p:spPr>
          <a:xfrm>
            <a:off x="354013" y="2041451"/>
            <a:ext cx="11414125" cy="4429199"/>
          </a:xfrm>
        </p:spPr>
        <p:txBody>
          <a:bodyPr/>
          <a:lstStyle/>
          <a:p>
            <a:r>
              <a:rPr lang="en-GB" dirty="0"/>
              <a:t>Stage four is critical to success. You can call it weekly planning or weekly review but the message is the same. Take some time out on a regular basis to take stock of all your commitments </a:t>
            </a:r>
          </a:p>
          <a:p>
            <a:pPr marL="0" indent="0">
              <a:buNone/>
            </a:pPr>
            <a:endParaRPr lang="en-GB" dirty="0"/>
          </a:p>
          <a:p>
            <a:r>
              <a:rPr lang="en-GB" dirty="0"/>
              <a:t>Regularly treat yourself to some reflection time . However a regular review is not a luxury it is a requirement. The busier you are the more important this becomes</a:t>
            </a:r>
          </a:p>
        </p:txBody>
      </p:sp>
    </p:spTree>
    <p:extLst>
      <p:ext uri="{BB962C8B-B14F-4D97-AF65-F5344CB8AC3E}">
        <p14:creationId xmlns:p14="http://schemas.microsoft.com/office/powerpoint/2010/main" val="3419933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 - Weekly review </a:t>
            </a:r>
          </a:p>
        </p:txBody>
      </p:sp>
      <p:sp>
        <p:nvSpPr>
          <p:cNvPr id="3" name="Text Placeholder 2">
            <a:extLst>
              <a:ext uri="{FF2B5EF4-FFF2-40B4-BE49-F238E27FC236}">
                <a16:creationId xmlns:a16="http://schemas.microsoft.com/office/drawing/2014/main" id="{F5A5FF31-AF19-495E-8004-A74C71990F23}"/>
              </a:ext>
            </a:extLst>
          </p:cNvPr>
          <p:cNvSpPr>
            <a:spLocks noGrp="1"/>
          </p:cNvSpPr>
          <p:nvPr>
            <p:ph type="body" sz="half" idx="2"/>
          </p:nvPr>
        </p:nvSpPr>
        <p:spPr/>
        <p:txBody>
          <a:bodyPr/>
          <a:lstStyle/>
          <a:p>
            <a:r>
              <a:rPr lang="en-GB" dirty="0"/>
              <a:t>Stage four is critical to success. You can call it weekly planning or weekly review but the message is the same. Take some time out on a regular basis to take stock of all your commitments </a:t>
            </a:r>
          </a:p>
          <a:p>
            <a:endParaRPr lang="en-GB" dirty="0"/>
          </a:p>
          <a:p>
            <a:r>
              <a:rPr lang="en-GB" dirty="0"/>
              <a:t>Regularly treat yourself to some reflection time . However a regular review is not a luxury it is a requirement. The busier you are the more important this becomes</a:t>
            </a:r>
          </a:p>
          <a:p>
            <a:endParaRPr lang="en-GB" dirty="0"/>
          </a:p>
        </p:txBody>
      </p:sp>
      <p:pic>
        <p:nvPicPr>
          <p:cNvPr id="4" name="Content Placeholder 3"/>
          <p:cNvPicPr>
            <a:picLocks noGrp="1" noChangeAspect="1"/>
          </p:cNvPicPr>
          <p:nvPr>
            <p:ph sz="quarter" idx="10"/>
          </p:nvPr>
        </p:nvPicPr>
        <p:blipFill>
          <a:blip r:embed="rId2"/>
          <a:stretch>
            <a:fillRect/>
          </a:stretch>
        </p:blipFill>
        <p:spPr>
          <a:xfrm>
            <a:off x="5003271" y="1412875"/>
            <a:ext cx="6227233" cy="4670425"/>
          </a:xfrm>
          <a:prstGeom prst="rect">
            <a:avLst/>
          </a:prstGeom>
        </p:spPr>
      </p:pic>
    </p:spTree>
    <p:extLst>
      <p:ext uri="{BB962C8B-B14F-4D97-AF65-F5344CB8AC3E}">
        <p14:creationId xmlns:p14="http://schemas.microsoft.com/office/powerpoint/2010/main" val="1885012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Engage</a:t>
            </a:r>
          </a:p>
        </p:txBody>
      </p:sp>
      <p:sp>
        <p:nvSpPr>
          <p:cNvPr id="3" name="Content Placeholder 2"/>
          <p:cNvSpPr>
            <a:spLocks noGrp="1"/>
          </p:cNvSpPr>
          <p:nvPr>
            <p:ph idx="1"/>
          </p:nvPr>
        </p:nvSpPr>
        <p:spPr/>
        <p:txBody>
          <a:bodyPr/>
          <a:lstStyle/>
          <a:p>
            <a:r>
              <a:rPr lang="en-GB" dirty="0"/>
              <a:t>Now you have collected, clarified, organised and reviewed you are going to need to do it. Without ‘doing’ the previous four stages are pointless. </a:t>
            </a:r>
          </a:p>
        </p:txBody>
      </p:sp>
    </p:spTree>
    <p:extLst>
      <p:ext uri="{BB962C8B-B14F-4D97-AF65-F5344CB8AC3E}">
        <p14:creationId xmlns:p14="http://schemas.microsoft.com/office/powerpoint/2010/main" val="3862130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ADD2D-2B02-46E1-9CAB-8B146E2D3483}"/>
              </a:ext>
            </a:extLst>
          </p:cNvPr>
          <p:cNvSpPr>
            <a:spLocks noGrp="1"/>
          </p:cNvSpPr>
          <p:nvPr>
            <p:ph type="title"/>
          </p:nvPr>
        </p:nvSpPr>
        <p:spPr/>
        <p:txBody>
          <a:bodyPr/>
          <a:lstStyle/>
          <a:p>
            <a:r>
              <a:rPr lang="en-GB" dirty="0"/>
              <a:t>Tools to set up your GTD System</a:t>
            </a:r>
          </a:p>
        </p:txBody>
      </p:sp>
      <p:sp>
        <p:nvSpPr>
          <p:cNvPr id="3" name="Content Placeholder 2">
            <a:extLst>
              <a:ext uri="{FF2B5EF4-FFF2-40B4-BE49-F238E27FC236}">
                <a16:creationId xmlns:a16="http://schemas.microsoft.com/office/drawing/2014/main" id="{D5ED8019-0B09-4FD7-9C43-96E13C8FD505}"/>
              </a:ext>
            </a:extLst>
          </p:cNvPr>
          <p:cNvSpPr>
            <a:spLocks noGrp="1"/>
          </p:cNvSpPr>
          <p:nvPr>
            <p:ph idx="1"/>
          </p:nvPr>
        </p:nvSpPr>
        <p:spPr/>
        <p:txBody>
          <a:bodyPr/>
          <a:lstStyle/>
          <a:p>
            <a:pPr marL="0" indent="0">
              <a:buNone/>
            </a:pPr>
            <a:r>
              <a:rPr lang="en-GB" dirty="0"/>
              <a:t>If using the paper based system: </a:t>
            </a:r>
          </a:p>
          <a:p>
            <a:pPr marL="0" indent="0">
              <a:buNone/>
            </a:pPr>
            <a:r>
              <a:rPr lang="en-GB" dirty="0"/>
              <a:t>A4 ring binder</a:t>
            </a:r>
          </a:p>
          <a:p>
            <a:pPr marL="0" indent="0">
              <a:buNone/>
            </a:pPr>
            <a:r>
              <a:rPr lang="en-GB" dirty="0"/>
              <a:t>Card board</a:t>
            </a:r>
          </a:p>
          <a:p>
            <a:pPr marL="0" indent="0">
              <a:buNone/>
            </a:pPr>
            <a:r>
              <a:rPr lang="en-GB" dirty="0"/>
              <a:t>Labels</a:t>
            </a:r>
          </a:p>
          <a:p>
            <a:pPr marL="0" indent="0">
              <a:buNone/>
            </a:pPr>
            <a:r>
              <a:rPr lang="en-GB" dirty="0"/>
              <a:t>Post it notes</a:t>
            </a:r>
          </a:p>
          <a:p>
            <a:pPr marL="0" indent="0">
              <a:buNone/>
            </a:pPr>
            <a:r>
              <a:rPr lang="en-GB" dirty="0"/>
              <a:t>Pencil/Pen</a:t>
            </a:r>
          </a:p>
        </p:txBody>
      </p:sp>
    </p:spTree>
    <p:extLst>
      <p:ext uri="{BB962C8B-B14F-4D97-AF65-F5344CB8AC3E}">
        <p14:creationId xmlns:p14="http://schemas.microsoft.com/office/powerpoint/2010/main" val="1330628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752404-FEAC-4C87-9C45-35F2445E6980}"/>
              </a:ext>
            </a:extLst>
          </p:cNvPr>
          <p:cNvSpPr>
            <a:spLocks noGrp="1"/>
          </p:cNvSpPr>
          <p:nvPr>
            <p:ph type="title"/>
          </p:nvPr>
        </p:nvSpPr>
        <p:spPr>
          <a:xfrm>
            <a:off x="1853514" y="420131"/>
            <a:ext cx="9914416" cy="1087394"/>
          </a:xfrm>
        </p:spPr>
        <p:txBody>
          <a:bodyPr/>
          <a:lstStyle/>
          <a:p>
            <a:r>
              <a:rPr lang="en-GB" dirty="0"/>
              <a:t>Realising the dream </a:t>
            </a:r>
          </a:p>
        </p:txBody>
      </p:sp>
      <p:pic>
        <p:nvPicPr>
          <p:cNvPr id="7" name="Content Placeholder 6">
            <a:extLst>
              <a:ext uri="{FF2B5EF4-FFF2-40B4-BE49-F238E27FC236}">
                <a16:creationId xmlns:a16="http://schemas.microsoft.com/office/drawing/2014/main" id="{524D98CD-5439-46BE-9CF8-44091CB67C17}"/>
              </a:ext>
            </a:extLst>
          </p:cNvPr>
          <p:cNvPicPr>
            <a:picLocks noGrp="1" noChangeAspect="1"/>
          </p:cNvPicPr>
          <p:nvPr>
            <p:ph idx="1"/>
          </p:nvPr>
        </p:nvPicPr>
        <p:blipFill>
          <a:blip r:embed="rId2"/>
          <a:stretch>
            <a:fillRect/>
          </a:stretch>
        </p:blipFill>
        <p:spPr>
          <a:xfrm>
            <a:off x="583096" y="1754659"/>
            <a:ext cx="10191996" cy="4868563"/>
          </a:xfrm>
          <a:prstGeom prst="rect">
            <a:avLst/>
          </a:prstGeom>
        </p:spPr>
      </p:pic>
      <p:cxnSp>
        <p:nvCxnSpPr>
          <p:cNvPr id="9" name="Straight Arrow Connector 8">
            <a:extLst>
              <a:ext uri="{FF2B5EF4-FFF2-40B4-BE49-F238E27FC236}">
                <a16:creationId xmlns:a16="http://schemas.microsoft.com/office/drawing/2014/main" id="{4FBDC0F3-A5D7-4DCF-9446-868FDE14B605}"/>
              </a:ext>
            </a:extLst>
          </p:cNvPr>
          <p:cNvCxnSpPr/>
          <p:nvPr/>
        </p:nvCxnSpPr>
        <p:spPr>
          <a:xfrm flipH="1">
            <a:off x="7381462" y="940040"/>
            <a:ext cx="795130" cy="980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5E702C6-398D-43C9-9947-5EC9D3F25B56}"/>
              </a:ext>
            </a:extLst>
          </p:cNvPr>
          <p:cNvSpPr txBox="1"/>
          <p:nvPr/>
        </p:nvSpPr>
        <p:spPr>
          <a:xfrm>
            <a:off x="8176593" y="755374"/>
            <a:ext cx="2928730" cy="369332"/>
          </a:xfrm>
          <a:prstGeom prst="rect">
            <a:avLst/>
          </a:prstGeom>
          <a:noFill/>
        </p:spPr>
        <p:txBody>
          <a:bodyPr wrap="square" rtlCol="0">
            <a:spAutoFit/>
          </a:bodyPr>
          <a:lstStyle/>
          <a:p>
            <a:r>
              <a:rPr lang="en-GB" dirty="0"/>
              <a:t>Brick wall </a:t>
            </a:r>
          </a:p>
        </p:txBody>
      </p:sp>
    </p:spTree>
    <p:extLst>
      <p:ext uri="{BB962C8B-B14F-4D97-AF65-F5344CB8AC3E}">
        <p14:creationId xmlns:p14="http://schemas.microsoft.com/office/powerpoint/2010/main" val="81576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2C796-9C98-4051-AD69-F21A1B75A554}"/>
              </a:ext>
            </a:extLst>
          </p:cNvPr>
          <p:cNvSpPr>
            <a:spLocks noGrp="1"/>
          </p:cNvSpPr>
          <p:nvPr>
            <p:ph type="title"/>
          </p:nvPr>
        </p:nvSpPr>
        <p:spPr>
          <a:xfrm>
            <a:off x="1878227" y="0"/>
            <a:ext cx="9924835" cy="1804087"/>
          </a:xfrm>
        </p:spPr>
        <p:txBody>
          <a:bodyPr/>
          <a:lstStyle/>
          <a:p>
            <a:r>
              <a:rPr lang="en-GB" dirty="0"/>
              <a:t>In pairs discuss</a:t>
            </a:r>
          </a:p>
        </p:txBody>
      </p:sp>
      <p:sp>
        <p:nvSpPr>
          <p:cNvPr id="3" name="Content Placeholder 2">
            <a:extLst>
              <a:ext uri="{FF2B5EF4-FFF2-40B4-BE49-F238E27FC236}">
                <a16:creationId xmlns:a16="http://schemas.microsoft.com/office/drawing/2014/main" id="{5763C9B9-537F-4A60-8380-8C1CF6DA3CC4}"/>
              </a:ext>
            </a:extLst>
          </p:cNvPr>
          <p:cNvSpPr>
            <a:spLocks noGrp="1"/>
          </p:cNvSpPr>
          <p:nvPr>
            <p:ph idx="1"/>
          </p:nvPr>
        </p:nvSpPr>
        <p:spPr>
          <a:xfrm>
            <a:off x="354013" y="1210962"/>
            <a:ext cx="11414125" cy="5259689"/>
          </a:xfrm>
        </p:spPr>
        <p:txBody>
          <a:bodyPr/>
          <a:lstStyle/>
          <a:p>
            <a:pPr marL="0" indent="0">
              <a:buNone/>
            </a:pPr>
            <a:r>
              <a:rPr lang="en-GB" dirty="0"/>
              <a:t>1. What is your dream? Think of one issue that you would love to address in relation to managing your work what would it be? E.g. to be able to do my planning within the working week</a:t>
            </a:r>
          </a:p>
          <a:p>
            <a:pPr marL="0" indent="0">
              <a:buNone/>
            </a:pPr>
            <a:r>
              <a:rPr lang="en-GB" dirty="0"/>
              <a:t>2. People –  Who are the people that could support you to make this happen? </a:t>
            </a:r>
          </a:p>
          <a:p>
            <a:pPr marL="0" indent="0">
              <a:buNone/>
            </a:pPr>
            <a:r>
              <a:rPr lang="en-GB" dirty="0"/>
              <a:t>3. Places – everything in life takes place somewhere – what are the places where you can explore this dream, where are the people that can help make this happen? </a:t>
            </a:r>
          </a:p>
          <a:p>
            <a:pPr marL="0" indent="0">
              <a:buNone/>
            </a:pPr>
            <a:r>
              <a:rPr lang="en-GB" dirty="0"/>
              <a:t>4. Resources – what resources are actually required to move a dream towards reality? </a:t>
            </a:r>
          </a:p>
          <a:p>
            <a:pPr marL="0" indent="0">
              <a:buNone/>
            </a:pPr>
            <a:r>
              <a:rPr lang="en-GB" dirty="0">
                <a:highlight>
                  <a:srgbClr val="C0C0C0"/>
                </a:highlight>
              </a:rPr>
              <a:t>If you hit a brick wall, this issue becomes the focus of the dream – for now </a:t>
            </a:r>
          </a:p>
          <a:p>
            <a:pPr marL="0" indent="0">
              <a:buNone/>
            </a:pPr>
            <a:r>
              <a:rPr lang="en-GB" dirty="0"/>
              <a:t>5. What are the next steps to make the dream a reality? </a:t>
            </a:r>
          </a:p>
          <a:p>
            <a:endParaRPr lang="en-GB" dirty="0"/>
          </a:p>
        </p:txBody>
      </p:sp>
    </p:spTree>
    <p:extLst>
      <p:ext uri="{BB962C8B-B14F-4D97-AF65-F5344CB8AC3E}">
        <p14:creationId xmlns:p14="http://schemas.microsoft.com/office/powerpoint/2010/main" val="2044021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Session aims</a:t>
            </a:r>
          </a:p>
        </p:txBody>
      </p:sp>
      <p:sp>
        <p:nvSpPr>
          <p:cNvPr id="5" name="Content Placeholder 4"/>
          <p:cNvSpPr>
            <a:spLocks noGrp="1"/>
          </p:cNvSpPr>
          <p:nvPr>
            <p:ph idx="1"/>
          </p:nvPr>
        </p:nvSpPr>
        <p:spPr>
          <a:xfrm>
            <a:off x="353436" y="2623930"/>
            <a:ext cx="11414494" cy="3846443"/>
          </a:xfrm>
        </p:spPr>
        <p:txBody>
          <a:bodyPr/>
          <a:lstStyle/>
          <a:p>
            <a:r>
              <a:rPr lang="en-GB" dirty="0"/>
              <a:t>To focus on what is strong not what is wrong - by focusing on what is strong we can build on that.  </a:t>
            </a:r>
          </a:p>
          <a:p>
            <a:r>
              <a:rPr lang="en-GB" dirty="0"/>
              <a:t>To discuss what works for you in managing work as an NQT and explore your ‘dreams’</a:t>
            </a:r>
          </a:p>
          <a:p>
            <a:r>
              <a:rPr lang="en-GB" dirty="0"/>
              <a:t>To share tools and tips for managing work and life</a:t>
            </a:r>
          </a:p>
          <a:p>
            <a:r>
              <a:rPr lang="en-GB" dirty="0"/>
              <a:t>To introduce the ‘Getting things done’ system </a:t>
            </a:r>
          </a:p>
          <a:p>
            <a:pPr marL="0" indent="0">
              <a:buNone/>
            </a:pPr>
            <a:r>
              <a:rPr lang="en-GB" dirty="0"/>
              <a:t>  </a:t>
            </a:r>
          </a:p>
        </p:txBody>
      </p:sp>
      <p:pic>
        <p:nvPicPr>
          <p:cNvPr id="2" name="Picture 1">
            <a:extLst>
              <a:ext uri="{FF2B5EF4-FFF2-40B4-BE49-F238E27FC236}">
                <a16:creationId xmlns:a16="http://schemas.microsoft.com/office/drawing/2014/main" id="{2654FB92-1BD8-41B6-8CEE-EA1DBD5EFA4D}"/>
              </a:ext>
            </a:extLst>
          </p:cNvPr>
          <p:cNvPicPr>
            <a:picLocks noChangeAspect="1"/>
          </p:cNvPicPr>
          <p:nvPr/>
        </p:nvPicPr>
        <p:blipFill>
          <a:blip r:embed="rId2"/>
          <a:stretch>
            <a:fillRect/>
          </a:stretch>
        </p:blipFill>
        <p:spPr>
          <a:xfrm>
            <a:off x="8895108" y="570532"/>
            <a:ext cx="2724150" cy="1676400"/>
          </a:xfrm>
          <a:prstGeom prst="rect">
            <a:avLst/>
          </a:prstGeom>
        </p:spPr>
      </p:pic>
    </p:spTree>
    <p:extLst>
      <p:ext uri="{BB962C8B-B14F-4D97-AF65-F5344CB8AC3E}">
        <p14:creationId xmlns:p14="http://schemas.microsoft.com/office/powerpoint/2010/main" val="1858709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A19104-3541-43B5-8B03-922F331CA1FA}"/>
              </a:ext>
            </a:extLst>
          </p:cNvPr>
          <p:cNvSpPr>
            <a:spLocks noGrp="1"/>
          </p:cNvSpPr>
          <p:nvPr>
            <p:ph type="body" sz="quarter" idx="10"/>
          </p:nvPr>
        </p:nvSpPr>
        <p:spPr/>
        <p:txBody>
          <a:bodyPr/>
          <a:lstStyle/>
          <a:p>
            <a:pPr marL="0" indent="0">
              <a:buNone/>
            </a:pPr>
            <a:r>
              <a:rPr lang="en-GB" dirty="0"/>
              <a:t>Thank you </a:t>
            </a:r>
          </a:p>
        </p:txBody>
      </p:sp>
      <p:sp>
        <p:nvSpPr>
          <p:cNvPr id="5" name="Picture Placeholder 4">
            <a:extLst>
              <a:ext uri="{FF2B5EF4-FFF2-40B4-BE49-F238E27FC236}">
                <a16:creationId xmlns:a16="http://schemas.microsoft.com/office/drawing/2014/main" id="{8ED2B6EA-971E-4406-898A-AA32C10470F2}"/>
              </a:ext>
            </a:extLst>
          </p:cNvPr>
          <p:cNvSpPr>
            <a:spLocks noGrp="1"/>
          </p:cNvSpPr>
          <p:nvPr>
            <p:ph type="pic" sz="quarter" idx="11"/>
          </p:nvPr>
        </p:nvSpPr>
        <p:spPr/>
      </p:sp>
    </p:spTree>
    <p:extLst>
      <p:ext uri="{BB962C8B-B14F-4D97-AF65-F5344CB8AC3E}">
        <p14:creationId xmlns:p14="http://schemas.microsoft.com/office/powerpoint/2010/main" val="3568949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D5A4-D471-4969-A7C7-6244A9AB2E9D}"/>
              </a:ext>
            </a:extLst>
          </p:cNvPr>
          <p:cNvSpPr>
            <a:spLocks noGrp="1"/>
          </p:cNvSpPr>
          <p:nvPr>
            <p:ph type="title"/>
          </p:nvPr>
        </p:nvSpPr>
        <p:spPr/>
        <p:txBody>
          <a:bodyPr/>
          <a:lstStyle/>
          <a:p>
            <a:r>
              <a:rPr lang="en-GB" dirty="0"/>
              <a:t>Group check in and discussion</a:t>
            </a:r>
          </a:p>
        </p:txBody>
      </p:sp>
      <p:sp>
        <p:nvSpPr>
          <p:cNvPr id="3" name="Content Placeholder 2">
            <a:extLst>
              <a:ext uri="{FF2B5EF4-FFF2-40B4-BE49-F238E27FC236}">
                <a16:creationId xmlns:a16="http://schemas.microsoft.com/office/drawing/2014/main" id="{0012899C-EF26-482A-AC75-41081F9F8AE9}"/>
              </a:ext>
            </a:extLst>
          </p:cNvPr>
          <p:cNvSpPr>
            <a:spLocks noGrp="1"/>
          </p:cNvSpPr>
          <p:nvPr>
            <p:ph idx="1"/>
          </p:nvPr>
        </p:nvSpPr>
        <p:spPr>
          <a:xfrm>
            <a:off x="353436" y="2584174"/>
            <a:ext cx="11414494" cy="3886199"/>
          </a:xfrm>
        </p:spPr>
        <p:txBody>
          <a:bodyPr/>
          <a:lstStyle/>
          <a:p>
            <a:r>
              <a:rPr lang="en-GB" dirty="0"/>
              <a:t>On your tables introduce yourself, where you are from and one thing that makes you smile</a:t>
            </a:r>
          </a:p>
          <a:p>
            <a:pPr marL="0" indent="0">
              <a:buNone/>
            </a:pPr>
            <a:r>
              <a:rPr lang="en-GB" dirty="0"/>
              <a:t>Circle practice: </a:t>
            </a:r>
          </a:p>
          <a:p>
            <a:r>
              <a:rPr lang="en-GB" dirty="0"/>
              <a:t>Listen with Attention</a:t>
            </a:r>
          </a:p>
          <a:p>
            <a:r>
              <a:rPr lang="en-GB" dirty="0"/>
              <a:t>Speak with Intention</a:t>
            </a:r>
          </a:p>
          <a:p>
            <a:r>
              <a:rPr lang="en-GB" dirty="0"/>
              <a:t>Tend to the wellbeing of the group </a:t>
            </a:r>
          </a:p>
        </p:txBody>
      </p:sp>
      <p:pic>
        <p:nvPicPr>
          <p:cNvPr id="4" name="Picture 3">
            <a:extLst>
              <a:ext uri="{FF2B5EF4-FFF2-40B4-BE49-F238E27FC236}">
                <a16:creationId xmlns:a16="http://schemas.microsoft.com/office/drawing/2014/main" id="{12CACEC2-5B2B-4F8F-B8D2-25AC6801FCEC}"/>
              </a:ext>
            </a:extLst>
          </p:cNvPr>
          <p:cNvPicPr>
            <a:picLocks noChangeAspect="1"/>
          </p:cNvPicPr>
          <p:nvPr/>
        </p:nvPicPr>
        <p:blipFill>
          <a:blip r:embed="rId2"/>
          <a:stretch>
            <a:fillRect/>
          </a:stretch>
        </p:blipFill>
        <p:spPr>
          <a:xfrm>
            <a:off x="6811617" y="3034748"/>
            <a:ext cx="4412973" cy="2915478"/>
          </a:xfrm>
          <a:prstGeom prst="rect">
            <a:avLst/>
          </a:prstGeom>
        </p:spPr>
      </p:pic>
    </p:spTree>
    <p:extLst>
      <p:ext uri="{BB962C8B-B14F-4D97-AF65-F5344CB8AC3E}">
        <p14:creationId xmlns:p14="http://schemas.microsoft.com/office/powerpoint/2010/main" val="2045218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38D0D-FCE4-4A11-A7DA-0135919D6E4F}"/>
              </a:ext>
            </a:extLst>
          </p:cNvPr>
          <p:cNvSpPr>
            <a:spLocks noGrp="1"/>
          </p:cNvSpPr>
          <p:nvPr>
            <p:ph type="title"/>
          </p:nvPr>
        </p:nvSpPr>
        <p:spPr/>
        <p:txBody>
          <a:bodyPr/>
          <a:lstStyle/>
          <a:p>
            <a:r>
              <a:rPr lang="en-GB" dirty="0"/>
              <a:t>What works – In pairs </a:t>
            </a:r>
          </a:p>
        </p:txBody>
      </p:sp>
      <p:sp>
        <p:nvSpPr>
          <p:cNvPr id="3" name="Content Placeholder 2">
            <a:extLst>
              <a:ext uri="{FF2B5EF4-FFF2-40B4-BE49-F238E27FC236}">
                <a16:creationId xmlns:a16="http://schemas.microsoft.com/office/drawing/2014/main" id="{ED69825B-85DE-492E-8F06-0EEC48190851}"/>
              </a:ext>
            </a:extLst>
          </p:cNvPr>
          <p:cNvSpPr>
            <a:spLocks noGrp="1"/>
          </p:cNvSpPr>
          <p:nvPr>
            <p:ph idx="1"/>
          </p:nvPr>
        </p:nvSpPr>
        <p:spPr>
          <a:xfrm>
            <a:off x="354013" y="2578647"/>
            <a:ext cx="11414125" cy="3892004"/>
          </a:xfrm>
        </p:spPr>
        <p:txBody>
          <a:bodyPr/>
          <a:lstStyle/>
          <a:p>
            <a:r>
              <a:rPr lang="en-GB" dirty="0"/>
              <a:t>Discuss the things that you have done in the past that have worked well in relation to managing work and/or life. </a:t>
            </a:r>
          </a:p>
          <a:p>
            <a:r>
              <a:rPr lang="en-GB" dirty="0"/>
              <a:t>What is working well for you now in managing your work as an NQT? </a:t>
            </a:r>
          </a:p>
          <a:p>
            <a:r>
              <a:rPr lang="en-GB" dirty="0"/>
              <a:t>What do you observe others doing which is working well?</a:t>
            </a:r>
          </a:p>
          <a:p>
            <a:r>
              <a:rPr lang="en-GB" dirty="0"/>
              <a:t>What are the key ingredients when you feel at your most effective?  </a:t>
            </a:r>
          </a:p>
          <a:p>
            <a:r>
              <a:rPr lang="en-GB" dirty="0"/>
              <a:t>Draw up a list of the above on flipchart</a:t>
            </a:r>
          </a:p>
          <a:p>
            <a:pPr marL="0" indent="0">
              <a:buNone/>
            </a:pPr>
            <a:endParaRPr lang="en-GB" dirty="0"/>
          </a:p>
          <a:p>
            <a:pPr marL="0" indent="0">
              <a:buNone/>
            </a:pPr>
            <a:endParaRPr lang="en-GB" dirty="0"/>
          </a:p>
          <a:p>
            <a:endParaRPr lang="en-GB" dirty="0"/>
          </a:p>
          <a:p>
            <a:endParaRPr lang="en-GB" dirty="0"/>
          </a:p>
        </p:txBody>
      </p:sp>
      <p:pic>
        <p:nvPicPr>
          <p:cNvPr id="4" name="Picture 3">
            <a:extLst>
              <a:ext uri="{FF2B5EF4-FFF2-40B4-BE49-F238E27FC236}">
                <a16:creationId xmlns:a16="http://schemas.microsoft.com/office/drawing/2014/main" id="{B7DC1DD6-0551-4188-B0C4-7355ED49BD76}"/>
              </a:ext>
            </a:extLst>
          </p:cNvPr>
          <p:cNvPicPr>
            <a:picLocks noChangeAspect="1"/>
          </p:cNvPicPr>
          <p:nvPr/>
        </p:nvPicPr>
        <p:blipFill>
          <a:blip r:embed="rId2"/>
          <a:stretch>
            <a:fillRect/>
          </a:stretch>
        </p:blipFill>
        <p:spPr>
          <a:xfrm>
            <a:off x="8348870" y="237579"/>
            <a:ext cx="3684368" cy="2341067"/>
          </a:xfrm>
          <a:prstGeom prst="rect">
            <a:avLst/>
          </a:prstGeom>
        </p:spPr>
      </p:pic>
    </p:spTree>
    <p:extLst>
      <p:ext uri="{BB962C8B-B14F-4D97-AF65-F5344CB8AC3E}">
        <p14:creationId xmlns:p14="http://schemas.microsoft.com/office/powerpoint/2010/main" val="3935958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59ED-70F2-47B6-9FB4-5DABF02AD243}"/>
              </a:ext>
            </a:extLst>
          </p:cNvPr>
          <p:cNvSpPr>
            <a:spLocks noGrp="1"/>
          </p:cNvSpPr>
          <p:nvPr>
            <p:ph type="title"/>
          </p:nvPr>
        </p:nvSpPr>
        <p:spPr/>
        <p:txBody>
          <a:bodyPr/>
          <a:lstStyle/>
          <a:p>
            <a:r>
              <a:rPr lang="en-GB" dirty="0"/>
              <a:t>Sharing resources </a:t>
            </a:r>
          </a:p>
        </p:txBody>
      </p:sp>
      <p:sp>
        <p:nvSpPr>
          <p:cNvPr id="3" name="Content Placeholder 2">
            <a:extLst>
              <a:ext uri="{FF2B5EF4-FFF2-40B4-BE49-F238E27FC236}">
                <a16:creationId xmlns:a16="http://schemas.microsoft.com/office/drawing/2014/main" id="{0651A335-D61D-4047-9126-464353D04113}"/>
              </a:ext>
            </a:extLst>
          </p:cNvPr>
          <p:cNvSpPr>
            <a:spLocks noGrp="1"/>
          </p:cNvSpPr>
          <p:nvPr>
            <p:ph idx="1"/>
          </p:nvPr>
        </p:nvSpPr>
        <p:spPr/>
        <p:txBody>
          <a:bodyPr/>
          <a:lstStyle/>
          <a:p>
            <a:pPr marL="0" indent="0">
              <a:buNone/>
            </a:pPr>
            <a:r>
              <a:rPr lang="en-GB" dirty="0"/>
              <a:t> Group feedback </a:t>
            </a:r>
          </a:p>
        </p:txBody>
      </p:sp>
    </p:spTree>
    <p:extLst>
      <p:ext uri="{BB962C8B-B14F-4D97-AF65-F5344CB8AC3E}">
        <p14:creationId xmlns:p14="http://schemas.microsoft.com/office/powerpoint/2010/main" val="1295291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005" y="382773"/>
            <a:ext cx="10003133" cy="1339702"/>
          </a:xfrm>
        </p:spPr>
        <p:txBody>
          <a:bodyPr/>
          <a:lstStyle/>
          <a:p>
            <a:r>
              <a:rPr lang="en-GB" sz="2400" dirty="0"/>
              <a:t>GTD (Getting Things Done) </a:t>
            </a:r>
            <a:br>
              <a:rPr lang="en-GB" sz="2400" dirty="0"/>
            </a:br>
            <a:r>
              <a:rPr lang="en-GB" sz="2400" dirty="0">
                <a:hlinkClick r:id="rId2"/>
              </a:rPr>
              <a:t>Getting Things Done Animated Summary David Allen</a:t>
            </a:r>
            <a:r>
              <a:rPr lang="en-GB" sz="2400" dirty="0"/>
              <a:t>  (7mins)</a:t>
            </a:r>
            <a:endParaRPr lang="en-GB" dirty="0"/>
          </a:p>
        </p:txBody>
      </p:sp>
      <p:pic>
        <p:nvPicPr>
          <p:cNvPr id="4" name="Content Placeholder 3"/>
          <p:cNvPicPr>
            <a:picLocks noGrp="1" noChangeAspect="1"/>
          </p:cNvPicPr>
          <p:nvPr>
            <p:ph idx="1"/>
          </p:nvPr>
        </p:nvPicPr>
        <p:blipFill>
          <a:blip r:embed="rId3"/>
          <a:stretch>
            <a:fillRect/>
          </a:stretch>
        </p:blipFill>
        <p:spPr>
          <a:xfrm>
            <a:off x="2174789" y="2105819"/>
            <a:ext cx="7274011" cy="4048125"/>
          </a:xfrm>
          <a:prstGeom prst="rect">
            <a:avLst/>
          </a:prstGeom>
        </p:spPr>
      </p:pic>
    </p:spTree>
    <p:extLst>
      <p:ext uri="{BB962C8B-B14F-4D97-AF65-F5344CB8AC3E}">
        <p14:creationId xmlns:p14="http://schemas.microsoft.com/office/powerpoint/2010/main" val="1288746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 do lists – top tips </a:t>
            </a:r>
          </a:p>
        </p:txBody>
      </p:sp>
      <p:sp>
        <p:nvSpPr>
          <p:cNvPr id="3" name="Content Placeholder 2"/>
          <p:cNvSpPr>
            <a:spLocks noGrp="1"/>
          </p:cNvSpPr>
          <p:nvPr>
            <p:ph idx="1"/>
          </p:nvPr>
        </p:nvSpPr>
        <p:spPr>
          <a:xfrm>
            <a:off x="354013" y="2461847"/>
            <a:ext cx="11414125" cy="4008804"/>
          </a:xfrm>
        </p:spPr>
        <p:txBody>
          <a:bodyPr/>
          <a:lstStyle/>
          <a:p>
            <a:r>
              <a:rPr lang="en-GB" dirty="0"/>
              <a:t>Lists often start with the words ‘Organise’, ‘Plan’ these are not tasks they are projects. We often find we don’t end up doing these or we put them off as they require much more time and planning. </a:t>
            </a:r>
          </a:p>
          <a:p>
            <a:pPr marL="0" indent="0">
              <a:buNone/>
            </a:pPr>
            <a:endParaRPr lang="en-GB" dirty="0"/>
          </a:p>
          <a:p>
            <a:r>
              <a:rPr lang="en-GB" dirty="0"/>
              <a:t>Tasks that can be done straight away should not go on a to do list, you should just do them. If you can’t then they should go on a plan. Thus you need a system for organising </a:t>
            </a:r>
          </a:p>
        </p:txBody>
      </p:sp>
    </p:spTree>
    <p:extLst>
      <p:ext uri="{BB962C8B-B14F-4D97-AF65-F5344CB8AC3E}">
        <p14:creationId xmlns:p14="http://schemas.microsoft.com/office/powerpoint/2010/main" val="2242609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lists – top tips </a:t>
            </a:r>
          </a:p>
        </p:txBody>
      </p:sp>
      <p:sp>
        <p:nvSpPr>
          <p:cNvPr id="3" name="Content Placeholder 2"/>
          <p:cNvSpPr>
            <a:spLocks noGrp="1"/>
          </p:cNvSpPr>
          <p:nvPr>
            <p:ph idx="1"/>
          </p:nvPr>
        </p:nvSpPr>
        <p:spPr/>
        <p:txBody>
          <a:bodyPr/>
          <a:lstStyle/>
          <a:p>
            <a:r>
              <a:rPr lang="en-GB" dirty="0"/>
              <a:t>Must begin with a verb e.g. Speak to, download, find</a:t>
            </a:r>
          </a:p>
          <a:p>
            <a:r>
              <a:rPr lang="en-GB" dirty="0"/>
              <a:t>Be next action focused</a:t>
            </a:r>
          </a:p>
          <a:p>
            <a:r>
              <a:rPr lang="en-GB" dirty="0"/>
              <a:t>Group tasks by themes e.g. project focused, telephone calls, all the things you need to speak to a particular person about</a:t>
            </a:r>
          </a:p>
        </p:txBody>
      </p:sp>
    </p:spTree>
    <p:extLst>
      <p:ext uri="{BB962C8B-B14F-4D97-AF65-F5344CB8AC3E}">
        <p14:creationId xmlns:p14="http://schemas.microsoft.com/office/powerpoint/2010/main" val="4224794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37" y="980661"/>
            <a:ext cx="3932237" cy="940904"/>
          </a:xfrm>
        </p:spPr>
        <p:txBody>
          <a:bodyPr/>
          <a:lstStyle/>
          <a:p>
            <a:r>
              <a:rPr lang="en-GB" dirty="0"/>
              <a:t>Tasks and projects</a:t>
            </a:r>
          </a:p>
        </p:txBody>
      </p:sp>
      <p:pic>
        <p:nvPicPr>
          <p:cNvPr id="5" name="Picture 4">
            <a:extLst>
              <a:ext uri="{FF2B5EF4-FFF2-40B4-BE49-F238E27FC236}">
                <a16:creationId xmlns:a16="http://schemas.microsoft.com/office/drawing/2014/main" id="{47A77629-941B-4443-A2F9-B8A19B436BA1}"/>
              </a:ext>
            </a:extLst>
          </p:cNvPr>
          <p:cNvPicPr>
            <a:picLocks noChangeAspect="1"/>
          </p:cNvPicPr>
          <p:nvPr/>
        </p:nvPicPr>
        <p:blipFill>
          <a:blip r:embed="rId2"/>
          <a:stretch>
            <a:fillRect/>
          </a:stretch>
        </p:blipFill>
        <p:spPr>
          <a:xfrm>
            <a:off x="0" y="2382689"/>
            <a:ext cx="4650713" cy="3875594"/>
          </a:xfrm>
          <a:prstGeom prst="rect">
            <a:avLst/>
          </a:prstGeom>
        </p:spPr>
      </p:pic>
      <p:sp>
        <p:nvSpPr>
          <p:cNvPr id="4" name="Text Placeholder 3">
            <a:extLst>
              <a:ext uri="{FF2B5EF4-FFF2-40B4-BE49-F238E27FC236}">
                <a16:creationId xmlns:a16="http://schemas.microsoft.com/office/drawing/2014/main" id="{49DD55A2-B636-4D9D-88E5-DB2E564AEE0B}"/>
              </a:ext>
            </a:extLst>
          </p:cNvPr>
          <p:cNvSpPr>
            <a:spLocks noGrp="1"/>
          </p:cNvSpPr>
          <p:nvPr>
            <p:ph type="body" sz="half" idx="2"/>
          </p:nvPr>
        </p:nvSpPr>
        <p:spPr>
          <a:xfrm>
            <a:off x="328337" y="2207155"/>
            <a:ext cx="3932237" cy="3875594"/>
          </a:xfrm>
        </p:spPr>
        <p:txBody>
          <a:bodyPr/>
          <a:lstStyle/>
          <a:p>
            <a:endParaRPr lang="en-GB" dirty="0"/>
          </a:p>
        </p:txBody>
      </p:sp>
      <p:sp>
        <p:nvSpPr>
          <p:cNvPr id="3" name="Content Placeholder 2"/>
          <p:cNvSpPr>
            <a:spLocks noGrp="1"/>
          </p:cNvSpPr>
          <p:nvPr>
            <p:ph sz="quarter" idx="10"/>
          </p:nvPr>
        </p:nvSpPr>
        <p:spPr>
          <a:xfrm>
            <a:off x="5486400" y="980661"/>
            <a:ext cx="6342062" cy="5102639"/>
          </a:xfrm>
        </p:spPr>
        <p:txBody>
          <a:bodyPr/>
          <a:lstStyle/>
          <a:p>
            <a:r>
              <a:rPr lang="en-GB" dirty="0"/>
              <a:t>Tasks are physical actions that you take – they may not be part of a project. As soon as something has two tasks it becomes a project</a:t>
            </a:r>
          </a:p>
          <a:p>
            <a:pPr marL="0" indent="0">
              <a:buNone/>
            </a:pPr>
            <a:endParaRPr lang="en-GB" dirty="0"/>
          </a:p>
          <a:p>
            <a:r>
              <a:rPr lang="en-GB" dirty="0"/>
              <a:t>Projects have end dates and have a whole number of tasks associated with them </a:t>
            </a:r>
          </a:p>
          <a:p>
            <a:pPr marL="0" indent="0">
              <a:buNone/>
            </a:pPr>
            <a:endParaRPr lang="en-GB" dirty="0"/>
          </a:p>
        </p:txBody>
      </p:sp>
    </p:spTree>
    <p:extLst>
      <p:ext uri="{BB962C8B-B14F-4D97-AF65-F5344CB8AC3E}">
        <p14:creationId xmlns:p14="http://schemas.microsoft.com/office/powerpoint/2010/main" val="1842289637"/>
      </p:ext>
    </p:extLst>
  </p:cSld>
  <p:clrMapOvr>
    <a:masterClrMapping/>
  </p:clrMapOvr>
</p:sld>
</file>

<file path=ppt/theme/theme1.xml><?xml version="1.0" encoding="utf-8"?>
<a:theme xmlns:a="http://schemas.openxmlformats.org/drawingml/2006/main" name="University of Hull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H powerpoint Template Open Day ESS July 2017.potx" id="{5BB5B7D0-E036-44A1-974D-3BB941D4C367}" vid="{5D790762-0CF9-4F8A-A49D-6B093AF2463F}"/>
    </a:ext>
  </a:extLst>
</a:theme>
</file>

<file path=docProps/app.xml><?xml version="1.0" encoding="utf-8"?>
<Properties xmlns="http://schemas.openxmlformats.org/officeDocument/2006/extended-properties" xmlns:vt="http://schemas.openxmlformats.org/officeDocument/2006/docPropsVTypes">
  <TotalTime>393</TotalTime>
  <Words>1173</Words>
  <Application>Microsoft Macintosh PowerPoint</Application>
  <PresentationFormat>Widescreen</PresentationFormat>
  <Paragraphs>95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Georgia</vt:lpstr>
      <vt:lpstr>University of Hull Theme</vt:lpstr>
      <vt:lpstr>    Managing work and life    </vt:lpstr>
      <vt:lpstr>Session aims</vt:lpstr>
      <vt:lpstr>Group check in and discussion</vt:lpstr>
      <vt:lpstr>What works – In pairs </vt:lpstr>
      <vt:lpstr>Sharing resources </vt:lpstr>
      <vt:lpstr>GTD (Getting Things Done)  Getting Things Done Animated Summary David Allen  (7mins)</vt:lpstr>
      <vt:lpstr>To do lists – top tips </vt:lpstr>
      <vt:lpstr>Task lists – top tips </vt:lpstr>
      <vt:lpstr>Tasks and projects</vt:lpstr>
      <vt:lpstr>Context, time, energy, priority </vt:lpstr>
      <vt:lpstr>Getting things done - Workflow</vt:lpstr>
      <vt:lpstr>PowerPoint Presentation</vt:lpstr>
      <vt:lpstr>Organise</vt:lpstr>
      <vt:lpstr>Reflect</vt:lpstr>
      <vt:lpstr>Reflect - Weekly review </vt:lpstr>
      <vt:lpstr>Engage</vt:lpstr>
      <vt:lpstr>Tools to set up your GTD System</vt:lpstr>
      <vt:lpstr>Realising the dream </vt:lpstr>
      <vt:lpstr>In pairs discuss</vt:lpstr>
      <vt:lpstr>PowerPoint Presentation</vt:lpstr>
    </vt:vector>
  </TitlesOfParts>
  <Company>University of Hull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your study, work and life</dc:title>
  <dc:creator>Julie A Rippingale</dc:creator>
  <cp:lastModifiedBy>Rebecca Chester</cp:lastModifiedBy>
  <cp:revision>34</cp:revision>
  <dcterms:created xsi:type="dcterms:W3CDTF">2018-10-02T13:00:43Z</dcterms:created>
  <dcterms:modified xsi:type="dcterms:W3CDTF">2020-03-30T11:48:25Z</dcterms:modified>
</cp:coreProperties>
</file>