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60" r:id="rId3"/>
    <p:sldId id="267" r:id="rId4"/>
    <p:sldId id="261" r:id="rId5"/>
    <p:sldId id="258" r:id="rId6"/>
    <p:sldId id="272" r:id="rId7"/>
    <p:sldId id="257" r:id="rId8"/>
    <p:sldId id="259" r:id="rId9"/>
    <p:sldId id="276" r:id="rId10"/>
    <p:sldId id="274" r:id="rId11"/>
    <p:sldId id="266" r:id="rId12"/>
    <p:sldId id="262" r:id="rId13"/>
    <p:sldId id="273" r:id="rId14"/>
    <p:sldId id="265" r:id="rId15"/>
    <p:sldId id="275" r:id="rId16"/>
    <p:sldId id="264"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4" autoAdjust="0"/>
    <p:restoredTop sz="94624" autoAdjust="0"/>
  </p:normalViewPr>
  <p:slideViewPr>
    <p:cSldViewPr>
      <p:cViewPr varScale="1">
        <p:scale>
          <a:sx n="70" d="100"/>
          <a:sy n="70" d="100"/>
        </p:scale>
        <p:origin x="5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E401CE8-ABF1-4395-8BED-E378CB20CD3A}" type="datetimeFigureOut">
              <a:rPr lang="en-GB" smtClean="0"/>
              <a:pPr/>
              <a:t>29/01/2016</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F6ED605-4D95-4307-B8C5-C9BB74C2A2D2}" type="slidenum">
              <a:rPr lang="en-GB" smtClean="0"/>
              <a:pPr/>
              <a:t>‹#›</a:t>
            </a:fld>
            <a:endParaRPr lang="en-GB"/>
          </a:p>
        </p:txBody>
      </p:sp>
    </p:spTree>
    <p:extLst>
      <p:ext uri="{BB962C8B-B14F-4D97-AF65-F5344CB8AC3E}">
        <p14:creationId xmlns:p14="http://schemas.microsoft.com/office/powerpoint/2010/main" val="18136733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FBEDE7-65BC-4E4B-8AE6-A516A9A04148}" type="datetimeFigureOut">
              <a:rPr lang="en-GB" smtClean="0"/>
              <a:pPr/>
              <a:t>29/01/2016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A59B85-C0DA-415A-81DD-8B25235976E3}" type="slidenum">
              <a:rPr lang="en-GB" smtClean="0"/>
              <a:pPr/>
              <a:t>‹#›</a:t>
            </a:fld>
            <a:endParaRPr lang="en-GB"/>
          </a:p>
        </p:txBody>
      </p:sp>
    </p:spTree>
    <p:extLst>
      <p:ext uri="{BB962C8B-B14F-4D97-AF65-F5344CB8AC3E}">
        <p14:creationId xmlns:p14="http://schemas.microsoft.com/office/powerpoint/2010/main" val="1840161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66A59B85-C0DA-415A-81DD-8B25235976E3}" type="slidenum">
              <a:rPr lang="en-GB" smtClean="0"/>
              <a:pPr/>
              <a:t>1</a:t>
            </a:fld>
            <a:endParaRPr lang="en-GB"/>
          </a:p>
        </p:txBody>
      </p:sp>
    </p:spTree>
    <p:extLst>
      <p:ext uri="{BB962C8B-B14F-4D97-AF65-F5344CB8AC3E}">
        <p14:creationId xmlns:p14="http://schemas.microsoft.com/office/powerpoint/2010/main" val="769690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6" name="Slide Number Placeholder 5"/>
          <p:cNvSpPr>
            <a:spLocks noGrp="1"/>
          </p:cNvSpPr>
          <p:nvPr>
            <p:ph type="sldNum" sz="quarter" idx="12"/>
          </p:nvPr>
        </p:nvSpPr>
        <p:spPr/>
        <p:txBody>
          <a:bodyPr/>
          <a:lstStyle>
            <a:lvl1pPr algn="ctr">
              <a:defRPr b="1"/>
            </a:lvl1pPr>
          </a:lstStyle>
          <a:p>
            <a:r>
              <a:rPr lang="en-GB" smtClean="0"/>
              <a:t>CTM </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sz="quarter" idx="12"/>
          </p:nvPr>
        </p:nvSpPr>
        <p:spPr/>
        <p:txBody>
          <a:bodyPr/>
          <a:lstStyle/>
          <a:p>
            <a:r>
              <a:rPr lang="en-GB" dirty="0" smtClean="0"/>
              <a:t>CTM -  September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sz="quarter" idx="12"/>
          </p:nvPr>
        </p:nvSpPr>
        <p:spPr/>
        <p:txBody>
          <a:bodyPr/>
          <a:lstStyle/>
          <a:p>
            <a:r>
              <a:rPr lang="en-GB" dirty="0" smtClean="0"/>
              <a:t>CTM – September 2015</a:t>
            </a:r>
            <a:endParaRPr lang="en-GB"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sz="quarter" idx="12"/>
          </p:nvPr>
        </p:nvSpPr>
        <p:spPr/>
        <p:txBody>
          <a:bodyPr/>
          <a:lstStyle>
            <a:lvl1pPr marL="0" marR="0" indent="0" algn="r" defTabSz="914400" rtl="0" eaLnBrk="1" fontAlgn="auto" latinLnBrk="0" hangingPunct="1">
              <a:lnSpc>
                <a:spcPct val="100000"/>
              </a:lnSpc>
              <a:spcBef>
                <a:spcPts val="0"/>
              </a:spcBef>
              <a:spcAft>
                <a:spcPts val="0"/>
              </a:spcAft>
              <a:buClrTx/>
              <a:buSzTx/>
              <a:buFontTx/>
              <a:buNone/>
              <a:tabLst/>
              <a:defRPr/>
            </a:lvl1pPr>
          </a:lstStyle>
          <a:p>
            <a:r>
              <a:rPr lang="en-GB" dirty="0" smtClean="0"/>
              <a:t>CTM – September 2015</a:t>
            </a:r>
          </a:p>
          <a:p>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sz="quarter" idx="12"/>
          </p:nvPr>
        </p:nvSpPr>
        <p:spPr/>
        <p:txBody>
          <a:bodyPr/>
          <a:lstStyle>
            <a:lvl1pPr marL="0" marR="0" indent="0" algn="r" defTabSz="914400" rtl="0" eaLnBrk="1" fontAlgn="auto" latinLnBrk="0" hangingPunct="1">
              <a:lnSpc>
                <a:spcPct val="100000"/>
              </a:lnSpc>
              <a:spcBef>
                <a:spcPts val="0"/>
              </a:spcBef>
              <a:spcAft>
                <a:spcPts val="0"/>
              </a:spcAft>
              <a:buClrTx/>
              <a:buSzTx/>
              <a:buFontTx/>
              <a:buNone/>
              <a:tabLst/>
              <a:defRPr/>
            </a:lvl1pPr>
          </a:lstStyle>
          <a:p>
            <a:r>
              <a:rPr lang="en-GB" dirty="0" smtClean="0"/>
              <a:t>CTM – September 2015</a:t>
            </a:r>
          </a:p>
          <a:p>
            <a:endParaRPr lang="en-GB"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marL="0" marR="0" indent="0" algn="r" defTabSz="914400" rtl="0" eaLnBrk="1" fontAlgn="auto" latinLnBrk="0" hangingPunct="1">
              <a:lnSpc>
                <a:spcPct val="100000"/>
              </a:lnSpc>
              <a:spcBef>
                <a:spcPts val="0"/>
              </a:spcBef>
              <a:spcAft>
                <a:spcPts val="0"/>
              </a:spcAft>
              <a:buClrTx/>
              <a:buSzTx/>
              <a:buFontTx/>
              <a:buNone/>
              <a:tabLst/>
              <a:defRPr/>
            </a:lvl1pPr>
          </a:lstStyle>
          <a:p>
            <a:r>
              <a:rPr lang="en-GB" dirty="0" smtClean="0"/>
              <a:t>CTM – September 2015</a:t>
            </a:r>
          </a:p>
          <a:p>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ctr">
              <a:defRPr sz="1600" b="1" i="1">
                <a:solidFill>
                  <a:schemeClr val="tx1">
                    <a:tint val="75000"/>
                  </a:schemeClr>
                </a:solidFill>
              </a:defRPr>
            </a:lvl1pPr>
          </a:lstStyle>
          <a:p>
            <a:r>
              <a:rPr lang="en-GB" dirty="0" smtClean="0"/>
              <a:t>CTM - 2015</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5.xm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slide" Target="slide16.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5.xm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slide" Target="slide16.xml"/></Relationships>
</file>

<file path=ppt/slides/_rels/slide1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SoW%20-%20NRich/EYFSKS1FrameworkJan15.doc" TargetMode="External"/><Relationship Id="rId7" Type="http://schemas.openxmlformats.org/officeDocument/2006/relationships/hyperlink" Target="../14825-Reasoning%20about%20numbers,%20chllaenges,%20simplifications.pdf" TargetMode="External"/><Relationship Id="rId2" Type="http://schemas.openxmlformats.org/officeDocument/2006/relationships/hyperlink" Target="http://nrich.maths.org/teachers" TargetMode="External"/><Relationship Id="rId1" Type="http://schemas.openxmlformats.org/officeDocument/2006/relationships/slideLayout" Target="../slideLayouts/slideLayout2.xml"/><Relationship Id="rId6" Type="http://schemas.openxmlformats.org/officeDocument/2006/relationships/hyperlink" Target="../More%20able%20challenges.pdf" TargetMode="External"/><Relationship Id="rId5" Type="http://schemas.openxmlformats.org/officeDocument/2006/relationships/hyperlink" Target="../SoW%20-%20NRich/Newest%20KS3%20and%204%20content%20mapping.doc" TargetMode="External"/><Relationship Id="rId4" Type="http://schemas.openxmlformats.org/officeDocument/2006/relationships/hyperlink" Target="../SoW%20-%20NRich/KS2FrameworkLinkedtoNRICHJan15.doc"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5.xm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slide" Target="slide1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6000" b="1" dirty="0" smtClean="0">
                <a:solidFill>
                  <a:srgbClr val="C00000"/>
                </a:solidFill>
              </a:rPr>
              <a:t>Reasoning in Maths</a:t>
            </a:r>
            <a:endParaRPr lang="en-GB" sz="6000" b="1" dirty="0">
              <a:solidFill>
                <a:srgbClr val="C00000"/>
              </a:solidFill>
            </a:endParaRPr>
          </a:p>
        </p:txBody>
      </p:sp>
      <p:sp>
        <p:nvSpPr>
          <p:cNvPr id="3" name="Subtitle 2"/>
          <p:cNvSpPr>
            <a:spLocks noGrp="1"/>
          </p:cNvSpPr>
          <p:nvPr>
            <p:ph type="subTitle" idx="1"/>
          </p:nvPr>
        </p:nvSpPr>
        <p:spPr/>
        <p:txBody>
          <a:bodyPr/>
          <a:lstStyle/>
          <a:p>
            <a:r>
              <a:rPr lang="en-GB" b="1" dirty="0" smtClean="0"/>
              <a:t>Mike Cooper</a:t>
            </a:r>
          </a:p>
          <a:p>
            <a:endParaRPr lang="en-GB" b="1" dirty="0" smtClean="0"/>
          </a:p>
          <a:p>
            <a:pPr algn="r"/>
            <a:r>
              <a:rPr lang="en-GB" sz="1600" b="1" dirty="0" smtClean="0"/>
              <a:t>29/01/16</a:t>
            </a:r>
            <a:endParaRPr lang="en-GB" sz="1600" b="1" dirty="0"/>
          </a:p>
        </p:txBody>
      </p:sp>
      <p:sp>
        <p:nvSpPr>
          <p:cNvPr id="21506" name="AutoShape 2" descr="University of Hul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21508" name="AutoShape 4" descr="University of Hul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7" name="Picture 6"/>
          <p:cNvPicPr/>
          <p:nvPr/>
        </p:nvPicPr>
        <p:blipFill>
          <a:blip r:embed="rId3" cstate="print"/>
          <a:srcRect l="6481" t="12426" r="65402" b="74556"/>
          <a:stretch>
            <a:fillRect/>
          </a:stretch>
        </p:blipFill>
        <p:spPr bwMode="auto">
          <a:xfrm>
            <a:off x="6876256" y="6021288"/>
            <a:ext cx="1972305" cy="5631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692696"/>
            <a:ext cx="8229600" cy="1143000"/>
          </a:xfrm>
        </p:spPr>
        <p:txBody>
          <a:bodyPr/>
          <a:lstStyle/>
          <a:p>
            <a:r>
              <a:rPr lang="en-GB" sz="3600" dirty="0" smtClean="0">
                <a:hlinkClick r:id="rId2" action="ppaction://hlinksldjump"/>
              </a:rPr>
              <a:t>Why reason?</a:t>
            </a:r>
            <a:endParaRPr lang="en-GB" sz="3600" dirty="0"/>
          </a:p>
        </p:txBody>
      </p:sp>
      <p:sp>
        <p:nvSpPr>
          <p:cNvPr id="3" name="Title 1"/>
          <p:cNvSpPr txBox="1">
            <a:spLocks/>
          </p:cNvSpPr>
          <p:nvPr/>
        </p:nvSpPr>
        <p:spPr>
          <a:xfrm>
            <a:off x="395536" y="242088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600" b="0" i="0" u="none" strike="noStrike" kern="1200" cap="none" spc="0" normalizeH="0" baseline="0" noProof="0" dirty="0" smtClean="0">
                <a:ln>
                  <a:noFill/>
                </a:ln>
                <a:solidFill>
                  <a:schemeClr val="tx1"/>
                </a:solidFill>
                <a:effectLst/>
                <a:uLnTx/>
                <a:uFillTx/>
                <a:latin typeface="+mj-lt"/>
                <a:ea typeface="+mj-ea"/>
                <a:cs typeface="+mj-cs"/>
                <a:hlinkClick r:id="rId3" action="ppaction://hlinksldjump"/>
              </a:rPr>
              <a:t>When is reasoning needed?</a:t>
            </a:r>
            <a:endParaRPr kumimoji="0" lang="en-GB"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Title 1"/>
          <p:cNvSpPr txBox="1">
            <a:spLocks/>
          </p:cNvSpPr>
          <p:nvPr/>
        </p:nvSpPr>
        <p:spPr>
          <a:xfrm>
            <a:off x="395536" y="414908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600" b="0" i="0" u="none" strike="noStrike" kern="1200" cap="none" spc="0" normalizeH="0" baseline="0" noProof="0" dirty="0" smtClean="0">
                <a:ln>
                  <a:noFill/>
                </a:ln>
                <a:solidFill>
                  <a:schemeClr val="tx1"/>
                </a:solidFill>
                <a:effectLst/>
                <a:uLnTx/>
                <a:uFillTx/>
                <a:latin typeface="+mj-lt"/>
                <a:ea typeface="+mj-ea"/>
                <a:cs typeface="+mj-cs"/>
                <a:hlinkClick r:id="rId4" action="ppaction://hlinksldjump"/>
              </a:rPr>
              <a:t>Thinking about your Maths</a:t>
            </a:r>
            <a:r>
              <a:rPr kumimoji="0" lang="en-GB" sz="3600" b="0" i="0" u="none" strike="noStrike" kern="1200" cap="none" spc="0" normalizeH="0" noProof="0" dirty="0" smtClean="0">
                <a:ln>
                  <a:noFill/>
                </a:ln>
                <a:solidFill>
                  <a:schemeClr val="tx1"/>
                </a:solidFill>
                <a:effectLst/>
                <a:uLnTx/>
                <a:uFillTx/>
                <a:latin typeface="+mj-lt"/>
                <a:ea typeface="+mj-ea"/>
                <a:cs typeface="+mj-cs"/>
                <a:hlinkClick r:id="rId4" action="ppaction://hlinksldjump"/>
              </a:rPr>
              <a:t> lessons</a:t>
            </a:r>
            <a:r>
              <a:rPr kumimoji="0" lang="en-GB" sz="3600" b="0" i="0" u="none" strike="noStrike" kern="1200" cap="none" spc="0" normalizeH="0" baseline="0" noProof="0" dirty="0" smtClean="0">
                <a:ln>
                  <a:noFill/>
                </a:ln>
                <a:solidFill>
                  <a:schemeClr val="tx1"/>
                </a:solidFill>
                <a:effectLst/>
                <a:uLnTx/>
                <a:uFillTx/>
                <a:latin typeface="+mj-lt"/>
                <a:ea typeface="+mj-ea"/>
                <a:cs typeface="+mj-cs"/>
                <a:hlinkClick r:id="rId4" action="ppaction://hlinksldjump"/>
              </a:rPr>
              <a:t>?</a:t>
            </a:r>
            <a:endParaRPr kumimoji="0" lang="en-GB" sz="3600" b="0" i="0" u="none" strike="noStrike" kern="1200" cap="none" spc="0" normalizeH="0" baseline="0" noProof="0" dirty="0">
              <a:ln>
                <a:noFill/>
              </a:ln>
              <a:solidFill>
                <a:schemeClr val="tx1"/>
              </a:solidFill>
              <a:effectLst/>
              <a:uLnTx/>
              <a:uFillTx/>
              <a:latin typeface="+mj-lt"/>
              <a:ea typeface="+mj-ea"/>
              <a:cs typeface="+mj-cs"/>
            </a:endParaRPr>
          </a:p>
        </p:txBody>
      </p:sp>
      <p:pic>
        <p:nvPicPr>
          <p:cNvPr id="6" name="Picture 5"/>
          <p:cNvPicPr/>
          <p:nvPr/>
        </p:nvPicPr>
        <p:blipFill>
          <a:blip r:embed="rId5" cstate="print"/>
          <a:srcRect l="6481" t="12426" r="65402" b="74556"/>
          <a:stretch>
            <a:fillRect/>
          </a:stretch>
        </p:blipFill>
        <p:spPr bwMode="auto">
          <a:xfrm>
            <a:off x="6876256" y="6021288"/>
            <a:ext cx="1972305" cy="56311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864096"/>
          </a:xfrm>
        </p:spPr>
        <p:txBody>
          <a:bodyPr>
            <a:normAutofit fontScale="90000"/>
          </a:bodyPr>
          <a:lstStyle/>
          <a:p>
            <a:pPr lvl="0"/>
            <a:r>
              <a:rPr lang="en-GB" dirty="0" smtClean="0"/>
              <a:t/>
            </a:r>
            <a:br>
              <a:rPr lang="en-GB" dirty="0" smtClean="0"/>
            </a:br>
            <a:r>
              <a:rPr lang="en-GB" dirty="0" smtClean="0"/>
              <a:t>When is reasoning needed?</a:t>
            </a:r>
            <a:br>
              <a:rPr lang="en-GB" dirty="0" smtClean="0"/>
            </a:br>
            <a:endParaRPr lang="en-GB" dirty="0"/>
          </a:p>
        </p:txBody>
      </p:sp>
      <p:sp>
        <p:nvSpPr>
          <p:cNvPr id="3" name="Content Placeholder 2"/>
          <p:cNvSpPr>
            <a:spLocks noGrp="1"/>
          </p:cNvSpPr>
          <p:nvPr>
            <p:ph idx="1"/>
          </p:nvPr>
        </p:nvSpPr>
        <p:spPr>
          <a:xfrm>
            <a:off x="457200" y="1268760"/>
            <a:ext cx="8229600" cy="4857403"/>
          </a:xfrm>
        </p:spPr>
        <p:txBody>
          <a:bodyPr/>
          <a:lstStyle/>
          <a:p>
            <a:r>
              <a:rPr lang="en-GB" dirty="0" smtClean="0"/>
              <a:t>When encountering a new challenge</a:t>
            </a:r>
          </a:p>
          <a:p>
            <a:r>
              <a:rPr lang="en-GB" dirty="0" smtClean="0"/>
              <a:t>When logical thinking is needed</a:t>
            </a:r>
          </a:p>
          <a:p>
            <a:r>
              <a:rPr lang="en-GB" dirty="0" smtClean="0"/>
              <a:t>When a range of starting points is possible</a:t>
            </a:r>
          </a:p>
          <a:p>
            <a:r>
              <a:rPr lang="en-GB" dirty="0" smtClean="0"/>
              <a:t>When there are different strategies to solve a problem</a:t>
            </a:r>
          </a:p>
          <a:p>
            <a:r>
              <a:rPr lang="en-GB" dirty="0" smtClean="0"/>
              <a:t>When there is missing information</a:t>
            </a:r>
          </a:p>
          <a:p>
            <a:r>
              <a:rPr lang="en-GB" dirty="0" smtClean="0"/>
              <a:t>When problem solving</a:t>
            </a:r>
          </a:p>
          <a:p>
            <a:r>
              <a:rPr lang="en-GB" dirty="0" smtClean="0"/>
              <a:t>When there is more than one solution</a:t>
            </a:r>
            <a:endParaRPr lang="en-GB" dirty="0"/>
          </a:p>
        </p:txBody>
      </p:sp>
      <p:pic>
        <p:nvPicPr>
          <p:cNvPr id="5" name="Picture 4"/>
          <p:cNvPicPr/>
          <p:nvPr/>
        </p:nvPicPr>
        <p:blipFill>
          <a:blip r:embed="rId2" cstate="print"/>
          <a:srcRect l="6481" t="12426" r="65402" b="74556"/>
          <a:stretch>
            <a:fillRect/>
          </a:stretch>
        </p:blipFill>
        <p:spPr bwMode="auto">
          <a:xfrm>
            <a:off x="6876256" y="6021288"/>
            <a:ext cx="1972305" cy="5631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Examples of reasoning opportunities</a:t>
            </a:r>
            <a:endParaRPr lang="en-GB" dirty="0"/>
          </a:p>
        </p:txBody>
      </p:sp>
      <p:sp>
        <p:nvSpPr>
          <p:cNvPr id="3" name="Content Placeholder 2"/>
          <p:cNvSpPr>
            <a:spLocks noGrp="1"/>
          </p:cNvSpPr>
          <p:nvPr>
            <p:ph idx="1"/>
          </p:nvPr>
        </p:nvSpPr>
        <p:spPr/>
        <p:txBody>
          <a:bodyPr/>
          <a:lstStyle/>
          <a:p>
            <a:r>
              <a:rPr lang="en-GB" dirty="0" smtClean="0"/>
              <a:t>In pairs/threes</a:t>
            </a:r>
          </a:p>
          <a:p>
            <a:pPr>
              <a:buNone/>
            </a:pPr>
            <a:endParaRPr lang="en-GB" dirty="0" smtClean="0"/>
          </a:p>
          <a:p>
            <a:pPr>
              <a:buNone/>
            </a:pPr>
            <a:r>
              <a:rPr lang="en-GB" dirty="0" smtClean="0"/>
              <a:t>	Have a go at one of the tasks on your table</a:t>
            </a:r>
          </a:p>
          <a:p>
            <a:pPr>
              <a:buNone/>
            </a:pPr>
            <a:endParaRPr lang="en-GB" dirty="0" smtClean="0"/>
          </a:p>
          <a:p>
            <a:pPr>
              <a:buNone/>
            </a:pPr>
            <a:r>
              <a:rPr lang="en-GB" dirty="0" smtClean="0"/>
              <a:t>	</a:t>
            </a:r>
            <a:endParaRPr lang="en-GB" dirty="0"/>
          </a:p>
        </p:txBody>
      </p:sp>
      <p:sp>
        <p:nvSpPr>
          <p:cNvPr id="4" name="Isosceles Triangle 3"/>
          <p:cNvSpPr/>
          <p:nvPr/>
        </p:nvSpPr>
        <p:spPr>
          <a:xfrm>
            <a:off x="3059832" y="5013176"/>
            <a:ext cx="2232248" cy="154817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Isosceles Triangle 4"/>
          <p:cNvSpPr/>
          <p:nvPr/>
        </p:nvSpPr>
        <p:spPr>
          <a:xfrm flipV="1">
            <a:off x="3059832" y="3429000"/>
            <a:ext cx="2232248" cy="154817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Pentagon 5"/>
          <p:cNvSpPr/>
          <p:nvPr/>
        </p:nvSpPr>
        <p:spPr>
          <a:xfrm rot="16200000">
            <a:off x="3383868" y="5751258"/>
            <a:ext cx="1584176" cy="108012"/>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lowchart: Collate 6"/>
          <p:cNvSpPr/>
          <p:nvPr/>
        </p:nvSpPr>
        <p:spPr>
          <a:xfrm>
            <a:off x="3005826" y="3392996"/>
            <a:ext cx="2340260" cy="3204356"/>
          </a:xfrm>
          <a:prstGeom prst="flowChartCollate">
            <a:avLst/>
          </a:prstGeom>
          <a:noFill/>
          <a:ln w="57150"/>
        </p:spPr>
        <p:style>
          <a:lnRef idx="2">
            <a:schemeClr val="dk1"/>
          </a:lnRef>
          <a:fillRef idx="1">
            <a:schemeClr val="lt1"/>
          </a:fillRef>
          <a:effectRef idx="0">
            <a:schemeClr val="dk1"/>
          </a:effectRef>
          <a:fontRef idx="minor">
            <a:schemeClr val="dk1"/>
          </a:fontRef>
        </p:style>
        <p:txBody>
          <a:bodyPr rtlCol="0" anchor="ctr"/>
          <a:lstStyle/>
          <a:p>
            <a:pPr algn="ctr"/>
            <a:endParaRPr lang="en-GB">
              <a:solidFill>
                <a:schemeClr val="tx1"/>
              </a:solidFill>
            </a:endParaRPr>
          </a:p>
        </p:txBody>
      </p:sp>
      <p:sp>
        <p:nvSpPr>
          <p:cNvPr id="8" name="TextBox 7"/>
          <p:cNvSpPr txBox="1"/>
          <p:nvPr/>
        </p:nvSpPr>
        <p:spPr>
          <a:xfrm>
            <a:off x="323528" y="4437112"/>
            <a:ext cx="3375796" cy="923330"/>
          </a:xfrm>
          <a:prstGeom prst="rect">
            <a:avLst/>
          </a:prstGeom>
          <a:noFill/>
        </p:spPr>
        <p:txBody>
          <a:bodyPr wrap="none" rtlCol="0">
            <a:spAutoFit/>
          </a:bodyPr>
          <a:lstStyle/>
          <a:p>
            <a:pPr algn="ctr"/>
            <a:r>
              <a:rPr lang="en-GB" sz="5400" b="1" dirty="0" smtClean="0">
                <a:solidFill>
                  <a:srgbClr val="C00000"/>
                </a:solidFill>
              </a:rPr>
              <a:t>10 minutes</a:t>
            </a:r>
            <a:endParaRPr lang="en-GB" sz="5400" b="1" dirty="0">
              <a:solidFill>
                <a:srgbClr val="C00000"/>
              </a:solidFill>
            </a:endParaRPr>
          </a:p>
        </p:txBody>
      </p:sp>
      <p:sp>
        <p:nvSpPr>
          <p:cNvPr id="9" name="Text Box 5"/>
          <p:cNvSpPr txBox="1">
            <a:spLocks noChangeArrowheads="1"/>
          </p:cNvSpPr>
          <p:nvPr/>
        </p:nvSpPr>
        <p:spPr bwMode="auto">
          <a:xfrm rot="20180240">
            <a:off x="968628" y="1404944"/>
            <a:ext cx="6886309" cy="3939540"/>
          </a:xfrm>
          <a:prstGeom prst="rect">
            <a:avLst/>
          </a:prstGeom>
          <a:noFill/>
          <a:ln w="9525">
            <a:noFill/>
            <a:miter lim="800000"/>
            <a:headEnd/>
            <a:tailEnd/>
          </a:ln>
          <a:effectLst/>
        </p:spPr>
        <p:txBody>
          <a:bodyPr wrap="none">
            <a:spAutoFit/>
          </a:bodyPr>
          <a:lstStyle/>
          <a:p>
            <a:r>
              <a:rPr lang="en-GB" sz="25000" dirty="0" smtClean="0"/>
              <a:t>STOP</a:t>
            </a:r>
            <a:endParaRPr lang="en-GB" sz="25000" dirty="0"/>
          </a:p>
        </p:txBody>
      </p:sp>
      <p:pic>
        <p:nvPicPr>
          <p:cNvPr id="11" name="Picture 10"/>
          <p:cNvPicPr/>
          <p:nvPr/>
        </p:nvPicPr>
        <p:blipFill>
          <a:blip r:embed="rId3" cstate="print"/>
          <a:srcRect l="6481" t="12426" r="65402" b="74556"/>
          <a:stretch>
            <a:fillRect/>
          </a:stretch>
        </p:blipFill>
        <p:spPr bwMode="auto">
          <a:xfrm>
            <a:off x="6876256" y="6021288"/>
            <a:ext cx="1972305" cy="56311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1" fill="hold" grpId="0" nodeType="clickEffect">
                                  <p:stCondLst>
                                    <p:cond delay="0"/>
                                  </p:stCondLst>
                                  <p:childTnLst>
                                    <p:animEffect transition="out" filter="wipe(up)">
                                      <p:cBhvr>
                                        <p:cTn id="16" dur="600000"/>
                                        <p:tgtEl>
                                          <p:spTgt spid="5"/>
                                        </p:tgtEl>
                                      </p:cBhvr>
                                    </p:animEffect>
                                    <p:set>
                                      <p:cBhvr>
                                        <p:cTn id="17" dur="1" fill="hold">
                                          <p:stCondLst>
                                            <p:cond delay="599999"/>
                                          </p:stCondLst>
                                        </p:cTn>
                                        <p:tgtEl>
                                          <p:spTgt spid="5"/>
                                        </p:tgtEl>
                                        <p:attrNameLst>
                                          <p:attrName>style.visibility</p:attrName>
                                        </p:attrNameLst>
                                      </p:cBhvr>
                                      <p:to>
                                        <p:strVal val="hidden"/>
                                      </p:to>
                                    </p:set>
                                  </p:childTnLst>
                                </p:cTn>
                              </p:par>
                              <p:par>
                                <p:cTn id="18" presetID="22" presetClass="entr" presetSubtype="4"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down)">
                                      <p:cBhvr>
                                        <p:cTn id="20" dur="600000"/>
                                        <p:tgtEl>
                                          <p:spTgt spid="4"/>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up)">
                                      <p:cBhvr>
                                        <p:cTn id="23" dur="500"/>
                                        <p:tgtEl>
                                          <p:spTgt spid="6"/>
                                        </p:tgtEl>
                                      </p:cBhvr>
                                    </p:animEffect>
                                  </p:childTnLst>
                                </p:cTn>
                              </p:par>
                            </p:childTnLst>
                          </p:cTn>
                        </p:par>
                        <p:par>
                          <p:cTn id="24" fill="hold">
                            <p:stCondLst>
                              <p:cond delay="600000"/>
                            </p:stCondLst>
                            <p:childTnLst>
                              <p:par>
                                <p:cTn id="25" presetID="1" presetClass="entr" presetSubtype="0"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25"/>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864096"/>
          </a:xfrm>
        </p:spPr>
        <p:txBody>
          <a:bodyPr>
            <a:normAutofit fontScale="90000"/>
          </a:bodyPr>
          <a:lstStyle/>
          <a:p>
            <a:pPr lvl="0"/>
            <a:r>
              <a:rPr lang="en-GB" dirty="0" smtClean="0"/>
              <a:t/>
            </a:r>
            <a:br>
              <a:rPr lang="en-GB" dirty="0" smtClean="0"/>
            </a:br>
            <a:r>
              <a:rPr lang="en-GB" dirty="0" smtClean="0"/>
              <a:t>When is reasoning needed?</a:t>
            </a:r>
            <a:br>
              <a:rPr lang="en-GB" dirty="0" smtClean="0"/>
            </a:br>
            <a:endParaRPr lang="en-GB" dirty="0"/>
          </a:p>
        </p:txBody>
      </p:sp>
      <p:sp>
        <p:nvSpPr>
          <p:cNvPr id="3" name="Content Placeholder 2"/>
          <p:cNvSpPr>
            <a:spLocks noGrp="1"/>
          </p:cNvSpPr>
          <p:nvPr>
            <p:ph idx="1"/>
          </p:nvPr>
        </p:nvSpPr>
        <p:spPr>
          <a:xfrm>
            <a:off x="457200" y="1268760"/>
            <a:ext cx="8229600" cy="4857403"/>
          </a:xfrm>
        </p:spPr>
        <p:txBody>
          <a:bodyPr/>
          <a:lstStyle/>
          <a:p>
            <a:r>
              <a:rPr lang="en-GB" dirty="0" smtClean="0"/>
              <a:t>When encountering a new challenge</a:t>
            </a:r>
          </a:p>
          <a:p>
            <a:r>
              <a:rPr lang="en-GB" dirty="0" smtClean="0"/>
              <a:t>When logical thinking is needed</a:t>
            </a:r>
          </a:p>
          <a:p>
            <a:r>
              <a:rPr lang="en-GB" dirty="0" smtClean="0"/>
              <a:t>When a range of starting points is possible</a:t>
            </a:r>
          </a:p>
          <a:p>
            <a:r>
              <a:rPr lang="en-GB" dirty="0" smtClean="0"/>
              <a:t>When there are different strategies to solve a problem</a:t>
            </a:r>
          </a:p>
          <a:p>
            <a:r>
              <a:rPr lang="en-GB" dirty="0" smtClean="0"/>
              <a:t>When there is missing information</a:t>
            </a:r>
          </a:p>
          <a:p>
            <a:r>
              <a:rPr lang="en-GB" dirty="0" smtClean="0"/>
              <a:t>When problem solving</a:t>
            </a:r>
          </a:p>
          <a:p>
            <a:r>
              <a:rPr lang="en-GB" dirty="0" smtClean="0"/>
              <a:t>When there is more than one solution</a:t>
            </a:r>
            <a:endParaRPr lang="en-GB" dirty="0"/>
          </a:p>
        </p:txBody>
      </p:sp>
      <p:sp>
        <p:nvSpPr>
          <p:cNvPr id="5" name="Title 1"/>
          <p:cNvSpPr txBox="1">
            <a:spLocks/>
          </p:cNvSpPr>
          <p:nvPr/>
        </p:nvSpPr>
        <p:spPr>
          <a:xfrm rot="19779020">
            <a:off x="438037" y="2368310"/>
            <a:ext cx="7797552" cy="11430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9600" b="1" i="0" u="none" strike="noStrike" kern="1200" cap="none" spc="0" normalizeH="0" baseline="0" noProof="0" dirty="0" smtClean="0">
                <a:ln>
                  <a:noFill/>
                </a:ln>
                <a:solidFill>
                  <a:srgbClr val="C00000"/>
                </a:solidFill>
                <a:effectLst/>
                <a:uLnTx/>
                <a:uFillTx/>
                <a:latin typeface="+mj-lt"/>
                <a:ea typeface="+mj-ea"/>
                <a:cs typeface="+mj-cs"/>
              </a:rPr>
              <a:t>Feedback?</a:t>
            </a:r>
            <a:endParaRPr kumimoji="0" lang="en-GB" sz="9600" b="1" i="0" u="none" strike="noStrike" kern="1200" cap="none" spc="0" normalizeH="0" baseline="0" noProof="0" dirty="0">
              <a:ln>
                <a:noFill/>
              </a:ln>
              <a:solidFill>
                <a:srgbClr val="C00000"/>
              </a:solidFill>
              <a:effectLst/>
              <a:uLnTx/>
              <a:uFillTx/>
              <a:latin typeface="+mj-lt"/>
              <a:ea typeface="+mj-ea"/>
              <a:cs typeface="+mj-cs"/>
            </a:endParaRPr>
          </a:p>
        </p:txBody>
      </p:sp>
      <p:pic>
        <p:nvPicPr>
          <p:cNvPr id="6" name="Picture 5"/>
          <p:cNvPicPr/>
          <p:nvPr/>
        </p:nvPicPr>
        <p:blipFill>
          <a:blip r:embed="rId2" cstate="print"/>
          <a:srcRect l="6481" t="12426" r="65402" b="74556"/>
          <a:stretch>
            <a:fillRect/>
          </a:stretch>
        </p:blipFill>
        <p:spPr bwMode="auto">
          <a:xfrm>
            <a:off x="6876256" y="6021288"/>
            <a:ext cx="1972305" cy="56311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Progression in reasoning</a:t>
            </a:r>
            <a:endParaRPr lang="en-GB" dirty="0"/>
          </a:p>
        </p:txBody>
      </p:sp>
      <p:sp>
        <p:nvSpPr>
          <p:cNvPr id="3" name="Content Placeholder 2"/>
          <p:cNvSpPr>
            <a:spLocks noGrp="1"/>
          </p:cNvSpPr>
          <p:nvPr>
            <p:ph idx="1"/>
          </p:nvPr>
        </p:nvSpPr>
        <p:spPr>
          <a:xfrm>
            <a:off x="457200" y="1600201"/>
            <a:ext cx="8229600" cy="3124944"/>
          </a:xfrm>
        </p:spPr>
        <p:txBody>
          <a:bodyPr/>
          <a:lstStyle/>
          <a:p>
            <a:pPr marL="514350" indent="-514350">
              <a:buFont typeface="+mj-lt"/>
              <a:buAutoNum type="arabicPeriod"/>
            </a:pPr>
            <a:r>
              <a:rPr lang="en-GB" dirty="0" smtClean="0"/>
              <a:t>Describing</a:t>
            </a:r>
          </a:p>
          <a:p>
            <a:pPr marL="514350" indent="-514350">
              <a:buFont typeface="+mj-lt"/>
              <a:buAutoNum type="arabicPeriod"/>
            </a:pPr>
            <a:r>
              <a:rPr lang="en-GB" dirty="0" smtClean="0"/>
              <a:t>Explaining</a:t>
            </a:r>
          </a:p>
          <a:p>
            <a:pPr marL="514350" indent="-514350">
              <a:buFont typeface="+mj-lt"/>
              <a:buAutoNum type="arabicPeriod"/>
            </a:pPr>
            <a:r>
              <a:rPr lang="en-GB" dirty="0" smtClean="0"/>
              <a:t>Convincing</a:t>
            </a:r>
          </a:p>
          <a:p>
            <a:pPr marL="514350" indent="-514350">
              <a:buFont typeface="+mj-lt"/>
              <a:buAutoNum type="arabicPeriod"/>
            </a:pPr>
            <a:r>
              <a:rPr lang="en-GB" dirty="0" smtClean="0"/>
              <a:t>Justifying</a:t>
            </a:r>
          </a:p>
          <a:p>
            <a:pPr marL="514350" indent="-514350">
              <a:buFont typeface="+mj-lt"/>
              <a:buAutoNum type="arabicPeriod"/>
            </a:pPr>
            <a:r>
              <a:rPr lang="en-GB" dirty="0" smtClean="0"/>
              <a:t>Proving</a:t>
            </a:r>
          </a:p>
          <a:p>
            <a:endParaRPr lang="en-GB" dirty="0" smtClean="0"/>
          </a:p>
          <a:p>
            <a:pPr>
              <a:buNone/>
            </a:pPr>
            <a:endParaRPr lang="en-GB" dirty="0"/>
          </a:p>
        </p:txBody>
      </p:sp>
      <p:sp>
        <p:nvSpPr>
          <p:cNvPr id="5" name="TextBox 4"/>
          <p:cNvSpPr txBox="1"/>
          <p:nvPr/>
        </p:nvSpPr>
        <p:spPr>
          <a:xfrm rot="19695105">
            <a:off x="3923928" y="2924944"/>
            <a:ext cx="4418774" cy="769441"/>
          </a:xfrm>
          <a:prstGeom prst="rect">
            <a:avLst/>
          </a:prstGeom>
          <a:noFill/>
        </p:spPr>
        <p:txBody>
          <a:bodyPr wrap="none" rtlCol="0">
            <a:spAutoFit/>
          </a:bodyPr>
          <a:lstStyle/>
          <a:p>
            <a:r>
              <a:rPr lang="en-GB" sz="4400" dirty="0" smtClean="0"/>
              <a:t>Verbal or Written?</a:t>
            </a:r>
            <a:endParaRPr lang="en-GB" sz="4400" dirty="0"/>
          </a:p>
        </p:txBody>
      </p:sp>
      <p:pic>
        <p:nvPicPr>
          <p:cNvPr id="6" name="Picture 5"/>
          <p:cNvPicPr/>
          <p:nvPr/>
        </p:nvPicPr>
        <p:blipFill>
          <a:blip r:embed="rId2" cstate="print"/>
          <a:srcRect l="6481" t="12426" r="65402" b="74556"/>
          <a:stretch>
            <a:fillRect/>
          </a:stretch>
        </p:blipFill>
        <p:spPr bwMode="auto">
          <a:xfrm>
            <a:off x="6876256" y="6021288"/>
            <a:ext cx="1972305" cy="56311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5"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1000" fill="hold"/>
                                        <p:tgtEl>
                                          <p:spTgt spid="5"/>
                                        </p:tgtEl>
                                        <p:attrNameLst>
                                          <p:attrName>ppt_w</p:attrName>
                                        </p:attrNameLst>
                                      </p:cBhvr>
                                      <p:tavLst>
                                        <p:tav tm="0">
                                          <p:val>
                                            <p:fltVal val="0"/>
                                          </p:val>
                                        </p:tav>
                                        <p:tav tm="100000">
                                          <p:val>
                                            <p:strVal val="#ppt_w"/>
                                          </p:val>
                                        </p:tav>
                                      </p:tavLst>
                                    </p:anim>
                                    <p:anim calcmode="lin" valueType="num">
                                      <p:cBhvr>
                                        <p:cTn id="28" dur="1000" fill="hold"/>
                                        <p:tgtEl>
                                          <p:spTgt spid="5"/>
                                        </p:tgtEl>
                                        <p:attrNameLst>
                                          <p:attrName>ppt_h</p:attrName>
                                        </p:attrNameLst>
                                      </p:cBhvr>
                                      <p:tavLst>
                                        <p:tav tm="0">
                                          <p:val>
                                            <p:fltVal val="0"/>
                                          </p:val>
                                        </p:tav>
                                        <p:tav tm="100000">
                                          <p:val>
                                            <p:strVal val="#ppt_h"/>
                                          </p:val>
                                        </p:tav>
                                      </p:tavLst>
                                    </p:anim>
                                    <p:anim calcmode="lin" valueType="num">
                                      <p:cBhvr>
                                        <p:cTn id="29"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692696"/>
            <a:ext cx="8229600" cy="1143000"/>
          </a:xfrm>
        </p:spPr>
        <p:txBody>
          <a:bodyPr/>
          <a:lstStyle/>
          <a:p>
            <a:r>
              <a:rPr lang="en-GB" sz="3600" dirty="0" smtClean="0">
                <a:hlinkClick r:id="rId2" action="ppaction://hlinksldjump"/>
              </a:rPr>
              <a:t>Why reason?</a:t>
            </a:r>
            <a:endParaRPr lang="en-GB" sz="3600" dirty="0"/>
          </a:p>
        </p:txBody>
      </p:sp>
      <p:sp>
        <p:nvSpPr>
          <p:cNvPr id="3" name="Title 1"/>
          <p:cNvSpPr txBox="1">
            <a:spLocks/>
          </p:cNvSpPr>
          <p:nvPr/>
        </p:nvSpPr>
        <p:spPr>
          <a:xfrm>
            <a:off x="395536" y="242088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600" b="0" i="0" u="none" strike="noStrike" kern="1200" cap="none" spc="0" normalizeH="0" baseline="0" noProof="0" dirty="0" smtClean="0">
                <a:ln>
                  <a:noFill/>
                </a:ln>
                <a:solidFill>
                  <a:schemeClr val="tx1"/>
                </a:solidFill>
                <a:effectLst/>
                <a:uLnTx/>
                <a:uFillTx/>
                <a:latin typeface="+mj-lt"/>
                <a:ea typeface="+mj-ea"/>
                <a:cs typeface="+mj-cs"/>
                <a:hlinkClick r:id="rId3" action="ppaction://hlinksldjump"/>
              </a:rPr>
              <a:t>When is reasoning needed?</a:t>
            </a:r>
            <a:endParaRPr kumimoji="0" lang="en-GB"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Title 1"/>
          <p:cNvSpPr txBox="1">
            <a:spLocks/>
          </p:cNvSpPr>
          <p:nvPr/>
        </p:nvSpPr>
        <p:spPr>
          <a:xfrm>
            <a:off x="395536" y="414908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600" b="0" i="0" u="none" strike="noStrike" kern="1200" cap="none" spc="0" normalizeH="0" baseline="0" noProof="0" dirty="0" smtClean="0">
                <a:ln>
                  <a:noFill/>
                </a:ln>
                <a:solidFill>
                  <a:schemeClr val="tx1"/>
                </a:solidFill>
                <a:effectLst/>
                <a:uLnTx/>
                <a:uFillTx/>
                <a:latin typeface="+mj-lt"/>
                <a:ea typeface="+mj-ea"/>
                <a:cs typeface="+mj-cs"/>
                <a:hlinkClick r:id="rId4" action="ppaction://hlinksldjump"/>
              </a:rPr>
              <a:t>Thinking about your Maths</a:t>
            </a:r>
            <a:r>
              <a:rPr kumimoji="0" lang="en-GB" sz="3600" b="0" i="0" u="none" strike="noStrike" kern="1200" cap="none" spc="0" normalizeH="0" noProof="0" dirty="0" smtClean="0">
                <a:ln>
                  <a:noFill/>
                </a:ln>
                <a:solidFill>
                  <a:schemeClr val="tx1"/>
                </a:solidFill>
                <a:effectLst/>
                <a:uLnTx/>
                <a:uFillTx/>
                <a:latin typeface="+mj-lt"/>
                <a:ea typeface="+mj-ea"/>
                <a:cs typeface="+mj-cs"/>
                <a:hlinkClick r:id="rId4" action="ppaction://hlinksldjump"/>
              </a:rPr>
              <a:t> lessons</a:t>
            </a:r>
            <a:r>
              <a:rPr kumimoji="0" lang="en-GB" sz="3600" b="0" i="0" u="none" strike="noStrike" kern="1200" cap="none" spc="0" normalizeH="0" baseline="0" noProof="0" dirty="0" smtClean="0">
                <a:ln>
                  <a:noFill/>
                </a:ln>
                <a:solidFill>
                  <a:schemeClr val="tx1"/>
                </a:solidFill>
                <a:effectLst/>
                <a:uLnTx/>
                <a:uFillTx/>
                <a:latin typeface="+mj-lt"/>
                <a:ea typeface="+mj-ea"/>
                <a:cs typeface="+mj-cs"/>
                <a:hlinkClick r:id="rId4" action="ppaction://hlinksldjump"/>
              </a:rPr>
              <a:t>?</a:t>
            </a:r>
            <a:endParaRPr kumimoji="0" lang="en-GB" sz="3600" b="0" i="0" u="none" strike="noStrike" kern="1200" cap="none" spc="0" normalizeH="0" baseline="0" noProof="0" dirty="0">
              <a:ln>
                <a:noFill/>
              </a:ln>
              <a:solidFill>
                <a:schemeClr val="tx1"/>
              </a:solidFill>
              <a:effectLst/>
              <a:uLnTx/>
              <a:uFillTx/>
              <a:latin typeface="+mj-lt"/>
              <a:ea typeface="+mj-ea"/>
              <a:cs typeface="+mj-cs"/>
            </a:endParaRPr>
          </a:p>
        </p:txBody>
      </p:sp>
      <p:pic>
        <p:nvPicPr>
          <p:cNvPr id="6" name="Picture 5"/>
          <p:cNvPicPr/>
          <p:nvPr/>
        </p:nvPicPr>
        <p:blipFill>
          <a:blip r:embed="rId5" cstate="print"/>
          <a:srcRect l="6481" t="12426" r="65402" b="74556"/>
          <a:stretch>
            <a:fillRect/>
          </a:stretch>
        </p:blipFill>
        <p:spPr bwMode="auto">
          <a:xfrm>
            <a:off x="6876256" y="6021288"/>
            <a:ext cx="1972305" cy="56311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Getting started?</a:t>
            </a:r>
            <a:endParaRPr lang="en-GB" dirty="0"/>
          </a:p>
        </p:txBody>
      </p:sp>
      <p:sp>
        <p:nvSpPr>
          <p:cNvPr id="3" name="Content Placeholder 2"/>
          <p:cNvSpPr>
            <a:spLocks noGrp="1"/>
          </p:cNvSpPr>
          <p:nvPr>
            <p:ph idx="1"/>
          </p:nvPr>
        </p:nvSpPr>
        <p:spPr/>
        <p:txBody>
          <a:bodyPr>
            <a:normAutofit/>
          </a:bodyPr>
          <a:lstStyle/>
          <a:p>
            <a:r>
              <a:rPr lang="en-GB" dirty="0" err="1" smtClean="0"/>
              <a:t>Nrich</a:t>
            </a:r>
            <a:r>
              <a:rPr lang="en-GB" dirty="0" smtClean="0"/>
              <a:t> SoW/</a:t>
            </a:r>
            <a:r>
              <a:rPr lang="en-GB" dirty="0" smtClean="0">
                <a:hlinkClick r:id="rId2"/>
              </a:rPr>
              <a:t>Website</a:t>
            </a:r>
            <a:endParaRPr lang="en-GB" dirty="0" smtClean="0"/>
          </a:p>
          <a:p>
            <a:pPr lvl="1"/>
            <a:r>
              <a:rPr lang="en-GB" dirty="0" smtClean="0">
                <a:hlinkClick r:id="rId3" action="ppaction://hlinkfile"/>
              </a:rPr>
              <a:t>EYFS &amp; KS1</a:t>
            </a:r>
            <a:endParaRPr lang="en-GB" dirty="0" smtClean="0"/>
          </a:p>
          <a:p>
            <a:pPr lvl="1"/>
            <a:r>
              <a:rPr lang="en-GB" dirty="0" smtClean="0">
                <a:hlinkClick r:id="rId4" action="ppaction://hlinkfile"/>
              </a:rPr>
              <a:t>KS2</a:t>
            </a:r>
            <a:endParaRPr lang="en-GB" dirty="0" smtClean="0"/>
          </a:p>
          <a:p>
            <a:pPr lvl="1"/>
            <a:r>
              <a:rPr lang="en-GB" dirty="0" smtClean="0">
                <a:hlinkClick r:id="rId5" action="ppaction://hlinkfile"/>
              </a:rPr>
              <a:t>KS3 &amp; KS4</a:t>
            </a:r>
            <a:endParaRPr lang="en-GB" dirty="0" smtClean="0"/>
          </a:p>
          <a:p>
            <a:r>
              <a:rPr lang="en-GB" dirty="0" smtClean="0"/>
              <a:t>National Strategies books (Primary)</a:t>
            </a:r>
          </a:p>
          <a:p>
            <a:pPr lvl="1"/>
            <a:r>
              <a:rPr lang="en-GB" dirty="0" smtClean="0">
                <a:hlinkClick r:id="rId6" action="ppaction://hlinkfile"/>
              </a:rPr>
              <a:t>Challenges Book</a:t>
            </a:r>
            <a:endParaRPr lang="en-GB" dirty="0" smtClean="0"/>
          </a:p>
          <a:p>
            <a:pPr lvl="1"/>
            <a:r>
              <a:rPr lang="en-GB" dirty="0" smtClean="0">
                <a:hlinkClick r:id="rId7" action="ppaction://hlinkfile"/>
              </a:rPr>
              <a:t>Reasoning in Number</a:t>
            </a:r>
            <a:endParaRPr lang="en-GB" dirty="0" smtClean="0"/>
          </a:p>
          <a:p>
            <a:r>
              <a:rPr lang="en-GB" dirty="0" smtClean="0"/>
              <a:t>Team teach?</a:t>
            </a:r>
          </a:p>
        </p:txBody>
      </p:sp>
      <p:pic>
        <p:nvPicPr>
          <p:cNvPr id="5" name="Picture 4"/>
          <p:cNvPicPr/>
          <p:nvPr/>
        </p:nvPicPr>
        <p:blipFill>
          <a:blip r:embed="rId8" cstate="print"/>
          <a:srcRect l="6481" t="12426" r="65402" b="74556"/>
          <a:stretch>
            <a:fillRect/>
          </a:stretch>
        </p:blipFill>
        <p:spPr bwMode="auto">
          <a:xfrm>
            <a:off x="6876256" y="6021288"/>
            <a:ext cx="1972305" cy="5631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268760"/>
            <a:ext cx="8229600" cy="1143000"/>
          </a:xfrm>
        </p:spPr>
        <p:txBody>
          <a:bodyPr/>
          <a:lstStyle/>
          <a:p>
            <a:r>
              <a:rPr lang="en-GB" b="1" dirty="0" smtClean="0">
                <a:solidFill>
                  <a:srgbClr val="FF0000"/>
                </a:solidFill>
              </a:rPr>
              <a:t>Any Questions?</a:t>
            </a:r>
            <a:endParaRPr lang="en-GB" b="1" dirty="0">
              <a:solidFill>
                <a:srgbClr val="FF0000"/>
              </a:solidFill>
            </a:endParaRPr>
          </a:p>
        </p:txBody>
      </p:sp>
      <p:sp>
        <p:nvSpPr>
          <p:cNvPr id="5" name="TextBox 4"/>
          <p:cNvSpPr txBox="1"/>
          <p:nvPr/>
        </p:nvSpPr>
        <p:spPr>
          <a:xfrm>
            <a:off x="5796136" y="5301208"/>
            <a:ext cx="2190984" cy="369332"/>
          </a:xfrm>
          <a:prstGeom prst="rect">
            <a:avLst/>
          </a:prstGeom>
          <a:noFill/>
        </p:spPr>
        <p:txBody>
          <a:bodyPr wrap="none" rtlCol="0">
            <a:spAutoFit/>
          </a:bodyPr>
          <a:lstStyle/>
          <a:p>
            <a:r>
              <a:rPr lang="en-GB" dirty="0" smtClean="0"/>
              <a:t>Give out the handout</a:t>
            </a:r>
            <a:endParaRPr lang="en-GB" dirty="0"/>
          </a:p>
        </p:txBody>
      </p:sp>
      <p:pic>
        <p:nvPicPr>
          <p:cNvPr id="6" name="Picture 5"/>
          <p:cNvPicPr/>
          <p:nvPr/>
        </p:nvPicPr>
        <p:blipFill>
          <a:blip r:embed="rId2" cstate="print"/>
          <a:srcRect l="6481" t="12426" r="65402" b="74556"/>
          <a:stretch>
            <a:fillRect/>
          </a:stretch>
        </p:blipFill>
        <p:spPr bwMode="auto">
          <a:xfrm>
            <a:off x="6876256" y="6021288"/>
            <a:ext cx="1972305" cy="563116"/>
          </a:xfrm>
          <a:prstGeom prst="rect">
            <a:avLst/>
          </a:prstGeom>
          <a:noFill/>
          <a:ln w="9525">
            <a:noFill/>
            <a:miter lim="800000"/>
            <a:headEnd/>
            <a:tailEnd/>
          </a:ln>
        </p:spPr>
      </p:pic>
      <p:sp>
        <p:nvSpPr>
          <p:cNvPr id="7" name="Title 3"/>
          <p:cNvSpPr txBox="1">
            <a:spLocks/>
          </p:cNvSpPr>
          <p:nvPr/>
        </p:nvSpPr>
        <p:spPr>
          <a:xfrm>
            <a:off x="611560" y="3284984"/>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1" i="0" u="none" strike="noStrike" kern="1200" cap="none" spc="0" normalizeH="0" baseline="0" noProof="0" dirty="0" smtClean="0">
                <a:ln>
                  <a:noFill/>
                </a:ln>
                <a:solidFill>
                  <a:srgbClr val="0070C0"/>
                </a:solidFill>
                <a:effectLst/>
                <a:uLnTx/>
                <a:uFillTx/>
                <a:latin typeface="+mj-lt"/>
                <a:ea typeface="+mj-ea"/>
                <a:cs typeface="+mj-cs"/>
              </a:rPr>
              <a:t>m.r.cooper@hull.ac.uk</a:t>
            </a:r>
            <a:endParaRPr kumimoji="0" lang="en-GB" sz="4400" b="1" i="0" u="none" strike="noStrike" kern="1200" cap="none" spc="0" normalizeH="0" baseline="0" noProof="0" dirty="0">
              <a:ln>
                <a:noFill/>
              </a:ln>
              <a:solidFill>
                <a:srgbClr val="0070C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Starter activity</a:t>
            </a:r>
            <a:endParaRPr lang="en-GB" dirty="0"/>
          </a:p>
        </p:txBody>
      </p:sp>
      <p:sp>
        <p:nvSpPr>
          <p:cNvPr id="4" name="TextBox 3"/>
          <p:cNvSpPr txBox="1"/>
          <p:nvPr/>
        </p:nvSpPr>
        <p:spPr>
          <a:xfrm>
            <a:off x="1043608" y="1844824"/>
            <a:ext cx="6995826" cy="707886"/>
          </a:xfrm>
          <a:prstGeom prst="rect">
            <a:avLst/>
          </a:prstGeom>
          <a:noFill/>
        </p:spPr>
        <p:txBody>
          <a:bodyPr wrap="none" rtlCol="0">
            <a:spAutoFit/>
          </a:bodyPr>
          <a:lstStyle/>
          <a:p>
            <a:pPr algn="ctr"/>
            <a:r>
              <a:rPr lang="en-GB" sz="4000" dirty="0" smtClean="0"/>
              <a:t>Which number does not belong?</a:t>
            </a:r>
            <a:endParaRPr lang="en-GB" sz="4000" dirty="0"/>
          </a:p>
        </p:txBody>
      </p:sp>
      <p:sp>
        <p:nvSpPr>
          <p:cNvPr id="5" name="TextBox 4"/>
          <p:cNvSpPr txBox="1"/>
          <p:nvPr/>
        </p:nvSpPr>
        <p:spPr>
          <a:xfrm>
            <a:off x="1835696" y="4149080"/>
            <a:ext cx="1120820" cy="1200329"/>
          </a:xfrm>
          <a:prstGeom prst="rect">
            <a:avLst/>
          </a:prstGeom>
          <a:noFill/>
        </p:spPr>
        <p:txBody>
          <a:bodyPr wrap="none" rtlCol="0">
            <a:spAutoFit/>
          </a:bodyPr>
          <a:lstStyle/>
          <a:p>
            <a:r>
              <a:rPr lang="en-GB" sz="7200" b="1" dirty="0" smtClean="0">
                <a:solidFill>
                  <a:srgbClr val="C00000"/>
                </a:solidFill>
              </a:rPr>
              <a:t>15</a:t>
            </a:r>
            <a:endParaRPr lang="en-GB" sz="7200" b="1" dirty="0">
              <a:solidFill>
                <a:srgbClr val="C00000"/>
              </a:solidFill>
            </a:endParaRPr>
          </a:p>
        </p:txBody>
      </p:sp>
      <p:sp>
        <p:nvSpPr>
          <p:cNvPr id="6" name="TextBox 5"/>
          <p:cNvSpPr txBox="1"/>
          <p:nvPr/>
        </p:nvSpPr>
        <p:spPr>
          <a:xfrm>
            <a:off x="3491880" y="3356992"/>
            <a:ext cx="1120820" cy="1200329"/>
          </a:xfrm>
          <a:prstGeom prst="rect">
            <a:avLst/>
          </a:prstGeom>
          <a:noFill/>
        </p:spPr>
        <p:txBody>
          <a:bodyPr wrap="none" rtlCol="0">
            <a:spAutoFit/>
          </a:bodyPr>
          <a:lstStyle/>
          <a:p>
            <a:r>
              <a:rPr lang="en-GB" sz="7200" b="1" dirty="0" smtClean="0">
                <a:solidFill>
                  <a:srgbClr val="C00000"/>
                </a:solidFill>
              </a:rPr>
              <a:t>23</a:t>
            </a:r>
            <a:endParaRPr lang="en-GB" sz="7200" b="1" dirty="0">
              <a:solidFill>
                <a:srgbClr val="C00000"/>
              </a:solidFill>
            </a:endParaRPr>
          </a:p>
        </p:txBody>
      </p:sp>
      <p:sp>
        <p:nvSpPr>
          <p:cNvPr id="7" name="TextBox 6"/>
          <p:cNvSpPr txBox="1"/>
          <p:nvPr/>
        </p:nvSpPr>
        <p:spPr>
          <a:xfrm>
            <a:off x="4860032" y="4509120"/>
            <a:ext cx="1120820" cy="1200329"/>
          </a:xfrm>
          <a:prstGeom prst="rect">
            <a:avLst/>
          </a:prstGeom>
          <a:noFill/>
        </p:spPr>
        <p:txBody>
          <a:bodyPr wrap="none" rtlCol="0">
            <a:spAutoFit/>
          </a:bodyPr>
          <a:lstStyle/>
          <a:p>
            <a:r>
              <a:rPr lang="en-GB" sz="7200" b="1" dirty="0" smtClean="0">
                <a:solidFill>
                  <a:srgbClr val="C00000"/>
                </a:solidFill>
              </a:rPr>
              <a:t>20</a:t>
            </a:r>
            <a:endParaRPr lang="en-GB" sz="7200" b="1" dirty="0">
              <a:solidFill>
                <a:srgbClr val="C00000"/>
              </a:solidFill>
            </a:endParaRPr>
          </a:p>
        </p:txBody>
      </p:sp>
      <p:sp>
        <p:nvSpPr>
          <p:cNvPr id="8" name="TextBox 7"/>
          <p:cNvSpPr txBox="1"/>
          <p:nvPr/>
        </p:nvSpPr>
        <p:spPr>
          <a:xfrm>
            <a:off x="6300192" y="3717032"/>
            <a:ext cx="1120820" cy="1200329"/>
          </a:xfrm>
          <a:prstGeom prst="rect">
            <a:avLst/>
          </a:prstGeom>
          <a:noFill/>
        </p:spPr>
        <p:txBody>
          <a:bodyPr wrap="none" rtlCol="0">
            <a:spAutoFit/>
          </a:bodyPr>
          <a:lstStyle/>
          <a:p>
            <a:r>
              <a:rPr lang="en-GB" sz="7200" b="1" dirty="0" smtClean="0">
                <a:solidFill>
                  <a:srgbClr val="C00000"/>
                </a:solidFill>
              </a:rPr>
              <a:t>25</a:t>
            </a:r>
            <a:endParaRPr lang="en-GB" sz="7200" b="1" dirty="0">
              <a:solidFill>
                <a:srgbClr val="C00000"/>
              </a:solidFill>
            </a:endParaRPr>
          </a:p>
        </p:txBody>
      </p:sp>
      <p:pic>
        <p:nvPicPr>
          <p:cNvPr id="10" name="Picture 9"/>
          <p:cNvPicPr/>
          <p:nvPr/>
        </p:nvPicPr>
        <p:blipFill>
          <a:blip r:embed="rId2" cstate="print"/>
          <a:srcRect l="6481" t="12426" r="65402" b="74556"/>
          <a:stretch>
            <a:fillRect/>
          </a:stretch>
        </p:blipFill>
        <p:spPr bwMode="auto">
          <a:xfrm>
            <a:off x="6876256" y="6021288"/>
            <a:ext cx="1972305" cy="56311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000"/>
                                  </p:stCondLst>
                                  <p:childTnLst>
                                    <p:set>
                                      <p:cBhvr>
                                        <p:cTn id="9" dur="1" fill="hold">
                                          <p:stCondLst>
                                            <p:cond delay="0"/>
                                          </p:stCondLst>
                                        </p:cTn>
                                        <p:tgtEl>
                                          <p:spTgt spid="6"/>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1000"/>
                                  </p:stCondLst>
                                  <p:childTnLst>
                                    <p:set>
                                      <p:cBhvr>
                                        <p:cTn id="12" dur="1" fill="hold">
                                          <p:stCondLst>
                                            <p:cond delay="0"/>
                                          </p:stCondLst>
                                        </p:cTn>
                                        <p:tgtEl>
                                          <p:spTgt spid="7"/>
                                        </p:tgtEl>
                                        <p:attrNameLst>
                                          <p:attrName>style.visibility</p:attrName>
                                        </p:attrNameLst>
                                      </p:cBhvr>
                                      <p:to>
                                        <p:strVal val="visible"/>
                                      </p:to>
                                    </p:set>
                                  </p:childTnLst>
                                </p:cTn>
                              </p:par>
                            </p:childTnLst>
                          </p:cTn>
                        </p:par>
                        <p:par>
                          <p:cTn id="13" fill="hold">
                            <p:stCondLst>
                              <p:cond delay="2000"/>
                            </p:stCondLst>
                            <p:childTnLst>
                              <p:par>
                                <p:cTn id="14" presetID="1" presetClass="entr" presetSubtype="0" fill="hold" grpId="0" nodeType="afterEffect">
                                  <p:stCondLst>
                                    <p:cond delay="100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(Harder?) Starter activity</a:t>
            </a:r>
            <a:endParaRPr lang="en-GB" dirty="0"/>
          </a:p>
        </p:txBody>
      </p:sp>
      <p:sp>
        <p:nvSpPr>
          <p:cNvPr id="4" name="TextBox 3"/>
          <p:cNvSpPr txBox="1"/>
          <p:nvPr/>
        </p:nvSpPr>
        <p:spPr>
          <a:xfrm>
            <a:off x="323528" y="1772816"/>
            <a:ext cx="8352928" cy="3416320"/>
          </a:xfrm>
          <a:prstGeom prst="rect">
            <a:avLst/>
          </a:prstGeom>
          <a:noFill/>
        </p:spPr>
        <p:txBody>
          <a:bodyPr wrap="square" rtlCol="0">
            <a:spAutoFit/>
          </a:bodyPr>
          <a:lstStyle/>
          <a:p>
            <a:r>
              <a:rPr lang="en-GB" sz="7200" b="1" dirty="0" smtClean="0">
                <a:solidFill>
                  <a:srgbClr val="C00000"/>
                </a:solidFill>
              </a:rPr>
              <a:t>If 		0.3 x 0.5  =  0.15</a:t>
            </a:r>
          </a:p>
          <a:p>
            <a:endParaRPr lang="en-GB" sz="7200" b="1" dirty="0" smtClean="0">
              <a:solidFill>
                <a:srgbClr val="C00000"/>
              </a:solidFill>
            </a:endParaRPr>
          </a:p>
          <a:p>
            <a:r>
              <a:rPr lang="en-GB" sz="7200" b="1" dirty="0" smtClean="0">
                <a:solidFill>
                  <a:srgbClr val="C00000"/>
                </a:solidFill>
              </a:rPr>
              <a:t>is		0.3 x 0.2  =  0.6</a:t>
            </a:r>
            <a:endParaRPr lang="en-GB" sz="7200" b="1" dirty="0">
              <a:solidFill>
                <a:srgbClr val="C00000"/>
              </a:solidFill>
            </a:endParaRPr>
          </a:p>
        </p:txBody>
      </p:sp>
      <p:sp>
        <p:nvSpPr>
          <p:cNvPr id="9" name="TextBox 8"/>
          <p:cNvSpPr txBox="1"/>
          <p:nvPr/>
        </p:nvSpPr>
        <p:spPr>
          <a:xfrm>
            <a:off x="7452320" y="1844824"/>
            <a:ext cx="2483768" cy="4708981"/>
          </a:xfrm>
          <a:prstGeom prst="rect">
            <a:avLst/>
          </a:prstGeom>
          <a:noFill/>
        </p:spPr>
        <p:txBody>
          <a:bodyPr wrap="square" rtlCol="0">
            <a:spAutoFit/>
          </a:bodyPr>
          <a:lstStyle/>
          <a:p>
            <a:r>
              <a:rPr lang="en-GB" sz="30000" dirty="0" smtClean="0"/>
              <a:t>?</a:t>
            </a:r>
            <a:endParaRPr lang="en-GB" sz="30000" dirty="0"/>
          </a:p>
        </p:txBody>
      </p:sp>
      <p:pic>
        <p:nvPicPr>
          <p:cNvPr id="6" name="Picture 5"/>
          <p:cNvPicPr/>
          <p:nvPr/>
        </p:nvPicPr>
        <p:blipFill>
          <a:blip r:embed="rId2" cstate="print"/>
          <a:srcRect l="6481" t="12426" r="65402" b="74556"/>
          <a:stretch>
            <a:fillRect/>
          </a:stretch>
        </p:blipFill>
        <p:spPr bwMode="auto">
          <a:xfrm>
            <a:off x="6876256" y="6021288"/>
            <a:ext cx="1972305" cy="56311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692696"/>
            <a:ext cx="8229600" cy="1143000"/>
          </a:xfrm>
        </p:spPr>
        <p:txBody>
          <a:bodyPr/>
          <a:lstStyle/>
          <a:p>
            <a:r>
              <a:rPr lang="en-GB" sz="3600" dirty="0" smtClean="0">
                <a:hlinkClick r:id="rId2" action="ppaction://hlinksldjump"/>
              </a:rPr>
              <a:t>Why reason?</a:t>
            </a:r>
            <a:endParaRPr lang="en-GB" sz="3600" dirty="0"/>
          </a:p>
        </p:txBody>
      </p:sp>
      <p:sp>
        <p:nvSpPr>
          <p:cNvPr id="3" name="Title 1"/>
          <p:cNvSpPr txBox="1">
            <a:spLocks/>
          </p:cNvSpPr>
          <p:nvPr/>
        </p:nvSpPr>
        <p:spPr>
          <a:xfrm>
            <a:off x="395536" y="242088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600" b="0" i="0" u="none" strike="noStrike" kern="1200" cap="none" spc="0" normalizeH="0" baseline="0" noProof="0" dirty="0" smtClean="0">
                <a:ln>
                  <a:noFill/>
                </a:ln>
                <a:solidFill>
                  <a:schemeClr val="tx1"/>
                </a:solidFill>
                <a:effectLst/>
                <a:uLnTx/>
                <a:uFillTx/>
                <a:latin typeface="+mj-lt"/>
                <a:ea typeface="+mj-ea"/>
                <a:cs typeface="+mj-cs"/>
                <a:hlinkClick r:id="rId3" action="ppaction://hlinksldjump"/>
              </a:rPr>
              <a:t>When is reasoning needed?</a:t>
            </a:r>
            <a:endParaRPr kumimoji="0" lang="en-GB"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Title 1"/>
          <p:cNvSpPr txBox="1">
            <a:spLocks/>
          </p:cNvSpPr>
          <p:nvPr/>
        </p:nvSpPr>
        <p:spPr>
          <a:xfrm>
            <a:off x="395536" y="414908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600" b="0" i="0" u="none" strike="noStrike" kern="1200" cap="none" spc="0" normalizeH="0" baseline="0" noProof="0" dirty="0" smtClean="0">
                <a:ln>
                  <a:noFill/>
                </a:ln>
                <a:solidFill>
                  <a:schemeClr val="tx1"/>
                </a:solidFill>
                <a:effectLst/>
                <a:uLnTx/>
                <a:uFillTx/>
                <a:latin typeface="+mj-lt"/>
                <a:ea typeface="+mj-ea"/>
                <a:cs typeface="+mj-cs"/>
                <a:hlinkClick r:id="rId4" action="ppaction://hlinksldjump"/>
              </a:rPr>
              <a:t>Thinking about your Maths</a:t>
            </a:r>
            <a:r>
              <a:rPr kumimoji="0" lang="en-GB" sz="3600" b="0" i="0" u="none" strike="noStrike" kern="1200" cap="none" spc="0" normalizeH="0" noProof="0" dirty="0" smtClean="0">
                <a:ln>
                  <a:noFill/>
                </a:ln>
                <a:solidFill>
                  <a:schemeClr val="tx1"/>
                </a:solidFill>
                <a:effectLst/>
                <a:uLnTx/>
                <a:uFillTx/>
                <a:latin typeface="+mj-lt"/>
                <a:ea typeface="+mj-ea"/>
                <a:cs typeface="+mj-cs"/>
                <a:hlinkClick r:id="rId4" action="ppaction://hlinksldjump"/>
              </a:rPr>
              <a:t> lessons</a:t>
            </a:r>
            <a:r>
              <a:rPr kumimoji="0" lang="en-GB" sz="3600" b="0" i="0" u="none" strike="noStrike" kern="1200" cap="none" spc="0" normalizeH="0" baseline="0" noProof="0" dirty="0" smtClean="0">
                <a:ln>
                  <a:noFill/>
                </a:ln>
                <a:solidFill>
                  <a:schemeClr val="tx1"/>
                </a:solidFill>
                <a:effectLst/>
                <a:uLnTx/>
                <a:uFillTx/>
                <a:latin typeface="+mj-lt"/>
                <a:ea typeface="+mj-ea"/>
                <a:cs typeface="+mj-cs"/>
                <a:hlinkClick r:id="rId4" action="ppaction://hlinksldjump"/>
              </a:rPr>
              <a:t>?</a:t>
            </a:r>
            <a:endParaRPr kumimoji="0" lang="en-GB" sz="3600" b="0" i="0" u="none" strike="noStrike" kern="1200" cap="none" spc="0" normalizeH="0" baseline="0" noProof="0" dirty="0">
              <a:ln>
                <a:noFill/>
              </a:ln>
              <a:solidFill>
                <a:schemeClr val="tx1"/>
              </a:solidFill>
              <a:effectLst/>
              <a:uLnTx/>
              <a:uFillTx/>
              <a:latin typeface="+mj-lt"/>
              <a:ea typeface="+mj-ea"/>
              <a:cs typeface="+mj-cs"/>
            </a:endParaRPr>
          </a:p>
        </p:txBody>
      </p:sp>
      <p:pic>
        <p:nvPicPr>
          <p:cNvPr id="6" name="Picture 5"/>
          <p:cNvPicPr/>
          <p:nvPr/>
        </p:nvPicPr>
        <p:blipFill>
          <a:blip r:embed="rId5" cstate="print"/>
          <a:srcRect l="6481" t="12426" r="65402" b="74556"/>
          <a:stretch>
            <a:fillRect/>
          </a:stretch>
        </p:blipFill>
        <p:spPr bwMode="auto">
          <a:xfrm>
            <a:off x="6876256" y="6021288"/>
            <a:ext cx="1972305" cy="56311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276872"/>
            <a:ext cx="7488832" cy="2554545"/>
          </a:xfrm>
          <a:prstGeom prst="rect">
            <a:avLst/>
          </a:prstGeom>
        </p:spPr>
        <p:txBody>
          <a:bodyPr wrap="square">
            <a:spAutoFit/>
          </a:bodyPr>
          <a:lstStyle/>
          <a:p>
            <a:pPr lvl="1"/>
            <a:r>
              <a:rPr lang="en-GB" sz="3200" dirty="0" smtClean="0"/>
              <a:t>reason mathematically by following a line of enquiry, conjecturing relationships and generalisations, and developing an argument, justification or proof using mathematical language</a:t>
            </a:r>
          </a:p>
        </p:txBody>
      </p:sp>
      <p:sp>
        <p:nvSpPr>
          <p:cNvPr id="3" name="Rectangle 2"/>
          <p:cNvSpPr/>
          <p:nvPr/>
        </p:nvSpPr>
        <p:spPr>
          <a:xfrm>
            <a:off x="323528" y="332656"/>
            <a:ext cx="8064896" cy="1200329"/>
          </a:xfrm>
          <a:prstGeom prst="rect">
            <a:avLst/>
          </a:prstGeom>
        </p:spPr>
        <p:txBody>
          <a:bodyPr wrap="square">
            <a:spAutoFit/>
          </a:bodyPr>
          <a:lstStyle/>
          <a:p>
            <a:r>
              <a:rPr lang="en-GB" sz="3600" dirty="0" smtClean="0"/>
              <a:t>The national curriculum for mathematics aims to ensure that all pupils:</a:t>
            </a:r>
          </a:p>
        </p:txBody>
      </p:sp>
      <p:pic>
        <p:nvPicPr>
          <p:cNvPr id="6" name="Picture 5"/>
          <p:cNvPicPr/>
          <p:nvPr/>
        </p:nvPicPr>
        <p:blipFill>
          <a:blip r:embed="rId2" cstate="print"/>
          <a:srcRect l="6481" t="12426" r="65402" b="74556"/>
          <a:stretch>
            <a:fillRect/>
          </a:stretch>
        </p:blipFill>
        <p:spPr bwMode="auto">
          <a:xfrm>
            <a:off x="6876256" y="6021288"/>
            <a:ext cx="1972305" cy="5631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GB" smtClean="0"/>
              <a:t>CTM – September 2015</a:t>
            </a:r>
          </a:p>
          <a:p>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251520" y="548680"/>
            <a:ext cx="3960440" cy="5004013"/>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4572000" y="0"/>
            <a:ext cx="4229100" cy="3324225"/>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4695825" y="3152775"/>
            <a:ext cx="4196655" cy="351658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332656"/>
            <a:ext cx="8280920" cy="5755422"/>
          </a:xfrm>
          <a:prstGeom prst="rect">
            <a:avLst/>
          </a:prstGeom>
        </p:spPr>
        <p:txBody>
          <a:bodyPr wrap="square">
            <a:spAutoFit/>
          </a:bodyPr>
          <a:lstStyle/>
          <a:p>
            <a:r>
              <a:rPr lang="en-GB" sz="3600" dirty="0" smtClean="0"/>
              <a:t>The national curriculum for mathematics aims to ensure that all pupils:</a:t>
            </a:r>
          </a:p>
          <a:p>
            <a:endParaRPr lang="en-GB" sz="2400" dirty="0"/>
          </a:p>
          <a:p>
            <a:endParaRPr lang="en-GB" sz="2400" dirty="0" smtClean="0"/>
          </a:p>
          <a:p>
            <a:pPr lvl="1"/>
            <a:r>
              <a:rPr lang="en-GB" sz="3200" dirty="0" smtClean="0"/>
              <a:t>become fluent in the fundamentals of mathematics, including through varied and frequent practice with increasingly complex problems over time, so that pupils develop conceptual understanding and the ability to recall and apply knowledge rapidly and accurately</a:t>
            </a:r>
          </a:p>
          <a:p>
            <a:endParaRPr lang="en-GB" sz="2400" dirty="0" smtClean="0"/>
          </a:p>
        </p:txBody>
      </p:sp>
      <p:pic>
        <p:nvPicPr>
          <p:cNvPr id="5" name="Picture 4"/>
          <p:cNvPicPr/>
          <p:nvPr/>
        </p:nvPicPr>
        <p:blipFill>
          <a:blip r:embed="rId2" cstate="print"/>
          <a:srcRect l="6481" t="12426" r="65402" b="74556"/>
          <a:stretch>
            <a:fillRect/>
          </a:stretch>
        </p:blipFill>
        <p:spPr bwMode="auto">
          <a:xfrm>
            <a:off x="6876256" y="6021288"/>
            <a:ext cx="1972305" cy="5631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2204864"/>
            <a:ext cx="7632848" cy="3046988"/>
          </a:xfrm>
          <a:prstGeom prst="rect">
            <a:avLst/>
          </a:prstGeom>
        </p:spPr>
        <p:txBody>
          <a:bodyPr wrap="square">
            <a:spAutoFit/>
          </a:bodyPr>
          <a:lstStyle/>
          <a:p>
            <a:pPr lvl="1"/>
            <a:r>
              <a:rPr lang="en-GB" sz="3200" dirty="0" smtClean="0"/>
              <a:t>can solve problems by applying their mathematics to a variety of routine and non-routine problems with increasing sophistication, including breaking down problems into a series of simpler steps and persevering in seeking solutions</a:t>
            </a:r>
            <a:endParaRPr lang="en-GB" sz="3200" dirty="0"/>
          </a:p>
        </p:txBody>
      </p:sp>
      <p:sp>
        <p:nvSpPr>
          <p:cNvPr id="4" name="Rectangle 3"/>
          <p:cNvSpPr/>
          <p:nvPr/>
        </p:nvSpPr>
        <p:spPr>
          <a:xfrm>
            <a:off x="539552" y="476672"/>
            <a:ext cx="7920880" cy="1200329"/>
          </a:xfrm>
          <a:prstGeom prst="rect">
            <a:avLst/>
          </a:prstGeom>
        </p:spPr>
        <p:txBody>
          <a:bodyPr wrap="square">
            <a:spAutoFit/>
          </a:bodyPr>
          <a:lstStyle/>
          <a:p>
            <a:r>
              <a:rPr lang="en-GB" sz="3600" dirty="0" smtClean="0"/>
              <a:t>The national curriculum for mathematics aims to ensure that all pupils:</a:t>
            </a:r>
          </a:p>
        </p:txBody>
      </p:sp>
      <p:pic>
        <p:nvPicPr>
          <p:cNvPr id="6" name="Picture 5"/>
          <p:cNvPicPr/>
          <p:nvPr/>
        </p:nvPicPr>
        <p:blipFill>
          <a:blip r:embed="rId2" cstate="print"/>
          <a:srcRect l="6481" t="12426" r="65402" b="74556"/>
          <a:stretch>
            <a:fillRect/>
          </a:stretch>
        </p:blipFill>
        <p:spPr bwMode="auto">
          <a:xfrm>
            <a:off x="6876256" y="6021288"/>
            <a:ext cx="1972305" cy="5631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3568" y="908720"/>
            <a:ext cx="7560840" cy="5647700"/>
          </a:xfrm>
          <a:prstGeom prst="rect">
            <a:avLst/>
          </a:prstGeom>
        </p:spPr>
        <p:txBody>
          <a:bodyPr wrap="square">
            <a:spAutoFit/>
          </a:bodyPr>
          <a:lstStyle/>
          <a:p>
            <a:r>
              <a:rPr lang="en-GB" sz="1600" dirty="0" smtClean="0"/>
              <a:t>AO1: Use and apply standard techniques</a:t>
            </a:r>
          </a:p>
          <a:p>
            <a:r>
              <a:rPr lang="en-GB" sz="1600" dirty="0" smtClean="0"/>
              <a:t>Students should be able to:</a:t>
            </a:r>
          </a:p>
          <a:p>
            <a:endParaRPr lang="en-GB" sz="1100" dirty="0" smtClean="0"/>
          </a:p>
          <a:p>
            <a:pPr lvl="1"/>
            <a:r>
              <a:rPr lang="en-GB" sz="1400" dirty="0" smtClean="0"/>
              <a:t>accurately recall facts, terminology and definitions</a:t>
            </a:r>
          </a:p>
          <a:p>
            <a:pPr lvl="1"/>
            <a:r>
              <a:rPr lang="en-GB" sz="1400" dirty="0" smtClean="0"/>
              <a:t>use and interpret notation correctly</a:t>
            </a:r>
          </a:p>
          <a:p>
            <a:pPr lvl="1"/>
            <a:r>
              <a:rPr lang="en-GB" sz="1400" dirty="0" smtClean="0"/>
              <a:t>accurately carry out routine procedures or set tasks requiring multi-step solutions.</a:t>
            </a:r>
          </a:p>
          <a:p>
            <a:endParaRPr lang="en-GB" sz="1100" dirty="0" smtClean="0"/>
          </a:p>
          <a:p>
            <a:r>
              <a:rPr lang="en-GB" sz="1100" dirty="0" smtClean="0"/>
              <a:t> </a:t>
            </a:r>
            <a:r>
              <a:rPr lang="en-GB" sz="1600" dirty="0" smtClean="0"/>
              <a:t>AO2: Reason, interpret and communicate mathematically</a:t>
            </a:r>
          </a:p>
          <a:p>
            <a:r>
              <a:rPr lang="en-GB" sz="1600" dirty="0" smtClean="0"/>
              <a:t>Students should be able to:</a:t>
            </a:r>
          </a:p>
          <a:p>
            <a:endParaRPr lang="en-GB" sz="1100" dirty="0" smtClean="0"/>
          </a:p>
          <a:p>
            <a:pPr lvl="1"/>
            <a:r>
              <a:rPr lang="en-GB" sz="1400" dirty="0" smtClean="0"/>
              <a:t>make deductions, inferences and draw conclusions from mathematical information</a:t>
            </a:r>
          </a:p>
          <a:p>
            <a:pPr lvl="1"/>
            <a:r>
              <a:rPr lang="en-GB" sz="1400" dirty="0" smtClean="0"/>
              <a:t>construct chains of reasoning to achieve a given result</a:t>
            </a:r>
          </a:p>
          <a:p>
            <a:pPr lvl="1"/>
            <a:r>
              <a:rPr lang="en-GB" sz="1400" dirty="0" smtClean="0"/>
              <a:t>interpret and communicate information accurately</a:t>
            </a:r>
          </a:p>
          <a:p>
            <a:pPr lvl="1"/>
            <a:r>
              <a:rPr lang="en-GB" sz="1400" dirty="0" smtClean="0"/>
              <a:t>present arguments and proofs</a:t>
            </a:r>
          </a:p>
          <a:p>
            <a:pPr lvl="1"/>
            <a:r>
              <a:rPr lang="en-GB" sz="1400" dirty="0" smtClean="0"/>
              <a:t>assess the validity of an argument and critically evaluate a given way of presenting information.</a:t>
            </a:r>
          </a:p>
          <a:p>
            <a:endParaRPr lang="en-GB" sz="1100" dirty="0" smtClean="0"/>
          </a:p>
          <a:p>
            <a:r>
              <a:rPr lang="en-GB" sz="1600" dirty="0" smtClean="0"/>
              <a:t>AO3: Solve problems within mathematics and in other contexts</a:t>
            </a:r>
          </a:p>
          <a:p>
            <a:r>
              <a:rPr lang="en-GB" sz="1600" dirty="0" smtClean="0"/>
              <a:t>Students should be able to:</a:t>
            </a:r>
          </a:p>
          <a:p>
            <a:endParaRPr lang="en-GB" sz="1100" dirty="0" smtClean="0"/>
          </a:p>
          <a:p>
            <a:pPr lvl="1"/>
            <a:r>
              <a:rPr lang="en-GB" sz="1400" dirty="0" smtClean="0"/>
              <a:t>translate problems in mathematical or non-mathematical contexts into a process or a series of mathematical processes</a:t>
            </a:r>
          </a:p>
          <a:p>
            <a:pPr lvl="1"/>
            <a:r>
              <a:rPr lang="en-GB" sz="1400" dirty="0" smtClean="0"/>
              <a:t>make and use connections between different parts of mathematics</a:t>
            </a:r>
          </a:p>
          <a:p>
            <a:pPr lvl="1"/>
            <a:r>
              <a:rPr lang="en-GB" sz="1400" dirty="0" smtClean="0"/>
              <a:t>interpret results in the context of the given problem</a:t>
            </a:r>
          </a:p>
          <a:p>
            <a:pPr lvl="1"/>
            <a:r>
              <a:rPr lang="en-GB" sz="1400" dirty="0" smtClean="0"/>
              <a:t>evaluate methods used and results obtained</a:t>
            </a:r>
          </a:p>
          <a:p>
            <a:pPr lvl="1"/>
            <a:r>
              <a:rPr lang="en-GB" sz="1400" dirty="0" smtClean="0"/>
              <a:t>evaluate solutions to identify how they may have been affected by assumptions made.</a:t>
            </a:r>
            <a:endParaRPr lang="en-GB" sz="1400" dirty="0"/>
          </a:p>
        </p:txBody>
      </p:sp>
      <p:sp>
        <p:nvSpPr>
          <p:cNvPr id="4" name="Rectangle 3"/>
          <p:cNvSpPr/>
          <p:nvPr/>
        </p:nvSpPr>
        <p:spPr>
          <a:xfrm>
            <a:off x="1115616" y="260648"/>
            <a:ext cx="6453883" cy="584775"/>
          </a:xfrm>
          <a:prstGeom prst="rect">
            <a:avLst/>
          </a:prstGeom>
        </p:spPr>
        <p:txBody>
          <a:bodyPr wrap="none">
            <a:spAutoFit/>
          </a:bodyPr>
          <a:lstStyle/>
          <a:p>
            <a:r>
              <a:rPr lang="en-GB" sz="3200" b="1" dirty="0" smtClean="0"/>
              <a:t>Assessment objectives – GCSE Maths</a:t>
            </a:r>
            <a:endParaRPr lang="en-GB" sz="32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758</TotalTime>
  <Words>517</Words>
  <Application>Microsoft Office PowerPoint</Application>
  <PresentationFormat>On-screen Show (4:3)</PresentationFormat>
  <Paragraphs>103</Paragraphs>
  <Slides>17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Reasoning in Maths</vt:lpstr>
      <vt:lpstr>Starter activity</vt:lpstr>
      <vt:lpstr>(Harder?) Starter activity</vt:lpstr>
      <vt:lpstr>Why reason?</vt:lpstr>
      <vt:lpstr>PowerPoint Presentation</vt:lpstr>
      <vt:lpstr>PowerPoint Presentation</vt:lpstr>
      <vt:lpstr>PowerPoint Presentation</vt:lpstr>
      <vt:lpstr>PowerPoint Presentation</vt:lpstr>
      <vt:lpstr>PowerPoint Presentation</vt:lpstr>
      <vt:lpstr>Why reason?</vt:lpstr>
      <vt:lpstr> When is reasoning needed? </vt:lpstr>
      <vt:lpstr>Examples of reasoning opportunities</vt:lpstr>
      <vt:lpstr> When is reasoning needed? </vt:lpstr>
      <vt:lpstr>Progression in reasoning</vt:lpstr>
      <vt:lpstr>Why reason?</vt:lpstr>
      <vt:lpstr>Getting started?</vt:lpstr>
      <vt:lpstr>Any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Reasoning in Maths</dc:title>
  <dc:creator>Cooper</dc:creator>
  <cp:lastModifiedBy>Mike R Cooper</cp:lastModifiedBy>
  <cp:revision>49</cp:revision>
  <dcterms:created xsi:type="dcterms:W3CDTF">2015-06-05T12:32:35Z</dcterms:created>
  <dcterms:modified xsi:type="dcterms:W3CDTF">2016-01-29T11:48:48Z</dcterms:modified>
</cp:coreProperties>
</file>