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6" r:id="rId3"/>
    <p:sldId id="467" r:id="rId4"/>
    <p:sldId id="468" r:id="rId5"/>
    <p:sldId id="469" r:id="rId6"/>
    <p:sldId id="476" r:id="rId7"/>
    <p:sldId id="470" r:id="rId8"/>
    <p:sldId id="471" r:id="rId9"/>
    <p:sldId id="472" r:id="rId10"/>
    <p:sldId id="473" r:id="rId11"/>
    <p:sldId id="474" r:id="rId12"/>
    <p:sldId id="475" r:id="rId13"/>
    <p:sldId id="402" r:id="rId14"/>
    <p:sldId id="403" r:id="rId15"/>
    <p:sldId id="404" r:id="rId16"/>
    <p:sldId id="405" r:id="rId17"/>
    <p:sldId id="407" r:id="rId18"/>
    <p:sldId id="477" r:id="rId19"/>
    <p:sldId id="438" r:id="rId20"/>
    <p:sldId id="443" r:id="rId21"/>
    <p:sldId id="465" r:id="rId22"/>
    <p:sldId id="461" r:id="rId23"/>
    <p:sldId id="463" r:id="rId24"/>
    <p:sldId id="462" r:id="rId25"/>
    <p:sldId id="397" r:id="rId26"/>
    <p:sldId id="392" r:id="rId27"/>
    <p:sldId id="391" r:id="rId2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8A0FFF"/>
    <a:srgbClr val="FFA401"/>
    <a:srgbClr val="2DFF01"/>
    <a:srgbClr val="FF12D9"/>
    <a:srgbClr val="FD7FEB"/>
    <a:srgbClr val="AE0295"/>
    <a:srgbClr val="DDF6FF"/>
    <a:srgbClr val="ABE9FF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92" autoAdjust="0"/>
  </p:normalViewPr>
  <p:slideViewPr>
    <p:cSldViewPr>
      <p:cViewPr>
        <p:scale>
          <a:sx n="103" d="100"/>
          <a:sy n="103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81A4E7F-0C36-42B8-BB35-A704CA6AD984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CD3D130-5BD5-4B76-91F2-ABC852697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4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DA72A9E-1228-42C5-8C68-01109A6AC31A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84C5D80-BAB2-4FC6-9B8D-0A6824804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8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7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7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1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844B-4CE8-43E5-A46E-B867A145B983}" type="datetimeFigureOut">
              <a:rPr lang="en-US" smtClean="0"/>
              <a:t>29/01/2015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D482-AC83-4AC5-AA23-8D87AFCD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mailto:mbritton@molescroftprimary.net" TargetMode="External"/><Relationship Id="rId5" Type="http://schemas.openxmlformats.org/officeDocument/2006/relationships/hyperlink" Target="mailto:mloncaster@molescroftprimary.net" TargetMode="External"/><Relationship Id="rId6" Type="http://schemas.openxmlformats.org/officeDocument/2006/relationships/hyperlink" Target="mailto:jlines@molescroftprimary.net" TargetMode="External"/><Relationship Id="rId7" Type="http://schemas.openxmlformats.org/officeDocument/2006/relationships/hyperlink" Target="mailto:stevedpo@me.com" TargetMode="External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81600"/>
            <a:ext cx="1354307" cy="13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19600"/>
            <a:ext cx="4724400" cy="21962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Riding Forward TSA</a:t>
            </a:r>
            <a:endParaRPr lang="en-US" sz="2400" b="1" i="1" dirty="0">
              <a:solidFill>
                <a:srgbClr val="0000FF"/>
              </a:solidFill>
            </a:endParaRPr>
          </a:p>
          <a:p>
            <a:r>
              <a:rPr lang="en-US" sz="3700" b="1" i="1" dirty="0" smtClean="0">
                <a:solidFill>
                  <a:srgbClr val="0000FF"/>
                </a:solidFill>
              </a:rPr>
              <a:t>Assessing Without Levels</a:t>
            </a:r>
          </a:p>
          <a:p>
            <a:r>
              <a:rPr lang="en-US" sz="2100" b="1" i="1" dirty="0" smtClean="0">
                <a:solidFill>
                  <a:srgbClr val="0000FF"/>
                </a:solidFill>
              </a:rPr>
              <a:t>Michael Loncaster Head Teacher &amp; </a:t>
            </a:r>
            <a:br>
              <a:rPr lang="en-US" sz="2100" b="1" i="1" dirty="0" smtClean="0">
                <a:solidFill>
                  <a:srgbClr val="0000FF"/>
                </a:solidFill>
              </a:rPr>
            </a:br>
            <a:r>
              <a:rPr lang="en-US" sz="2100" b="1" i="1" dirty="0" smtClean="0">
                <a:solidFill>
                  <a:srgbClr val="0000FF"/>
                </a:solidFill>
              </a:rPr>
              <a:t>Matthew Britton Assistant Head Teacher </a:t>
            </a:r>
          </a:p>
          <a:p>
            <a:r>
              <a:rPr lang="en-US" sz="2100" b="1" i="1" dirty="0" smtClean="0">
                <a:solidFill>
                  <a:srgbClr val="0000FF"/>
                </a:solidFill>
              </a:rPr>
              <a:t>of Molescroft Primary School &amp; Riding Forward TSA</a:t>
            </a:r>
          </a:p>
        </p:txBody>
      </p:sp>
      <p:pic>
        <p:nvPicPr>
          <p:cNvPr id="7" name="Picture 6" descr="NCTL National Teaching School lock up (colour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960419" cy="1062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048000"/>
            <a:ext cx="27178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124200"/>
            <a:ext cx="1524000" cy="13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A.P.P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pPr algn="ctr"/>
            <a:r>
              <a:rPr lang="en-US" sz="4000" dirty="0" smtClean="0"/>
              <a:t>NO MORE LEVELS!!!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Parents did not understand them?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Teachers spent too much time measuring them?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Schools to design their own systems for measuring pupil progress.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Really!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about moderation?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about a national standard?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will we cope?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do we do?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Actually all is not lost if we remember we are assessing against new national expectations for each year of the National Curriculum.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Government agenda is to ensure that at least 85% of pupils are secure across the learning goals each year for the enhanced expectations of the new National Curriculum.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this is the focus of our assessment.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Are the pupils secure?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Who is not?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Assessment clearly influences teachers next planning steps.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net is cast through which children do not fall.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Those who are secure are given the opportunity to enhance their learning and develop their understanding in new circumstances.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7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152400"/>
            <a:ext cx="1188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018">
            <a:off x="4616530" y="3863889"/>
            <a:ext cx="2765379" cy="354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800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152400"/>
            <a:ext cx="1188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018">
            <a:off x="4616530" y="3863889"/>
            <a:ext cx="2765379" cy="354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800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england_english_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1394260" cy="1394260"/>
          </a:xfrm>
          <a:prstGeom prst="rect">
            <a:avLst/>
          </a:prstGeom>
        </p:spPr>
      </p:pic>
      <p:pic>
        <p:nvPicPr>
          <p:cNvPr id="5" name="Picture 4" descr="france_french_fl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1453280" cy="1453280"/>
          </a:xfrm>
          <a:prstGeom prst="rect">
            <a:avLst/>
          </a:prstGeom>
        </p:spPr>
      </p:pic>
      <p:pic>
        <p:nvPicPr>
          <p:cNvPr id="8" name="Picture 7" descr="9iR4RBx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18" y="4724400"/>
            <a:ext cx="1629482" cy="16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152400"/>
            <a:ext cx="1188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018">
            <a:off x="4616530" y="3863889"/>
            <a:ext cx="2765379" cy="354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800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799062">
            <a:off x="6311618" y="1511018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97246">
            <a:off x="6612056" y="5545255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ngland_english_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1394260" cy="1394260"/>
          </a:xfrm>
          <a:prstGeom prst="rect">
            <a:avLst/>
          </a:prstGeom>
        </p:spPr>
      </p:pic>
      <p:pic>
        <p:nvPicPr>
          <p:cNvPr id="13" name="Picture 12" descr="france_french_fl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1453280" cy="1453280"/>
          </a:xfrm>
          <a:prstGeom prst="rect">
            <a:avLst/>
          </a:prstGeom>
        </p:spPr>
      </p:pic>
      <p:pic>
        <p:nvPicPr>
          <p:cNvPr id="14" name="Picture 13" descr="9iR4RBx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18" y="4724400"/>
            <a:ext cx="1629482" cy="16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152400"/>
            <a:ext cx="1188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018">
            <a:off x="4616530" y="3863889"/>
            <a:ext cx="2765379" cy="354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800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4657963">
            <a:off x="901417" y="1130018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5863794">
            <a:off x="4648200" y="4953000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ngland_english_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1394260" cy="1394260"/>
          </a:xfrm>
          <a:prstGeom prst="rect">
            <a:avLst/>
          </a:prstGeom>
        </p:spPr>
      </p:pic>
      <p:pic>
        <p:nvPicPr>
          <p:cNvPr id="13" name="Picture 12" descr="france_french_fl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1453280" cy="1453280"/>
          </a:xfrm>
          <a:prstGeom prst="rect">
            <a:avLst/>
          </a:prstGeom>
        </p:spPr>
      </p:pic>
      <p:pic>
        <p:nvPicPr>
          <p:cNvPr id="14" name="Picture 13" descr="9iR4RBx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18" y="4724400"/>
            <a:ext cx="1629482" cy="16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152400"/>
            <a:ext cx="1188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2018">
            <a:off x="4616530" y="3863889"/>
            <a:ext cx="2765379" cy="354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800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4657963">
            <a:off x="901417" y="1130018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5863794">
            <a:off x="4648200" y="4953000"/>
            <a:ext cx="762000" cy="762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28956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 ZONE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england_english_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1394260" cy="1394260"/>
          </a:xfrm>
          <a:prstGeom prst="rect">
            <a:avLst/>
          </a:prstGeom>
        </p:spPr>
      </p:pic>
      <p:pic>
        <p:nvPicPr>
          <p:cNvPr id="13" name="Picture 12" descr="france_french_fl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1453280" cy="1453280"/>
          </a:xfrm>
          <a:prstGeom prst="rect">
            <a:avLst/>
          </a:prstGeom>
        </p:spPr>
      </p:pic>
      <p:pic>
        <p:nvPicPr>
          <p:cNvPr id="14" name="Picture 13" descr="9iR4RBx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18" y="4724400"/>
            <a:ext cx="1629482" cy="16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9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lets go back to the drawing board.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do we actually want assessment to do?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838200"/>
            <a:ext cx="8839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is required from </a:t>
            </a:r>
            <a:r>
              <a:rPr lang="en-US" dirty="0"/>
              <a:t>an assessment system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assessment tool </a:t>
            </a:r>
            <a:r>
              <a:rPr lang="en-US" dirty="0" smtClean="0"/>
              <a:t>that is completely </a:t>
            </a:r>
            <a:r>
              <a:rPr lang="en-US" dirty="0"/>
              <a:t>intuitive to a teacher’s practice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Assessment that travels directly from the classroom and can be completed without any fuss when learning </a:t>
            </a:r>
            <a:r>
              <a:rPr lang="en-US" dirty="0" smtClean="0"/>
              <a:t>happens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Assessments </a:t>
            </a:r>
            <a:r>
              <a:rPr lang="en-US" dirty="0"/>
              <a:t>that can be made by teachers and teaching assistants simultaneously.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Assessments </a:t>
            </a:r>
            <a:r>
              <a:rPr lang="en-US" dirty="0"/>
              <a:t>that can be made during a lesson or during marking or following formal assessments and automatically uploaded from any location.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A system that allows assessments to be made by any number of staff at any time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system which is paper free and needs no transferring of data from a mark book, scheme or into a spreadsheet.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Everything based on tests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9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838200"/>
            <a:ext cx="8839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required from an assessment system?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Assessments which are literally a </a:t>
            </a:r>
            <a:r>
              <a:rPr lang="en-US" dirty="0" smtClean="0"/>
              <a:t>flick, </a:t>
            </a:r>
            <a:r>
              <a:rPr lang="en-US" dirty="0"/>
              <a:t>can be made on iPads, </a:t>
            </a:r>
            <a:r>
              <a:rPr lang="en-US" dirty="0" smtClean="0"/>
              <a:t>tablets</a:t>
            </a:r>
            <a:r>
              <a:rPr lang="en-US" dirty="0"/>
              <a:t> </a:t>
            </a:r>
            <a:r>
              <a:rPr lang="en-US" dirty="0" smtClean="0"/>
              <a:t>or smart phones.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system which is pre populated with assessment criteria / objectives for EVERY SUBJECT including Primary Languages and Early Years from birth.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system which enables schools to edit the pre populated objectives prior to the to setting up.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system which assesses the security of pupil understanding working within any year’s objectives.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4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7620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required from an assessment system?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system which ensures that gaps in learning are not forgotten in transfer from one year to the next.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system which highlights pupils who may not be ‘secure’ in their understanding but are ‘developing’ their understanding or ‘enhancing’ their understanding.</a:t>
            </a:r>
            <a:br>
              <a:rPr lang="en-US" dirty="0"/>
            </a:br>
            <a:r>
              <a:rPr lang="en-US" dirty="0"/>
              <a:t>A system which enables schools to add bespoke objectives for pupils working at the extremes of the learning spectrum.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system which enables coordinators and senior leaders to view pupil achievement and progress at any time anywhere and for any aspect of the curriculum and to make comparisons of their </a:t>
            </a:r>
            <a:r>
              <a:rPr lang="en-US" dirty="0" smtClean="0"/>
              <a:t>choice for example </a:t>
            </a:r>
            <a:r>
              <a:rPr lang="en-US" dirty="0"/>
              <a:t>different groups of children including Pupil </a:t>
            </a:r>
            <a:r>
              <a:rPr lang="en-US" dirty="0" smtClean="0"/>
              <a:t>Premium.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1430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required from an assessment system?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ability to choose your own threshold for measurement of pupil achievement.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ability to see how many children in any cohort or class or group are secure in their learning objectives for </a:t>
            </a:r>
            <a:r>
              <a:rPr lang="en-US" u="sng" dirty="0"/>
              <a:t>any</a:t>
            </a:r>
            <a:r>
              <a:rPr lang="en-US" dirty="0"/>
              <a:t> subject including Reading, Writing, Maths etc.</a:t>
            </a:r>
            <a:br>
              <a:rPr lang="en-US" dirty="0"/>
            </a:br>
            <a:r>
              <a:rPr lang="en-US" dirty="0"/>
              <a:t>The ability to know how any pupil is performing at any time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demonstrate progress within a year and across years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 automatically provide reports for parents, Senior Leadership, LA, Governors and Ofsted.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89916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do </a:t>
            </a:r>
            <a:r>
              <a:rPr lang="en-US" sz="2400" dirty="0" smtClean="0"/>
              <a:t>you assess the Arts, P.E, D&amp;T?</a:t>
            </a:r>
            <a:endParaRPr lang="en-US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9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AS OF ASSESSMENT GRID NEW COLOU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4098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0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FOR PUPILS ASSESSMENT GRID NEW COLOU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3626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89916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Helvetica Neue"/>
                <a:cs typeface="Helvetica Neue"/>
              </a:rPr>
              <a:t>The Holy Grail of Assessment</a:t>
            </a:r>
            <a:endParaRPr lang="en-US" sz="4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52400"/>
            <a:ext cx="1967023" cy="914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"/>
            <a:ext cx="2078849" cy="12239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477852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 Neue"/>
                <a:cs typeface="Helvetica Neue"/>
              </a:rPr>
              <a:t>Framing Learning in Classrooms</a:t>
            </a:r>
            <a:endParaRPr lang="en-US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835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86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81600"/>
            <a:ext cx="1354307" cy="13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533900" cy="210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514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solidFill>
                  <a:srgbClr val="000000"/>
                </a:solidFill>
              </a:rPr>
              <a:t>em</a:t>
            </a:r>
            <a:r>
              <a:rPr lang="en-GB" sz="1400" b="1" dirty="0" smtClean="0"/>
              <a:t>ails</a:t>
            </a:r>
          </a:p>
          <a:p>
            <a:pPr lvl="0" algn="ctr"/>
            <a:r>
              <a:rPr lang="en-GB" sz="1400" dirty="0" smtClean="0">
                <a:hlinkClick r:id="rId4"/>
              </a:rPr>
              <a:t>mbritton@molescroftprimary.net</a:t>
            </a:r>
            <a:endParaRPr lang="en-GB" sz="1400" dirty="0" smtClean="0"/>
          </a:p>
          <a:p>
            <a:pPr lvl="0" algn="ctr"/>
            <a:r>
              <a:rPr lang="en-GB" sz="1400" dirty="0" smtClean="0">
                <a:hlinkClick r:id="rId5"/>
              </a:rPr>
              <a:t>mloncaster@molescroftprimary.net</a:t>
            </a:r>
            <a:endParaRPr lang="en-GB" sz="1400" dirty="0" smtClean="0"/>
          </a:p>
          <a:p>
            <a:pPr lvl="0" algn="ctr"/>
            <a:r>
              <a:rPr lang="en-GB" sz="1400" dirty="0" smtClean="0">
                <a:hlinkClick r:id="rId6"/>
              </a:rPr>
              <a:t>jlines@molescroftprimary.net</a:t>
            </a:r>
            <a:endParaRPr lang="en-GB" sz="1400" dirty="0" smtClean="0"/>
          </a:p>
          <a:p>
            <a:pPr algn="ctr"/>
            <a:r>
              <a:rPr lang="en-US" sz="1400" dirty="0">
                <a:hlinkClick r:id="rId7"/>
              </a:rPr>
              <a:t>stevedpo@me.com</a:t>
            </a:r>
            <a:endParaRPr lang="en-US" sz="1400" dirty="0"/>
          </a:p>
          <a:p>
            <a:pPr lvl="0" algn="ctr"/>
            <a:endParaRPr lang="en-GB" sz="1400" dirty="0" smtClean="0"/>
          </a:p>
          <a:p>
            <a:pPr lvl="0" algn="ctr"/>
            <a:endParaRPr lang="en-GB" sz="1400" dirty="0" smtClean="0"/>
          </a:p>
          <a:p>
            <a:pPr lvl="0" algn="ctr"/>
            <a:r>
              <a:rPr lang="en-GB" sz="1400" b="1" i="1" dirty="0" smtClean="0"/>
              <a:t>Telephones</a:t>
            </a:r>
          </a:p>
          <a:p>
            <a:pPr lvl="0" algn="ctr"/>
            <a:r>
              <a:rPr lang="en-GB" sz="1400" dirty="0"/>
              <a:t> </a:t>
            </a:r>
            <a:r>
              <a:rPr lang="en-GB" sz="1400" dirty="0" smtClean="0"/>
              <a:t>Riding Forward 01482 </a:t>
            </a:r>
            <a:r>
              <a:rPr lang="en-US" sz="1400" dirty="0"/>
              <a:t>679139</a:t>
            </a:r>
            <a:r>
              <a:rPr lang="en-GB" sz="1400" dirty="0"/>
              <a:t> </a:t>
            </a:r>
            <a:endParaRPr lang="en-GB" sz="1400" dirty="0" smtClean="0"/>
          </a:p>
          <a:p>
            <a:pPr lvl="0" algn="ctr"/>
            <a:r>
              <a:rPr lang="en-GB" sz="1400" dirty="0" smtClean="0"/>
              <a:t>Molescroft Primary School 01482 861762</a:t>
            </a:r>
          </a:p>
        </p:txBody>
      </p:sp>
      <p:pic>
        <p:nvPicPr>
          <p:cNvPr id="7" name="Picture 6" descr="NCTL National Teaching School lock up (colour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960419" cy="10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Testing became practically a crime against childhood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6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Observation testing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1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Levels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9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smtClean="0"/>
              <a:t>Ticking boxes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7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Ticking strands of boxes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3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C.A.S.S.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0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0" y="5607956"/>
            <a:ext cx="972583" cy="9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44674" y="4730688"/>
            <a:ext cx="654321" cy="701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07998" y="5273646"/>
            <a:ext cx="765812" cy="7757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27570" y="5722932"/>
            <a:ext cx="586740" cy="630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80838" y="4871703"/>
            <a:ext cx="609600" cy="6176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77000" y="5645911"/>
            <a:ext cx="586740" cy="642896"/>
          </a:xfrm>
          <a:prstGeom prst="ellipse">
            <a:avLst/>
          </a:prstGeom>
          <a:solidFill>
            <a:srgbClr val="65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80916" y="4645177"/>
            <a:ext cx="626364" cy="627002"/>
          </a:xfrm>
          <a:prstGeom prst="ellipse">
            <a:avLst/>
          </a:prstGeom>
          <a:solidFill>
            <a:srgbClr val="AB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738528" cy="777863"/>
          </a:xfrm>
          <a:prstGeom prst="ellipse">
            <a:avLst/>
          </a:prstGeom>
          <a:solidFill>
            <a:srgbClr val="DDF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98445" y="5081475"/>
            <a:ext cx="548280" cy="6270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96385" y="4685078"/>
            <a:ext cx="651510" cy="73448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40034" y="4645177"/>
            <a:ext cx="704484" cy="766423"/>
          </a:xfrm>
          <a:prstGeom prst="ellipse">
            <a:avLst/>
          </a:prstGeom>
          <a:solidFill>
            <a:srgbClr val="AE0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00012" y="4896268"/>
            <a:ext cx="680657" cy="7790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70811" y="4099667"/>
            <a:ext cx="675913" cy="772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967023" cy="914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62000" y="4419600"/>
            <a:ext cx="708660" cy="685800"/>
          </a:xfrm>
          <a:prstGeom prst="ellipse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D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33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IN CLASSROOMS... A brief history!</a:t>
            </a:r>
          </a:p>
          <a:p>
            <a:endParaRPr lang="en-US" dirty="0" smtClean="0"/>
          </a:p>
          <a:p>
            <a:r>
              <a:rPr lang="en-US" dirty="0" smtClean="0"/>
              <a:t>Records of Achievement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690</Words>
  <Application>Microsoft Macintosh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assess the Arts, P.E, D&amp;T?</vt:lpstr>
      <vt:lpstr>PowerPoint Presentation</vt:lpstr>
      <vt:lpstr>PowerPoint Presentation</vt:lpstr>
      <vt:lpstr>The Holy Grail of Assessment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School Partnership</dc:title>
  <dc:creator>Michael Loncaster</dc:creator>
  <cp:lastModifiedBy>Michael Loncaster</cp:lastModifiedBy>
  <cp:revision>140</cp:revision>
  <cp:lastPrinted>2014-06-18T14:44:16Z</cp:lastPrinted>
  <dcterms:created xsi:type="dcterms:W3CDTF">2011-10-01T14:07:06Z</dcterms:created>
  <dcterms:modified xsi:type="dcterms:W3CDTF">2015-01-29T13:34:43Z</dcterms:modified>
</cp:coreProperties>
</file>