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0" r:id="rId1"/>
  </p:sldMasterIdLst>
  <p:sldIdLst>
    <p:sldId id="256" r:id="rId2"/>
    <p:sldId id="262" r:id="rId3"/>
    <p:sldId id="257" r:id="rId4"/>
    <p:sldId id="258" r:id="rId5"/>
    <p:sldId id="260" r:id="rId6"/>
    <p:sldId id="270" r:id="rId7"/>
    <p:sldId id="259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255E43B-A063-4BFE-BEE4-B668D36ACBD2}" type="datetimeFigureOut">
              <a:rPr lang="en-GB" smtClean="0"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7894113-2A10-427F-8574-0CE440AA767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476673"/>
            <a:ext cx="6498158" cy="216023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An inclusive learning environment: supporting all learners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98159" cy="2284793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University of Hull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NQT Conference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January 2014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Dave Howard (Head of School Partnerships, Bradford College)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8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 &amp;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Resources </a:t>
            </a:r>
            <a:r>
              <a:rPr lang="en-US" sz="2800" dirty="0"/>
              <a:t>selected by children rather than </a:t>
            </a:r>
            <a:r>
              <a:rPr lang="en-US" sz="2800" dirty="0" smtClean="0"/>
              <a:t>provided such as data logger, digital camera, </a:t>
            </a:r>
            <a:r>
              <a:rPr lang="en-US" sz="2800" dirty="0" err="1" smtClean="0"/>
              <a:t>pooters</a:t>
            </a:r>
            <a:r>
              <a:rPr lang="en-US" sz="2800" dirty="0" smtClean="0"/>
              <a:t>, magnifying glasses; </a:t>
            </a:r>
            <a:r>
              <a:rPr lang="en-US" sz="2800" dirty="0"/>
              <a:t>outdoor areas explored as to most suitable; sources for research found on the internet to address self-generated questions; ways of recording self-selected; ways of presenting to different audiences discussed.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Implications for environment?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245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Task on cards; picture prompts; use of diagrams and non-fiction texts; designated areas to explore; TA deployed to assist, model, facilitate and record; greater use of closed questions; flashcards of key vocabulary; use of first language; paired talk; practical activities employing measuring instruments, </a:t>
            </a:r>
            <a:r>
              <a:rPr lang="en-US" sz="2800" dirty="0" err="1" smtClean="0"/>
              <a:t>pooters</a:t>
            </a:r>
            <a:r>
              <a:rPr lang="en-US" sz="2800" dirty="0" smtClean="0"/>
              <a:t>, magnifying glasses, digital cameras etc.</a:t>
            </a:r>
          </a:p>
          <a:p>
            <a:pPr marL="0" indent="0">
              <a:buNone/>
            </a:pPr>
            <a:r>
              <a:rPr lang="en-US" sz="2800" dirty="0" smtClean="0"/>
              <a:t>Implications for environment?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483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ADD/ADHD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Practical measuring and collecting using </a:t>
            </a:r>
            <a:r>
              <a:rPr lang="en-US" sz="3200" dirty="0" err="1" smtClean="0"/>
              <a:t>pooters</a:t>
            </a:r>
            <a:r>
              <a:rPr lang="en-US" sz="3200" dirty="0" smtClean="0"/>
              <a:t>, magnifying glasses, digital cameras etc.; TA to facilitate, model, scribe and manage the learners; use of </a:t>
            </a:r>
            <a:r>
              <a:rPr lang="en-US" sz="3200" dirty="0" err="1" smtClean="0"/>
              <a:t>Ipads</a:t>
            </a:r>
            <a:r>
              <a:rPr lang="en-US" sz="3200" dirty="0" smtClean="0"/>
              <a:t> to record, capture data, paint etc. Use of regular breaks to enhance task focus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Implications for the environment?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2020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Visual timetable; clear description by adult of the task – where, when, why and the resources. ‘Chunking’ of information; clarity of messages and use of repetition; picture prompts; reduction in number of stimuli; importance of NVC signals; assign roles to task – measurer; recorder; resource gatherer; use of targeted questions.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Implications for the environment?</a:t>
            </a:r>
          </a:p>
        </p:txBody>
      </p:sp>
    </p:spTree>
    <p:extLst>
      <p:ext uri="{BB962C8B-B14F-4D97-AF65-F5344CB8AC3E}">
        <p14:creationId xmlns:p14="http://schemas.microsoft.com/office/powerpoint/2010/main" val="2590021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17168"/>
          </a:xfrm>
        </p:spPr>
        <p:txBody>
          <a:bodyPr/>
          <a:lstStyle/>
          <a:p>
            <a:r>
              <a:rPr lang="en-US" dirty="0" smtClean="0"/>
              <a:t>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We can create appropriate or more appropriate environments to reduce barriers to learning and increase access, opportunity, achievement and attainment.</a:t>
            </a:r>
          </a:p>
          <a:p>
            <a:pPr marL="0" indent="0">
              <a:buNone/>
            </a:pPr>
            <a:r>
              <a:rPr lang="en-US" sz="2800" dirty="0" smtClean="0"/>
              <a:t>We have choices</a:t>
            </a:r>
          </a:p>
          <a:p>
            <a:pPr marL="0" indent="0">
              <a:buNone/>
            </a:pPr>
            <a:r>
              <a:rPr lang="en-US" sz="2800" dirty="0" smtClean="0"/>
              <a:t>Address importance of environment in:</a:t>
            </a:r>
          </a:p>
          <a:p>
            <a:pPr marL="0" indent="0">
              <a:buNone/>
            </a:pPr>
            <a:r>
              <a:rPr lang="en-US" sz="2800" dirty="0" smtClean="0"/>
              <a:t>Planning; deployment of other adults; use of resources; discussions with children and others; displays; transitions; noise levels.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537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What will you do when you are back in the classroom to review your learning environments?</a:t>
            </a:r>
          </a:p>
          <a:p>
            <a:pPr marL="0" indent="0">
              <a:buNone/>
            </a:pPr>
            <a:r>
              <a:rPr lang="en-US" sz="2800" dirty="0" smtClean="0"/>
              <a:t>What’s your action plan?</a:t>
            </a:r>
          </a:p>
          <a:p>
            <a:pPr marL="0" indent="0">
              <a:buNone/>
            </a:pPr>
            <a:r>
              <a:rPr lang="en-US" sz="2800" dirty="0" smtClean="0"/>
              <a:t>Please discuss it with a </a:t>
            </a:r>
            <a:r>
              <a:rPr lang="en-US" sz="2800" dirty="0" err="1" smtClean="0"/>
              <a:t>neighbour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Thank you.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Any questions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276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Booth, T., </a:t>
            </a:r>
            <a:r>
              <a:rPr lang="en-US" dirty="0" err="1"/>
              <a:t>Ainscow</a:t>
            </a:r>
            <a:r>
              <a:rPr lang="en-US" dirty="0"/>
              <a:t>, M., Vaughan, M. &amp; Greenhill, S. (2002) </a:t>
            </a:r>
            <a:r>
              <a:rPr lang="en-US" i="1" dirty="0"/>
              <a:t>Index for Inclusion: Developing Learning and Participation in Schools</a:t>
            </a:r>
            <a:r>
              <a:rPr lang="en-US" dirty="0"/>
              <a:t>. CSIE: Bristol.</a:t>
            </a:r>
            <a:endParaRPr lang="en-GB" dirty="0"/>
          </a:p>
          <a:p>
            <a:pPr marL="0" indent="0">
              <a:buNone/>
            </a:pPr>
            <a:r>
              <a:rPr lang="en-US" dirty="0" err="1"/>
              <a:t>DfE</a:t>
            </a:r>
            <a:r>
              <a:rPr lang="en-US" dirty="0"/>
              <a:t> (2013a) </a:t>
            </a:r>
            <a:r>
              <a:rPr lang="en-US" i="1" dirty="0"/>
              <a:t>Draft Special Educational Needs (SEN) Code of Practice: for 0 to 25 years Statutory guidance for </a:t>
            </a:r>
            <a:r>
              <a:rPr lang="en-US" i="1" dirty="0" err="1"/>
              <a:t>organisations</a:t>
            </a:r>
            <a:r>
              <a:rPr lang="en-US" i="1" dirty="0"/>
              <a:t> who work with and support children and young people with SEN</a:t>
            </a:r>
            <a:r>
              <a:rPr lang="en-US" dirty="0"/>
              <a:t>. London: </a:t>
            </a:r>
            <a:r>
              <a:rPr lang="en-US" dirty="0" err="1"/>
              <a:t>DfE</a:t>
            </a:r>
            <a:r>
              <a:rPr lang="en-US" dirty="0"/>
              <a:t>.</a:t>
            </a:r>
            <a:endParaRPr lang="en-GB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04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links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http://www.csie.org.uk/inclusionuk/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This is a website that links to four key </a:t>
            </a:r>
            <a:r>
              <a:rPr lang="en-US" dirty="0" err="1"/>
              <a:t>organisations</a:t>
            </a:r>
            <a:r>
              <a:rPr lang="en-US" dirty="0"/>
              <a:t> concerned with inclusion in education and contains a wealth of information for a range of stakeholders.</a:t>
            </a:r>
            <a:endParaRPr lang="en-GB" dirty="0"/>
          </a:p>
          <a:p>
            <a:r>
              <a:rPr lang="en-US" dirty="0"/>
              <a:t>http://inclusion.ngfl.gov.uk/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This site supports individual learning needs, providing information and links to resources. There is also an online section for seeking help and guidance.</a:t>
            </a:r>
            <a:endParaRPr lang="en-GB" dirty="0"/>
          </a:p>
          <a:p>
            <a:r>
              <a:rPr lang="en-US" dirty="0"/>
              <a:t>http://inclusiontips.webs.com/inclusionwebsites.htm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This website links to a range of other websites within the field of inclusion to address individual needs.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82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inclusion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Experience informs us that one size does not fit all, that the concept of addressing individual needs is a legislated concept (Disability Discrimination Act (2005); Equality Act (2010)).</a:t>
            </a:r>
          </a:p>
          <a:p>
            <a:r>
              <a:rPr lang="en-US" dirty="0" smtClean="0"/>
              <a:t>We teach individuals within groups.</a:t>
            </a:r>
          </a:p>
          <a:p>
            <a:r>
              <a:rPr lang="en-US" dirty="0" smtClean="0"/>
              <a:t>We are accountable for individual pupil progress and well-being. </a:t>
            </a:r>
          </a:p>
          <a:p>
            <a:r>
              <a:rPr lang="en-US" dirty="0" smtClean="0"/>
              <a:t>We have a sense of equity and what is ‘right’!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9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mean by ‘inclusion’?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lvl="0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processes of increasing the participation of students in, and reducing their exclusion from, the curricula, cultures and communities of local schools</a:t>
            </a:r>
          </a:p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Restructuring the cultures, policies and practices in schools so that they respond to the diversity of students in their locality</a:t>
            </a:r>
          </a:p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The presence, participation and achievement of all students vulnerable to exclusionary pressures, not only those with impairments or those who are categorised as ‘having special educational needs’. </a:t>
            </a:r>
          </a:p>
          <a:p>
            <a:pPr marL="0" indent="0">
              <a:buNone/>
            </a:pP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Ainscow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(2013)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6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 of inclusive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A common sense of purpose</a:t>
            </a:r>
          </a:p>
          <a:p>
            <a:r>
              <a:rPr lang="en-US" b="1" dirty="0" smtClean="0">
                <a:latin typeface="Arial"/>
                <a:cs typeface="Arial"/>
              </a:rPr>
              <a:t>Rich learning environments</a:t>
            </a:r>
          </a:p>
          <a:p>
            <a:r>
              <a:rPr lang="en-US" b="1" dirty="0" smtClean="0">
                <a:latin typeface="Arial"/>
                <a:cs typeface="Arial"/>
              </a:rPr>
              <a:t>Systematic tracking of individual progress</a:t>
            </a:r>
          </a:p>
          <a:p>
            <a:r>
              <a:rPr lang="en-US" b="1" dirty="0" smtClean="0">
                <a:latin typeface="Arial"/>
                <a:cs typeface="Arial"/>
              </a:rPr>
              <a:t>Collaborative problem solving</a:t>
            </a:r>
          </a:p>
          <a:p>
            <a:r>
              <a:rPr lang="en-US" b="1" dirty="0" smtClean="0">
                <a:latin typeface="Arial"/>
                <a:cs typeface="Arial"/>
              </a:rPr>
              <a:t>Involvement of the community</a:t>
            </a:r>
          </a:p>
          <a:p>
            <a:r>
              <a:rPr lang="en-US" b="1" dirty="0" smtClean="0">
                <a:latin typeface="Arial"/>
                <a:cs typeface="Arial"/>
              </a:rPr>
              <a:t>Leadership at all levels</a:t>
            </a:r>
          </a:p>
          <a:p>
            <a:pPr marL="0" indent="0">
              <a:buNone/>
            </a:pP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Ainscow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(2013)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5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effective inclusive practice?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E</a:t>
            </a:r>
            <a:r>
              <a:rPr lang="en-GB" sz="2600" dirty="0" smtClean="0"/>
              <a:t>qual access and opportunity</a:t>
            </a:r>
          </a:p>
          <a:p>
            <a:r>
              <a:rPr lang="en-GB" sz="2600" dirty="0" smtClean="0"/>
              <a:t>Differentiation</a:t>
            </a:r>
          </a:p>
          <a:p>
            <a:r>
              <a:rPr lang="en-GB" sz="2600" dirty="0" smtClean="0"/>
              <a:t>Focus on ALL learners</a:t>
            </a:r>
          </a:p>
          <a:p>
            <a:r>
              <a:rPr lang="en-GB" sz="2600" dirty="0" smtClean="0"/>
              <a:t>Focus on what is to be taught and how rather than who is to learn it</a:t>
            </a:r>
          </a:p>
          <a:p>
            <a:r>
              <a:rPr lang="en-GB" sz="2600" dirty="0" smtClean="0"/>
              <a:t>Belief that all children will make progress, learn and achieve</a:t>
            </a:r>
          </a:p>
          <a:p>
            <a:r>
              <a:rPr lang="en-GB" sz="2600" dirty="0" smtClean="0"/>
              <a:t>Focussing on what children can do rather than cannot do</a:t>
            </a:r>
          </a:p>
          <a:p>
            <a:r>
              <a:rPr lang="en-GB" sz="2600" dirty="0" smtClean="0"/>
              <a:t>Using </a:t>
            </a:r>
            <a:r>
              <a:rPr lang="en-GB" sz="2600" dirty="0" err="1"/>
              <a:t>A</a:t>
            </a:r>
            <a:r>
              <a:rPr lang="en-GB" sz="2600" dirty="0" err="1" smtClean="0"/>
              <a:t>fL</a:t>
            </a:r>
            <a:r>
              <a:rPr lang="en-GB" sz="2600" dirty="0" smtClean="0"/>
              <a:t> to support learning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49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environment –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Does it matter where we learn?</a:t>
            </a:r>
          </a:p>
          <a:p>
            <a:r>
              <a:rPr lang="en-US" sz="2800" dirty="0" smtClean="0"/>
              <a:t>What is your optimum learning environment?</a:t>
            </a:r>
          </a:p>
          <a:p>
            <a:r>
              <a:rPr lang="en-US" sz="2800" dirty="0" smtClean="0"/>
              <a:t>How do you feel if the environment isn’t ‘right’? If it changed?</a:t>
            </a:r>
          </a:p>
          <a:p>
            <a:r>
              <a:rPr lang="en-US" sz="2800" dirty="0" smtClean="0"/>
              <a:t>What happens if you share your environment with someone or many?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9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does an inclusive learning environment mean?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Discuss with a neighbour what this phrase means to you.</a:t>
            </a:r>
          </a:p>
          <a:p>
            <a:pPr lvl="1"/>
            <a:r>
              <a:rPr lang="en-GB" sz="2800" dirty="0" smtClean="0"/>
              <a:t>Resources?</a:t>
            </a:r>
          </a:p>
          <a:p>
            <a:pPr lvl="1"/>
            <a:r>
              <a:rPr lang="en-GB" sz="2800" dirty="0" smtClean="0"/>
              <a:t>Staffing? Access to staff?</a:t>
            </a:r>
          </a:p>
          <a:p>
            <a:pPr lvl="1"/>
            <a:r>
              <a:rPr lang="en-GB" sz="2800" dirty="0" smtClean="0"/>
              <a:t>Physical space? Designated spaces?</a:t>
            </a:r>
          </a:p>
          <a:p>
            <a:pPr lvl="1"/>
            <a:r>
              <a:rPr lang="en-GB" sz="2800" dirty="0" smtClean="0"/>
              <a:t>Lighting?</a:t>
            </a:r>
          </a:p>
          <a:p>
            <a:pPr lvl="1"/>
            <a:r>
              <a:rPr lang="en-GB" sz="2800" dirty="0" smtClean="0"/>
              <a:t>Displays?</a:t>
            </a:r>
          </a:p>
          <a:p>
            <a:pPr lvl="1"/>
            <a:r>
              <a:rPr lang="en-GB" sz="2800" dirty="0" smtClean="0"/>
              <a:t>Ways of recording/doing work?</a:t>
            </a:r>
          </a:p>
          <a:p>
            <a:pPr lvl="1"/>
            <a:r>
              <a:rPr lang="en-GB" sz="2800" dirty="0" smtClean="0"/>
              <a:t>Timetables?</a:t>
            </a:r>
          </a:p>
          <a:p>
            <a:pPr lvl="1"/>
            <a:r>
              <a:rPr lang="en-GB" sz="2800" dirty="0" smtClean="0"/>
              <a:t>Access to drinks?</a:t>
            </a:r>
          </a:p>
          <a:p>
            <a:pPr lvl="1"/>
            <a:r>
              <a:rPr lang="en-GB" sz="2800" dirty="0" smtClean="0"/>
              <a:t>Opportunities for time out?</a:t>
            </a:r>
          </a:p>
          <a:p>
            <a:pPr lvl="1"/>
            <a:r>
              <a:rPr lang="en-GB" sz="2800" dirty="0" smtClean="0"/>
              <a:t>Noise levels?</a:t>
            </a:r>
          </a:p>
          <a:p>
            <a:pPr lvl="1"/>
            <a:r>
              <a:rPr lang="en-GB" sz="2800" dirty="0" smtClean="0"/>
              <a:t>Classroom layout?</a:t>
            </a:r>
          </a:p>
          <a:p>
            <a:pPr lvl="1"/>
            <a:endParaRPr lang="en-GB" sz="2800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6201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Different environment for different children?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84784"/>
            <a:ext cx="8042276" cy="5112567"/>
          </a:xfrm>
        </p:spPr>
        <p:txBody>
          <a:bodyPr>
            <a:normAutofit fontScale="62500" lnSpcReduction="20000"/>
          </a:bodyPr>
          <a:lstStyle/>
          <a:p>
            <a:r>
              <a:rPr lang="en-GB" sz="3500" dirty="0" smtClean="0"/>
              <a:t>EAL</a:t>
            </a:r>
          </a:p>
          <a:p>
            <a:r>
              <a:rPr lang="en-GB" sz="3500" dirty="0" smtClean="0"/>
              <a:t>SEN</a:t>
            </a:r>
          </a:p>
          <a:p>
            <a:r>
              <a:rPr lang="en-GB" sz="3500" dirty="0" err="1" smtClean="0"/>
              <a:t>NtE</a:t>
            </a:r>
            <a:endParaRPr lang="en-GB" sz="3500" dirty="0" smtClean="0"/>
          </a:p>
          <a:p>
            <a:r>
              <a:rPr lang="en-GB" sz="3500" dirty="0" smtClean="0"/>
              <a:t>G &amp; T</a:t>
            </a:r>
          </a:p>
          <a:p>
            <a:r>
              <a:rPr lang="en-GB" sz="3500" dirty="0" smtClean="0"/>
              <a:t>VI</a:t>
            </a:r>
          </a:p>
          <a:p>
            <a:r>
              <a:rPr lang="en-GB" sz="3500" dirty="0" smtClean="0"/>
              <a:t>HI</a:t>
            </a:r>
          </a:p>
          <a:p>
            <a:r>
              <a:rPr lang="en-GB" sz="3500" dirty="0" smtClean="0"/>
              <a:t>ADD/ADHD</a:t>
            </a:r>
          </a:p>
          <a:p>
            <a:r>
              <a:rPr lang="en-GB" sz="3500" dirty="0" smtClean="0"/>
              <a:t>Girls/Boys</a:t>
            </a:r>
          </a:p>
          <a:p>
            <a:r>
              <a:rPr lang="en-GB" sz="3500" dirty="0" smtClean="0"/>
              <a:t>Children on the autistic spectrum</a:t>
            </a:r>
          </a:p>
          <a:p>
            <a:r>
              <a:rPr lang="en-GB" sz="3500" dirty="0" smtClean="0"/>
              <a:t>Children with limited mobility</a:t>
            </a:r>
          </a:p>
          <a:p>
            <a:endParaRPr lang="en-GB" sz="35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35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ideas for children with different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 smtClean="0"/>
              <a:t>Often the environment can be adapted/</a:t>
            </a:r>
            <a:r>
              <a:rPr lang="en-US" sz="9600" dirty="0" err="1" smtClean="0"/>
              <a:t>utilised</a:t>
            </a:r>
            <a:r>
              <a:rPr lang="en-US" sz="9600" dirty="0" smtClean="0"/>
              <a:t> quite easily depending on the learning objective and the task</a:t>
            </a:r>
          </a:p>
          <a:p>
            <a:pPr marL="0" indent="0">
              <a:buNone/>
            </a:pPr>
            <a:endParaRPr lang="en-US" sz="9600" dirty="0" smtClean="0"/>
          </a:p>
          <a:p>
            <a:pPr marL="0" indent="0">
              <a:buNone/>
            </a:pPr>
            <a:r>
              <a:rPr lang="en-US" sz="9600" dirty="0" smtClean="0"/>
              <a:t> e.g. </a:t>
            </a:r>
            <a:r>
              <a:rPr lang="en-US" sz="11200" b="1" dirty="0" smtClean="0"/>
              <a:t>variety of habitats to explore flora and fauna.</a:t>
            </a:r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9600" dirty="0" smtClean="0"/>
          </a:p>
          <a:p>
            <a:pPr marL="0" indent="0">
              <a:buNone/>
            </a:pPr>
            <a:r>
              <a:rPr lang="en-US" sz="9600" dirty="0" smtClean="0"/>
              <a:t> This can be undertaken indoors if need be but obviously better outdoors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0458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450</TotalTime>
  <Words>898</Words>
  <Application>Microsoft Office PowerPoint</Application>
  <PresentationFormat>On-screen Show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Breeze</vt:lpstr>
      <vt:lpstr>An inclusive learning environment: supporting all learners</vt:lpstr>
      <vt:lpstr>Why inclusion matters</vt:lpstr>
      <vt:lpstr>What do we mean by ‘inclusion’?</vt:lpstr>
      <vt:lpstr>Features of inclusive practice</vt:lpstr>
      <vt:lpstr>What is effective inclusive practice?</vt:lpstr>
      <vt:lpstr>Learning environment – important?</vt:lpstr>
      <vt:lpstr>What does an inclusive learning environment mean?</vt:lpstr>
      <vt:lpstr>Different environment for different children?</vt:lpstr>
      <vt:lpstr>Practical ideas for children with different needs</vt:lpstr>
      <vt:lpstr>G &amp; T</vt:lpstr>
      <vt:lpstr>NtE</vt:lpstr>
      <vt:lpstr>ADD/ADHD</vt:lpstr>
      <vt:lpstr>ASD</vt:lpstr>
      <vt:lpstr>Choice</vt:lpstr>
      <vt:lpstr>Your next steps</vt:lpstr>
      <vt:lpstr>References</vt:lpstr>
      <vt:lpstr>Web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inclusive learning environment: supporting all learners</dc:title>
  <dc:creator>Dave Howard</dc:creator>
  <cp:lastModifiedBy>Dave Howard</cp:lastModifiedBy>
  <cp:revision>16</cp:revision>
  <dcterms:created xsi:type="dcterms:W3CDTF">2014-01-27T08:37:14Z</dcterms:created>
  <dcterms:modified xsi:type="dcterms:W3CDTF">2014-02-05T14:15:00Z</dcterms:modified>
</cp:coreProperties>
</file>