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83" r:id="rId3"/>
    <p:sldId id="258" r:id="rId4"/>
    <p:sldId id="290" r:id="rId5"/>
    <p:sldId id="291" r:id="rId6"/>
    <p:sldId id="292" r:id="rId7"/>
    <p:sldId id="268" r:id="rId8"/>
    <p:sldId id="269" r:id="rId9"/>
    <p:sldId id="259" r:id="rId10"/>
    <p:sldId id="260" r:id="rId11"/>
    <p:sldId id="261" r:id="rId12"/>
    <p:sldId id="262" r:id="rId13"/>
    <p:sldId id="263" r:id="rId14"/>
    <p:sldId id="299" r:id="rId15"/>
    <p:sldId id="300" r:id="rId16"/>
    <p:sldId id="301" r:id="rId17"/>
    <p:sldId id="302" r:id="rId18"/>
    <p:sldId id="303" r:id="rId19"/>
    <p:sldId id="284" r:id="rId20"/>
    <p:sldId id="267" r:id="rId21"/>
    <p:sldId id="294" r:id="rId22"/>
    <p:sldId id="271" r:id="rId23"/>
    <p:sldId id="272" r:id="rId24"/>
    <p:sldId id="293" r:id="rId25"/>
    <p:sldId id="264" r:id="rId26"/>
    <p:sldId id="295" r:id="rId27"/>
    <p:sldId id="304" r:id="rId28"/>
    <p:sldId id="276" r:id="rId29"/>
    <p:sldId id="277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78" r:id="rId38"/>
    <p:sldId id="279" r:id="rId39"/>
    <p:sldId id="280" r:id="rId40"/>
    <p:sldId id="281" r:id="rId41"/>
    <p:sldId id="282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3F023-CF87-4B2B-96B9-47C8976EBBD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9E4B92-B7E5-40E7-A721-CA76F37F2916}">
      <dgm:prSet phldrT="[Text]"/>
      <dgm:spPr/>
      <dgm:t>
        <a:bodyPr/>
        <a:lstStyle/>
        <a:p>
          <a:r>
            <a:rPr lang="en-GB" dirty="0" smtClean="0"/>
            <a:t>like</a:t>
          </a:r>
          <a:endParaRPr lang="en-GB" dirty="0"/>
        </a:p>
      </dgm:t>
    </dgm:pt>
    <dgm:pt modelId="{A8F1EE6B-2E88-4740-ACC8-1EA4C1398F9B}" type="parTrans" cxnId="{E57DDA6A-C968-4085-8C6A-96F115B1AE8E}">
      <dgm:prSet/>
      <dgm:spPr/>
      <dgm:t>
        <a:bodyPr/>
        <a:lstStyle/>
        <a:p>
          <a:endParaRPr lang="en-GB"/>
        </a:p>
      </dgm:t>
    </dgm:pt>
    <dgm:pt modelId="{0B612F68-B46E-43A0-89A7-E009ED6779C3}" type="sibTrans" cxnId="{E57DDA6A-C968-4085-8C6A-96F115B1AE8E}">
      <dgm:prSet/>
      <dgm:spPr/>
      <dgm:t>
        <a:bodyPr/>
        <a:lstStyle/>
        <a:p>
          <a:endParaRPr lang="en-GB"/>
        </a:p>
      </dgm:t>
    </dgm:pt>
    <dgm:pt modelId="{5052F455-0FD0-43FF-BDB1-AC25DDB83E0C}">
      <dgm:prSet phldrT="[Text]"/>
      <dgm:spPr/>
      <dgm:t>
        <a:bodyPr/>
        <a:lstStyle/>
        <a:p>
          <a:r>
            <a:rPr lang="en-GB" dirty="0" smtClean="0"/>
            <a:t>unlike</a:t>
          </a:r>
          <a:endParaRPr lang="en-GB" dirty="0"/>
        </a:p>
      </dgm:t>
    </dgm:pt>
    <dgm:pt modelId="{3CFEC663-5D60-4333-AC85-A4CAFDFE2F33}" type="parTrans" cxnId="{81B19859-FF93-47D3-883A-0A056D0F58AA}">
      <dgm:prSet/>
      <dgm:spPr/>
      <dgm:t>
        <a:bodyPr/>
        <a:lstStyle/>
        <a:p>
          <a:endParaRPr lang="en-GB"/>
        </a:p>
      </dgm:t>
    </dgm:pt>
    <dgm:pt modelId="{F01934AC-7631-4721-973B-BAF2B154E696}" type="sibTrans" cxnId="{81B19859-FF93-47D3-883A-0A056D0F58AA}">
      <dgm:prSet/>
      <dgm:spPr/>
      <dgm:t>
        <a:bodyPr/>
        <a:lstStyle/>
        <a:p>
          <a:endParaRPr lang="en-GB"/>
        </a:p>
      </dgm:t>
    </dgm:pt>
    <dgm:pt modelId="{28ABD009-6988-4135-83A9-8C58E77C37D4}">
      <dgm:prSet phldrT="[Text]"/>
      <dgm:spPr/>
      <dgm:t>
        <a:bodyPr/>
        <a:lstStyle/>
        <a:p>
          <a:r>
            <a:rPr lang="en-GB" dirty="0" smtClean="0"/>
            <a:t>unlikely</a:t>
          </a:r>
          <a:endParaRPr lang="en-GB" dirty="0"/>
        </a:p>
      </dgm:t>
    </dgm:pt>
    <dgm:pt modelId="{C5F39608-A65F-433B-BA3C-24F4E53EFD6F}" type="parTrans" cxnId="{1E298D2F-1EA0-4320-B18B-6732FC76C05C}">
      <dgm:prSet/>
      <dgm:spPr/>
      <dgm:t>
        <a:bodyPr/>
        <a:lstStyle/>
        <a:p>
          <a:endParaRPr lang="en-GB"/>
        </a:p>
      </dgm:t>
    </dgm:pt>
    <dgm:pt modelId="{61EBD80B-CC13-4D93-9092-BC9CB6A49F14}" type="sibTrans" cxnId="{1E298D2F-1EA0-4320-B18B-6732FC76C05C}">
      <dgm:prSet/>
      <dgm:spPr/>
      <dgm:t>
        <a:bodyPr/>
        <a:lstStyle/>
        <a:p>
          <a:endParaRPr lang="en-GB"/>
        </a:p>
      </dgm:t>
    </dgm:pt>
    <dgm:pt modelId="{4FA73249-DA3B-4898-89EB-F87728B6BF33}">
      <dgm:prSet phldrT="[Text]"/>
      <dgm:spPr/>
      <dgm:t>
        <a:bodyPr/>
        <a:lstStyle/>
        <a:p>
          <a:r>
            <a:rPr lang="en-GB" dirty="0" smtClean="0"/>
            <a:t>likes</a:t>
          </a:r>
          <a:endParaRPr lang="en-GB" dirty="0"/>
        </a:p>
      </dgm:t>
    </dgm:pt>
    <dgm:pt modelId="{D79CE0DB-D7E4-43F4-A7BC-8DA29DC4C63B}" type="parTrans" cxnId="{90266511-BA71-403A-850B-7397B0B69E2D}">
      <dgm:prSet/>
      <dgm:spPr/>
      <dgm:t>
        <a:bodyPr/>
        <a:lstStyle/>
        <a:p>
          <a:endParaRPr lang="en-GB"/>
        </a:p>
      </dgm:t>
    </dgm:pt>
    <dgm:pt modelId="{D91E1DDF-5E3A-4B16-8367-6A3AFAF24C0D}" type="sibTrans" cxnId="{90266511-BA71-403A-850B-7397B0B69E2D}">
      <dgm:prSet/>
      <dgm:spPr/>
      <dgm:t>
        <a:bodyPr/>
        <a:lstStyle/>
        <a:p>
          <a:endParaRPr lang="en-GB"/>
        </a:p>
      </dgm:t>
    </dgm:pt>
    <dgm:pt modelId="{BBF1554A-D11D-4ABD-9C9B-0128F1F75C01}">
      <dgm:prSet phldrT="[Text]"/>
      <dgm:spPr/>
      <dgm:t>
        <a:bodyPr/>
        <a:lstStyle/>
        <a:p>
          <a:r>
            <a:rPr lang="en-GB" dirty="0" smtClean="0"/>
            <a:t>dislikes</a:t>
          </a:r>
          <a:endParaRPr lang="en-GB" dirty="0"/>
        </a:p>
      </dgm:t>
    </dgm:pt>
    <dgm:pt modelId="{C1A180CF-5563-4D73-9928-7202DA8A176C}" type="parTrans" cxnId="{1CCC7788-D4B0-4946-9C29-757D0406951F}">
      <dgm:prSet/>
      <dgm:spPr/>
      <dgm:t>
        <a:bodyPr/>
        <a:lstStyle/>
        <a:p>
          <a:endParaRPr lang="en-GB"/>
        </a:p>
      </dgm:t>
    </dgm:pt>
    <dgm:pt modelId="{3AB90F76-8BEA-43E5-8110-1EE1C3FDBB4F}" type="sibTrans" cxnId="{1CCC7788-D4B0-4946-9C29-757D0406951F}">
      <dgm:prSet/>
      <dgm:spPr/>
      <dgm:t>
        <a:bodyPr/>
        <a:lstStyle/>
        <a:p>
          <a:endParaRPr lang="en-GB"/>
        </a:p>
      </dgm:t>
    </dgm:pt>
    <dgm:pt modelId="{CC25D692-3BF3-41EC-972F-677FEEA81C88}">
      <dgm:prSet phldrT="[Text]"/>
      <dgm:spPr/>
      <dgm:t>
        <a:bodyPr/>
        <a:lstStyle/>
        <a:p>
          <a:r>
            <a:rPr lang="en-GB" dirty="0" smtClean="0"/>
            <a:t>alike</a:t>
          </a:r>
          <a:endParaRPr lang="en-GB" dirty="0"/>
        </a:p>
      </dgm:t>
    </dgm:pt>
    <dgm:pt modelId="{1096ECFE-B07E-49C2-9267-F4FC649CB1B5}" type="parTrans" cxnId="{413A5DB9-670D-4F0E-B301-065188021C76}">
      <dgm:prSet/>
      <dgm:spPr/>
      <dgm:t>
        <a:bodyPr/>
        <a:lstStyle/>
        <a:p>
          <a:endParaRPr lang="en-GB"/>
        </a:p>
      </dgm:t>
    </dgm:pt>
    <dgm:pt modelId="{C5E0D15D-0D7C-41A5-9F06-AF5B31B83B23}" type="sibTrans" cxnId="{413A5DB9-670D-4F0E-B301-065188021C76}">
      <dgm:prSet/>
      <dgm:spPr/>
      <dgm:t>
        <a:bodyPr/>
        <a:lstStyle/>
        <a:p>
          <a:endParaRPr lang="en-GB"/>
        </a:p>
      </dgm:t>
    </dgm:pt>
    <dgm:pt modelId="{D5080F14-17D8-4C44-B707-FD6437C08964}">
      <dgm:prSet phldrT="[Text]"/>
      <dgm:spPr/>
      <dgm:t>
        <a:bodyPr/>
        <a:lstStyle/>
        <a:p>
          <a:r>
            <a:rPr lang="en-GB" dirty="0" smtClean="0"/>
            <a:t>likeable</a:t>
          </a:r>
          <a:endParaRPr lang="en-GB" dirty="0"/>
        </a:p>
      </dgm:t>
    </dgm:pt>
    <dgm:pt modelId="{12095FDA-59BA-49F6-B2CC-A8E635EE12B4}" type="parTrans" cxnId="{99E1D7C3-015F-4A74-8F51-64BD2C43A350}">
      <dgm:prSet/>
      <dgm:spPr/>
      <dgm:t>
        <a:bodyPr/>
        <a:lstStyle/>
        <a:p>
          <a:endParaRPr lang="en-GB"/>
        </a:p>
      </dgm:t>
    </dgm:pt>
    <dgm:pt modelId="{67D9E389-F988-45E1-8F18-8159B86CE451}" type="sibTrans" cxnId="{99E1D7C3-015F-4A74-8F51-64BD2C43A350}">
      <dgm:prSet/>
      <dgm:spPr/>
      <dgm:t>
        <a:bodyPr/>
        <a:lstStyle/>
        <a:p>
          <a:endParaRPr lang="en-GB"/>
        </a:p>
      </dgm:t>
    </dgm:pt>
    <dgm:pt modelId="{41B929B0-70C4-4B42-A471-658AA1438720}">
      <dgm:prSet phldrT="[Text]"/>
      <dgm:spPr/>
      <dgm:t>
        <a:bodyPr/>
        <a:lstStyle/>
        <a:p>
          <a:r>
            <a:rPr lang="en-GB" dirty="0" smtClean="0"/>
            <a:t>liked</a:t>
          </a:r>
          <a:endParaRPr lang="en-GB" dirty="0"/>
        </a:p>
      </dgm:t>
    </dgm:pt>
    <dgm:pt modelId="{6C7AE3BF-598D-43F6-B952-F2A348BC901A}" type="parTrans" cxnId="{0A987FB0-C735-47E5-A01E-15E97B4E7403}">
      <dgm:prSet/>
      <dgm:spPr/>
      <dgm:t>
        <a:bodyPr/>
        <a:lstStyle/>
        <a:p>
          <a:endParaRPr lang="en-GB"/>
        </a:p>
      </dgm:t>
    </dgm:pt>
    <dgm:pt modelId="{43BEA5C2-1B41-40CD-8763-BC1E0A30632D}" type="sibTrans" cxnId="{0A987FB0-C735-47E5-A01E-15E97B4E7403}">
      <dgm:prSet/>
      <dgm:spPr/>
      <dgm:t>
        <a:bodyPr/>
        <a:lstStyle/>
        <a:p>
          <a:endParaRPr lang="en-GB"/>
        </a:p>
      </dgm:t>
    </dgm:pt>
    <dgm:pt modelId="{97A66AEC-FB91-4561-87D1-F7F74A5D29CE}" type="pres">
      <dgm:prSet presAssocID="{07F3F023-CF87-4B2B-96B9-47C8976EBB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90BED0-8997-44EC-8181-414DCF16219C}" type="pres">
      <dgm:prSet presAssocID="{D19E4B92-B7E5-40E7-A721-CA76F37F291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F792F-37F8-42C9-A0AB-C73D175ABD3A}" type="pres">
      <dgm:prSet presAssocID="{0B612F68-B46E-43A0-89A7-E009ED6779C3}" presName="sibTrans" presStyleCnt="0"/>
      <dgm:spPr/>
    </dgm:pt>
    <dgm:pt modelId="{FE936A5F-57C0-4B84-83A3-20819561D719}" type="pres">
      <dgm:prSet presAssocID="{5052F455-0FD0-43FF-BDB1-AC25DDB83E0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92FE4A-5630-4563-947E-9B9D7AC6E428}" type="pres">
      <dgm:prSet presAssocID="{F01934AC-7631-4721-973B-BAF2B154E696}" presName="sibTrans" presStyleCnt="0"/>
      <dgm:spPr/>
    </dgm:pt>
    <dgm:pt modelId="{0D2C7626-483B-41ED-BDBA-DBFB8C7603F2}" type="pres">
      <dgm:prSet presAssocID="{28ABD009-6988-4135-83A9-8C58E77C37D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E8C23-239B-46D3-BEAE-7BCF0BB4E90D}" type="pres">
      <dgm:prSet presAssocID="{61EBD80B-CC13-4D93-9092-BC9CB6A49F14}" presName="sibTrans" presStyleCnt="0"/>
      <dgm:spPr/>
    </dgm:pt>
    <dgm:pt modelId="{1492C43D-671E-4B4A-A967-048711DF7B31}" type="pres">
      <dgm:prSet presAssocID="{4FA73249-DA3B-4898-89EB-F87728B6BF3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B5104-7D4A-4322-AAED-098018C4B3F1}" type="pres">
      <dgm:prSet presAssocID="{D91E1DDF-5E3A-4B16-8367-6A3AFAF24C0D}" presName="sibTrans" presStyleCnt="0"/>
      <dgm:spPr/>
    </dgm:pt>
    <dgm:pt modelId="{7554510D-3E3D-4AAE-A723-A940804C1CB0}" type="pres">
      <dgm:prSet presAssocID="{BBF1554A-D11D-4ABD-9C9B-0128F1F75C0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745DE-0FB0-4C41-AA82-0E5981F1474A}" type="pres">
      <dgm:prSet presAssocID="{3AB90F76-8BEA-43E5-8110-1EE1C3FDBB4F}" presName="sibTrans" presStyleCnt="0"/>
      <dgm:spPr/>
    </dgm:pt>
    <dgm:pt modelId="{75C8E423-873C-48CC-95E9-1810BBEF4733}" type="pres">
      <dgm:prSet presAssocID="{CC25D692-3BF3-41EC-972F-677FEEA81C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AD6FC-B9A0-435B-8480-1D3AC90CE05C}" type="pres">
      <dgm:prSet presAssocID="{C5E0D15D-0D7C-41A5-9F06-AF5B31B83B23}" presName="sibTrans" presStyleCnt="0"/>
      <dgm:spPr/>
    </dgm:pt>
    <dgm:pt modelId="{295B8753-0459-432B-9C3B-42A53F4BF5B8}" type="pres">
      <dgm:prSet presAssocID="{D5080F14-17D8-4C44-B707-FD6437C0896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FD200B-EE13-4034-A533-529A3D7AC5EA}" type="pres">
      <dgm:prSet presAssocID="{67D9E389-F988-45E1-8F18-8159B86CE451}" presName="sibTrans" presStyleCnt="0"/>
      <dgm:spPr/>
    </dgm:pt>
    <dgm:pt modelId="{77927E47-0F10-45FE-824C-773AB54BAAA3}" type="pres">
      <dgm:prSet presAssocID="{41B929B0-70C4-4B42-A471-658AA143872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7DDA6A-C968-4085-8C6A-96F115B1AE8E}" srcId="{07F3F023-CF87-4B2B-96B9-47C8976EBBDC}" destId="{D19E4B92-B7E5-40E7-A721-CA76F37F2916}" srcOrd="0" destOrd="0" parTransId="{A8F1EE6B-2E88-4740-ACC8-1EA4C1398F9B}" sibTransId="{0B612F68-B46E-43A0-89A7-E009ED6779C3}"/>
    <dgm:cxn modelId="{413A5DB9-670D-4F0E-B301-065188021C76}" srcId="{07F3F023-CF87-4B2B-96B9-47C8976EBBDC}" destId="{CC25D692-3BF3-41EC-972F-677FEEA81C88}" srcOrd="5" destOrd="0" parTransId="{1096ECFE-B07E-49C2-9267-F4FC649CB1B5}" sibTransId="{C5E0D15D-0D7C-41A5-9F06-AF5B31B83B23}"/>
    <dgm:cxn modelId="{F2F70127-F040-4319-A009-1991E7FB29BE}" type="presOf" srcId="{D19E4B92-B7E5-40E7-A721-CA76F37F2916}" destId="{6790BED0-8997-44EC-8181-414DCF16219C}" srcOrd="0" destOrd="0" presId="urn:microsoft.com/office/officeart/2005/8/layout/default#1"/>
    <dgm:cxn modelId="{690724AF-205F-4172-A028-B9A0572738F3}" type="presOf" srcId="{4FA73249-DA3B-4898-89EB-F87728B6BF33}" destId="{1492C43D-671E-4B4A-A967-048711DF7B31}" srcOrd="0" destOrd="0" presId="urn:microsoft.com/office/officeart/2005/8/layout/default#1"/>
    <dgm:cxn modelId="{554DA881-8365-4C75-98CF-0D9F254DC1D0}" type="presOf" srcId="{BBF1554A-D11D-4ABD-9C9B-0128F1F75C01}" destId="{7554510D-3E3D-4AAE-A723-A940804C1CB0}" srcOrd="0" destOrd="0" presId="urn:microsoft.com/office/officeart/2005/8/layout/default#1"/>
    <dgm:cxn modelId="{42D23586-BA3C-4BCD-8BC0-70173A389B6A}" type="presOf" srcId="{41B929B0-70C4-4B42-A471-658AA1438720}" destId="{77927E47-0F10-45FE-824C-773AB54BAAA3}" srcOrd="0" destOrd="0" presId="urn:microsoft.com/office/officeart/2005/8/layout/default#1"/>
    <dgm:cxn modelId="{1E298D2F-1EA0-4320-B18B-6732FC76C05C}" srcId="{07F3F023-CF87-4B2B-96B9-47C8976EBBDC}" destId="{28ABD009-6988-4135-83A9-8C58E77C37D4}" srcOrd="2" destOrd="0" parTransId="{C5F39608-A65F-433B-BA3C-24F4E53EFD6F}" sibTransId="{61EBD80B-CC13-4D93-9092-BC9CB6A49F14}"/>
    <dgm:cxn modelId="{81B19859-FF93-47D3-883A-0A056D0F58AA}" srcId="{07F3F023-CF87-4B2B-96B9-47C8976EBBDC}" destId="{5052F455-0FD0-43FF-BDB1-AC25DDB83E0C}" srcOrd="1" destOrd="0" parTransId="{3CFEC663-5D60-4333-AC85-A4CAFDFE2F33}" sibTransId="{F01934AC-7631-4721-973B-BAF2B154E696}"/>
    <dgm:cxn modelId="{06E27C45-443C-4742-942A-6BC262CD0591}" type="presOf" srcId="{CC25D692-3BF3-41EC-972F-677FEEA81C88}" destId="{75C8E423-873C-48CC-95E9-1810BBEF4733}" srcOrd="0" destOrd="0" presId="urn:microsoft.com/office/officeart/2005/8/layout/default#1"/>
    <dgm:cxn modelId="{76A99718-FEF8-4AA2-8E83-B89E72D83340}" type="presOf" srcId="{D5080F14-17D8-4C44-B707-FD6437C08964}" destId="{295B8753-0459-432B-9C3B-42A53F4BF5B8}" srcOrd="0" destOrd="0" presId="urn:microsoft.com/office/officeart/2005/8/layout/default#1"/>
    <dgm:cxn modelId="{99E1D7C3-015F-4A74-8F51-64BD2C43A350}" srcId="{07F3F023-CF87-4B2B-96B9-47C8976EBBDC}" destId="{D5080F14-17D8-4C44-B707-FD6437C08964}" srcOrd="6" destOrd="0" parTransId="{12095FDA-59BA-49F6-B2CC-A8E635EE12B4}" sibTransId="{67D9E389-F988-45E1-8F18-8159B86CE451}"/>
    <dgm:cxn modelId="{E581FCD6-8E62-4B16-A116-CD4F601ABE89}" type="presOf" srcId="{07F3F023-CF87-4B2B-96B9-47C8976EBBDC}" destId="{97A66AEC-FB91-4561-87D1-F7F74A5D29CE}" srcOrd="0" destOrd="0" presId="urn:microsoft.com/office/officeart/2005/8/layout/default#1"/>
    <dgm:cxn modelId="{BB7EA08C-EC75-46DB-BC0E-C1161C8DDCA9}" type="presOf" srcId="{28ABD009-6988-4135-83A9-8C58E77C37D4}" destId="{0D2C7626-483B-41ED-BDBA-DBFB8C7603F2}" srcOrd="0" destOrd="0" presId="urn:microsoft.com/office/officeart/2005/8/layout/default#1"/>
    <dgm:cxn modelId="{1CCC7788-D4B0-4946-9C29-757D0406951F}" srcId="{07F3F023-CF87-4B2B-96B9-47C8976EBBDC}" destId="{BBF1554A-D11D-4ABD-9C9B-0128F1F75C01}" srcOrd="4" destOrd="0" parTransId="{C1A180CF-5563-4D73-9928-7202DA8A176C}" sibTransId="{3AB90F76-8BEA-43E5-8110-1EE1C3FDBB4F}"/>
    <dgm:cxn modelId="{D48DE043-C0F3-4AC4-B3FF-716441016A74}" type="presOf" srcId="{5052F455-0FD0-43FF-BDB1-AC25DDB83E0C}" destId="{FE936A5F-57C0-4B84-83A3-20819561D719}" srcOrd="0" destOrd="0" presId="urn:microsoft.com/office/officeart/2005/8/layout/default#1"/>
    <dgm:cxn modelId="{0A987FB0-C735-47E5-A01E-15E97B4E7403}" srcId="{07F3F023-CF87-4B2B-96B9-47C8976EBBDC}" destId="{41B929B0-70C4-4B42-A471-658AA1438720}" srcOrd="7" destOrd="0" parTransId="{6C7AE3BF-598D-43F6-B952-F2A348BC901A}" sibTransId="{43BEA5C2-1B41-40CD-8763-BC1E0A30632D}"/>
    <dgm:cxn modelId="{90266511-BA71-403A-850B-7397B0B69E2D}" srcId="{07F3F023-CF87-4B2B-96B9-47C8976EBBDC}" destId="{4FA73249-DA3B-4898-89EB-F87728B6BF33}" srcOrd="3" destOrd="0" parTransId="{D79CE0DB-D7E4-43F4-A7BC-8DA29DC4C63B}" sibTransId="{D91E1DDF-5E3A-4B16-8367-6A3AFAF24C0D}"/>
    <dgm:cxn modelId="{68BF9177-E65A-487F-BE0D-D3D5F3582C79}" type="presParOf" srcId="{97A66AEC-FB91-4561-87D1-F7F74A5D29CE}" destId="{6790BED0-8997-44EC-8181-414DCF16219C}" srcOrd="0" destOrd="0" presId="urn:microsoft.com/office/officeart/2005/8/layout/default#1"/>
    <dgm:cxn modelId="{CDFCA667-FEF9-4AAE-A06F-3770044A2706}" type="presParOf" srcId="{97A66AEC-FB91-4561-87D1-F7F74A5D29CE}" destId="{2E4F792F-37F8-42C9-A0AB-C73D175ABD3A}" srcOrd="1" destOrd="0" presId="urn:microsoft.com/office/officeart/2005/8/layout/default#1"/>
    <dgm:cxn modelId="{0E638A33-0033-4252-8A6B-50B667AC78D5}" type="presParOf" srcId="{97A66AEC-FB91-4561-87D1-F7F74A5D29CE}" destId="{FE936A5F-57C0-4B84-83A3-20819561D719}" srcOrd="2" destOrd="0" presId="urn:microsoft.com/office/officeart/2005/8/layout/default#1"/>
    <dgm:cxn modelId="{AD4E91AE-389D-44E7-8577-880CCE2509A7}" type="presParOf" srcId="{97A66AEC-FB91-4561-87D1-F7F74A5D29CE}" destId="{E892FE4A-5630-4563-947E-9B9D7AC6E428}" srcOrd="3" destOrd="0" presId="urn:microsoft.com/office/officeart/2005/8/layout/default#1"/>
    <dgm:cxn modelId="{4A76194F-4DDC-4F3F-BD1D-0EF42FBDA8DC}" type="presParOf" srcId="{97A66AEC-FB91-4561-87D1-F7F74A5D29CE}" destId="{0D2C7626-483B-41ED-BDBA-DBFB8C7603F2}" srcOrd="4" destOrd="0" presId="urn:microsoft.com/office/officeart/2005/8/layout/default#1"/>
    <dgm:cxn modelId="{5D1CFFA2-D340-42DC-85C2-6221637D6FCE}" type="presParOf" srcId="{97A66AEC-FB91-4561-87D1-F7F74A5D29CE}" destId="{22AE8C23-239B-46D3-BEAE-7BCF0BB4E90D}" srcOrd="5" destOrd="0" presId="urn:microsoft.com/office/officeart/2005/8/layout/default#1"/>
    <dgm:cxn modelId="{0FD254D8-6378-44AC-8B05-4B1DBFDF231F}" type="presParOf" srcId="{97A66AEC-FB91-4561-87D1-F7F74A5D29CE}" destId="{1492C43D-671E-4B4A-A967-048711DF7B31}" srcOrd="6" destOrd="0" presId="urn:microsoft.com/office/officeart/2005/8/layout/default#1"/>
    <dgm:cxn modelId="{5C407C42-D689-4CB8-BE1B-5AE38ABC914F}" type="presParOf" srcId="{97A66AEC-FB91-4561-87D1-F7F74A5D29CE}" destId="{E67B5104-7D4A-4322-AAED-098018C4B3F1}" srcOrd="7" destOrd="0" presId="urn:microsoft.com/office/officeart/2005/8/layout/default#1"/>
    <dgm:cxn modelId="{C573F7F9-DE87-4186-8AB9-E705F03BCEBA}" type="presParOf" srcId="{97A66AEC-FB91-4561-87D1-F7F74A5D29CE}" destId="{7554510D-3E3D-4AAE-A723-A940804C1CB0}" srcOrd="8" destOrd="0" presId="urn:microsoft.com/office/officeart/2005/8/layout/default#1"/>
    <dgm:cxn modelId="{86197BDF-4C4B-4DB5-BAD9-66A993D9429B}" type="presParOf" srcId="{97A66AEC-FB91-4561-87D1-F7F74A5D29CE}" destId="{DC5745DE-0FB0-4C41-AA82-0E5981F1474A}" srcOrd="9" destOrd="0" presId="urn:microsoft.com/office/officeart/2005/8/layout/default#1"/>
    <dgm:cxn modelId="{5D5D9F22-FEBE-4D86-8189-C8125D82A168}" type="presParOf" srcId="{97A66AEC-FB91-4561-87D1-F7F74A5D29CE}" destId="{75C8E423-873C-48CC-95E9-1810BBEF4733}" srcOrd="10" destOrd="0" presId="urn:microsoft.com/office/officeart/2005/8/layout/default#1"/>
    <dgm:cxn modelId="{5F0A4BF7-ED5C-4732-904C-D0534B516E61}" type="presParOf" srcId="{97A66AEC-FB91-4561-87D1-F7F74A5D29CE}" destId="{BBDAD6FC-B9A0-435B-8480-1D3AC90CE05C}" srcOrd="11" destOrd="0" presId="urn:microsoft.com/office/officeart/2005/8/layout/default#1"/>
    <dgm:cxn modelId="{39736682-152E-402A-BC8C-90AC962F3179}" type="presParOf" srcId="{97A66AEC-FB91-4561-87D1-F7F74A5D29CE}" destId="{295B8753-0459-432B-9C3B-42A53F4BF5B8}" srcOrd="12" destOrd="0" presId="urn:microsoft.com/office/officeart/2005/8/layout/default#1"/>
    <dgm:cxn modelId="{06180CCB-1B7A-4F13-B25A-9465629880D3}" type="presParOf" srcId="{97A66AEC-FB91-4561-87D1-F7F74A5D29CE}" destId="{2EFD200B-EE13-4034-A533-529A3D7AC5EA}" srcOrd="13" destOrd="0" presId="urn:microsoft.com/office/officeart/2005/8/layout/default#1"/>
    <dgm:cxn modelId="{C9DCAD8D-2958-42D0-BEEC-A0837FE1A39E}" type="presParOf" srcId="{97A66AEC-FB91-4561-87D1-F7F74A5D29CE}" destId="{77927E47-0F10-45FE-824C-773AB54BAAA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71764-67D4-4918-9924-59696D5871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CAB671-504F-4EB0-9AD7-2B065BD5C649}">
      <dgm:prSet custT="1"/>
      <dgm:spPr/>
      <dgm:t>
        <a:bodyPr/>
        <a:lstStyle/>
        <a:p>
          <a:pPr rtl="0"/>
          <a:r>
            <a:rPr lang="en-GB" sz="1600" i="1" dirty="0" smtClean="0"/>
            <a:t>Create word banks </a:t>
          </a:r>
        </a:p>
        <a:p>
          <a:pPr rtl="0"/>
          <a:r>
            <a:rPr lang="en-GB" sz="1600" dirty="0" smtClean="0"/>
            <a:t>When introducing writing activities, write key vocabulary on the board or on pieces of card which can later be placed in alphabetical order as a reference point.  This will not only help students to spell  more accurately, but it will also provide prompts to help their composition.</a:t>
          </a:r>
          <a:endParaRPr lang="en-GB" sz="1600" dirty="0"/>
        </a:p>
      </dgm:t>
    </dgm:pt>
    <dgm:pt modelId="{1ECECF76-2D2F-47E0-BE8E-E6A5A5D5F246}" type="parTrans" cxnId="{3DB80928-EA15-4230-A1EE-6220823FF337}">
      <dgm:prSet/>
      <dgm:spPr/>
      <dgm:t>
        <a:bodyPr/>
        <a:lstStyle/>
        <a:p>
          <a:endParaRPr lang="en-GB"/>
        </a:p>
      </dgm:t>
    </dgm:pt>
    <dgm:pt modelId="{9825150D-7CD5-4288-A91B-BFA65BC505F1}" type="sibTrans" cxnId="{3DB80928-EA15-4230-A1EE-6220823FF337}">
      <dgm:prSet/>
      <dgm:spPr/>
      <dgm:t>
        <a:bodyPr/>
        <a:lstStyle/>
        <a:p>
          <a:endParaRPr lang="en-GB"/>
        </a:p>
      </dgm:t>
    </dgm:pt>
    <dgm:pt modelId="{1608B1DC-6E54-46FA-8767-623248642145}">
      <dgm:prSet custT="1"/>
      <dgm:spPr/>
      <dgm:t>
        <a:bodyPr/>
        <a:lstStyle/>
        <a:p>
          <a:pPr rtl="0"/>
          <a:r>
            <a:rPr lang="en-GB" sz="1600" i="1" dirty="0" smtClean="0"/>
            <a:t>Make word and definition cards </a:t>
          </a:r>
          <a:r>
            <a:rPr lang="en-GB" sz="1600" dirty="0" smtClean="0"/>
            <a:t>Use words from your word bank and discuss their meanings.  Write definitions on separate pieces of card and use the word cards and the definition cards for a matching/snap activity which will help reinforce students understanding of the vocabulary.</a:t>
          </a:r>
          <a:endParaRPr lang="en-GB" sz="1600" dirty="0"/>
        </a:p>
      </dgm:t>
    </dgm:pt>
    <dgm:pt modelId="{3A234491-C90E-4A24-9483-6D05F7276A91}" type="parTrans" cxnId="{A6E10C25-498F-472C-A96C-EF2C82A25CCC}">
      <dgm:prSet/>
      <dgm:spPr/>
      <dgm:t>
        <a:bodyPr/>
        <a:lstStyle/>
        <a:p>
          <a:endParaRPr lang="en-GB"/>
        </a:p>
      </dgm:t>
    </dgm:pt>
    <dgm:pt modelId="{CCEBFF3A-0899-4C7D-AA96-79482D395A62}" type="sibTrans" cxnId="{A6E10C25-498F-472C-A96C-EF2C82A25CCC}">
      <dgm:prSet/>
      <dgm:spPr/>
      <dgm:t>
        <a:bodyPr/>
        <a:lstStyle/>
        <a:p>
          <a:endParaRPr lang="en-GB"/>
        </a:p>
      </dgm:t>
    </dgm:pt>
    <dgm:pt modelId="{185B332B-5D64-4EDC-8C65-B16AC062A3F8}">
      <dgm:prSet custT="1"/>
      <dgm:spPr/>
      <dgm:t>
        <a:bodyPr/>
        <a:lstStyle/>
        <a:p>
          <a:pPr rtl="0"/>
          <a:r>
            <a:rPr lang="en-GB" sz="1800" i="1" dirty="0" smtClean="0"/>
            <a:t>Create glossaries</a:t>
          </a:r>
          <a:r>
            <a:rPr lang="en-GB" sz="1800" dirty="0" smtClean="0"/>
            <a:t> </a:t>
          </a:r>
        </a:p>
        <a:p>
          <a:pPr rtl="0"/>
          <a:r>
            <a:rPr lang="en-GB" sz="1800" dirty="0" smtClean="0"/>
            <a:t>Use word and definition cards to create subject- or topic-specific glossaries as an alphabetical reference point.  These glossaries can be used as revision aids at examination times.</a:t>
          </a:r>
          <a:endParaRPr lang="en-GB" sz="1800" dirty="0"/>
        </a:p>
      </dgm:t>
    </dgm:pt>
    <dgm:pt modelId="{6E092072-75B4-476B-BB11-2990AD1DA228}" type="parTrans" cxnId="{64294748-1817-4298-AC6F-7D8E2498B786}">
      <dgm:prSet/>
      <dgm:spPr/>
      <dgm:t>
        <a:bodyPr/>
        <a:lstStyle/>
        <a:p>
          <a:endParaRPr lang="en-GB"/>
        </a:p>
      </dgm:t>
    </dgm:pt>
    <dgm:pt modelId="{73E51BEF-A9E8-41DD-9593-B075F10A08CF}" type="sibTrans" cxnId="{64294748-1817-4298-AC6F-7D8E2498B786}">
      <dgm:prSet/>
      <dgm:spPr/>
      <dgm:t>
        <a:bodyPr/>
        <a:lstStyle/>
        <a:p>
          <a:endParaRPr lang="en-GB"/>
        </a:p>
      </dgm:t>
    </dgm:pt>
    <dgm:pt modelId="{166D8632-0097-400C-B5DA-3D8E31B2117F}">
      <dgm:prSet custT="1"/>
      <dgm:spPr/>
      <dgm:t>
        <a:bodyPr/>
        <a:lstStyle/>
        <a:p>
          <a:pPr rtl="0"/>
          <a:r>
            <a:rPr lang="en-GB" sz="1600" i="1" dirty="0" smtClean="0"/>
            <a:t>Word cluster posters </a:t>
          </a:r>
          <a:r>
            <a:rPr lang="en-GB" sz="1600" dirty="0" smtClean="0"/>
            <a:t> Draw students’ attention to the common letter patterns and morphemes in words.  Explain their meanings and ask students to create word clusters for display in subject rooms.  For example, </a:t>
          </a:r>
          <a:r>
            <a:rPr lang="en-GB" sz="1600" i="1" dirty="0" smtClean="0"/>
            <a:t>equal, equalise,</a:t>
          </a:r>
          <a:r>
            <a:rPr lang="en-GB" sz="1600" dirty="0" smtClean="0"/>
            <a:t> </a:t>
          </a:r>
          <a:r>
            <a:rPr lang="en-GB" sz="1600" i="1" dirty="0" smtClean="0"/>
            <a:t>equate, equilateral, equality, equation, equidistant, equilibrium, </a:t>
          </a:r>
          <a:r>
            <a:rPr lang="en-GB" sz="1600" dirty="0" smtClean="0"/>
            <a:t>and so on) pointing out their common root (</a:t>
          </a:r>
          <a:r>
            <a:rPr lang="en-GB" sz="1600" i="1" dirty="0" smtClean="0"/>
            <a:t>equa/equi</a:t>
          </a:r>
          <a:r>
            <a:rPr lang="en-GB" sz="1600" dirty="0" smtClean="0"/>
            <a:t>, from the Latin word meaning </a:t>
          </a:r>
          <a:r>
            <a:rPr lang="en-GB" sz="1600" i="1" dirty="0" smtClean="0"/>
            <a:t>to</a:t>
          </a:r>
          <a:r>
            <a:rPr lang="en-GB" sz="1600" dirty="0" smtClean="0"/>
            <a:t> </a:t>
          </a:r>
          <a:r>
            <a:rPr lang="en-GB" sz="1600" i="1" dirty="0" smtClean="0"/>
            <a:t>make even</a:t>
          </a:r>
          <a:r>
            <a:rPr lang="en-GB" sz="1600" dirty="0" smtClean="0"/>
            <a:t>) and how that helps with both spelling and meaning.</a:t>
          </a:r>
          <a:endParaRPr lang="en-GB" sz="1600" dirty="0"/>
        </a:p>
      </dgm:t>
    </dgm:pt>
    <dgm:pt modelId="{DE11DEA7-7535-4EED-8720-F3687766FEBC}" type="parTrans" cxnId="{CFE401A4-0BE1-48CB-BCF8-028E419E3D00}">
      <dgm:prSet/>
      <dgm:spPr/>
      <dgm:t>
        <a:bodyPr/>
        <a:lstStyle/>
        <a:p>
          <a:endParaRPr lang="en-GB"/>
        </a:p>
      </dgm:t>
    </dgm:pt>
    <dgm:pt modelId="{9C1320DF-8D46-4D4E-B116-57EEF1E7E81F}" type="sibTrans" cxnId="{CFE401A4-0BE1-48CB-BCF8-028E419E3D00}">
      <dgm:prSet/>
      <dgm:spPr/>
      <dgm:t>
        <a:bodyPr/>
        <a:lstStyle/>
        <a:p>
          <a:endParaRPr lang="en-GB"/>
        </a:p>
      </dgm:t>
    </dgm:pt>
    <dgm:pt modelId="{FE9C1E19-6EC8-4D4B-9AF9-7E8818C32C1D}" type="pres">
      <dgm:prSet presAssocID="{DDA71764-67D4-4918-9924-59696D58716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90596D-AF4F-46B3-8AE9-C41789F65DCA}" type="pres">
      <dgm:prSet presAssocID="{DDA71764-67D4-4918-9924-59696D587165}" presName="arrow" presStyleLbl="bgShp" presStyleIdx="0" presStyleCnt="1" custLinFactNeighborX="1618" custLinFactNeighborY="-10390"/>
      <dgm:spPr/>
    </dgm:pt>
    <dgm:pt modelId="{DE81AE5A-0F5A-4134-8664-F7321FEF408E}" type="pres">
      <dgm:prSet presAssocID="{DDA71764-67D4-4918-9924-59696D587165}" presName="linearProcess" presStyleCnt="0"/>
      <dgm:spPr/>
    </dgm:pt>
    <dgm:pt modelId="{0DECCD35-6694-473E-AE8E-A9CF885E0618}" type="pres">
      <dgm:prSet presAssocID="{1FCAB671-504F-4EB0-9AD7-2B065BD5C649}" presName="textNode" presStyleLbl="node1" presStyleIdx="0" presStyleCnt="4" custScaleY="250000" custLinFactX="-1370" custLinFactNeighborX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316DCA-463C-4B44-A97D-5FF5BF2584C8}" type="pres">
      <dgm:prSet presAssocID="{9825150D-7CD5-4288-A91B-BFA65BC505F1}" presName="sibTrans" presStyleCnt="0"/>
      <dgm:spPr/>
    </dgm:pt>
    <dgm:pt modelId="{B8CB14A5-C9C4-4004-BC14-FC05BEA50A69}" type="pres">
      <dgm:prSet presAssocID="{1608B1DC-6E54-46FA-8767-623248642145}" presName="textNode" presStyleLbl="node1" presStyleIdx="1" presStyleCnt="4" custScaleY="250000" custLinFactNeighborX="-945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B043B3-129A-4D36-9D90-634754C5F8B3}" type="pres">
      <dgm:prSet presAssocID="{CCEBFF3A-0899-4C7D-AA96-79482D395A62}" presName="sibTrans" presStyleCnt="0"/>
      <dgm:spPr/>
    </dgm:pt>
    <dgm:pt modelId="{FB5BD96A-1E02-42BB-A363-7BDBBA3A67B7}" type="pres">
      <dgm:prSet presAssocID="{185B332B-5D64-4EDC-8C65-B16AC062A3F8}" presName="textNode" presStyleLbl="node1" presStyleIdx="2" presStyleCnt="4" custScaleX="123508" custScaleY="250000" custLinFactNeighborX="8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4F8F2-B6FC-428F-99F5-0EE054340CA8}" type="pres">
      <dgm:prSet presAssocID="{73E51BEF-A9E8-41DD-9593-B075F10A08CF}" presName="sibTrans" presStyleCnt="0"/>
      <dgm:spPr/>
    </dgm:pt>
    <dgm:pt modelId="{C6C0686D-7BAD-4740-8750-7095F459CC2A}" type="pres">
      <dgm:prSet presAssocID="{166D8632-0097-400C-B5DA-3D8E31B2117F}" presName="textNode" presStyleLbl="node1" presStyleIdx="3" presStyleCnt="4" custScaleX="146804" custScaleY="25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22BB7A-BAC0-40A2-A592-9C9D41F5F822}" type="presOf" srcId="{1FCAB671-504F-4EB0-9AD7-2B065BD5C649}" destId="{0DECCD35-6694-473E-AE8E-A9CF885E0618}" srcOrd="0" destOrd="0" presId="urn:microsoft.com/office/officeart/2005/8/layout/hProcess9"/>
    <dgm:cxn modelId="{A6E10C25-498F-472C-A96C-EF2C82A25CCC}" srcId="{DDA71764-67D4-4918-9924-59696D587165}" destId="{1608B1DC-6E54-46FA-8767-623248642145}" srcOrd="1" destOrd="0" parTransId="{3A234491-C90E-4A24-9483-6D05F7276A91}" sibTransId="{CCEBFF3A-0899-4C7D-AA96-79482D395A62}"/>
    <dgm:cxn modelId="{CFE401A4-0BE1-48CB-BCF8-028E419E3D00}" srcId="{DDA71764-67D4-4918-9924-59696D587165}" destId="{166D8632-0097-400C-B5DA-3D8E31B2117F}" srcOrd="3" destOrd="0" parTransId="{DE11DEA7-7535-4EED-8720-F3687766FEBC}" sibTransId="{9C1320DF-8D46-4D4E-B116-57EEF1E7E81F}"/>
    <dgm:cxn modelId="{3DB80928-EA15-4230-A1EE-6220823FF337}" srcId="{DDA71764-67D4-4918-9924-59696D587165}" destId="{1FCAB671-504F-4EB0-9AD7-2B065BD5C649}" srcOrd="0" destOrd="0" parTransId="{1ECECF76-2D2F-47E0-BE8E-E6A5A5D5F246}" sibTransId="{9825150D-7CD5-4288-A91B-BFA65BC505F1}"/>
    <dgm:cxn modelId="{EE161909-01F7-4E34-A99F-3D217AC5EDD2}" type="presOf" srcId="{1608B1DC-6E54-46FA-8767-623248642145}" destId="{B8CB14A5-C9C4-4004-BC14-FC05BEA50A69}" srcOrd="0" destOrd="0" presId="urn:microsoft.com/office/officeart/2005/8/layout/hProcess9"/>
    <dgm:cxn modelId="{0E2FED02-369B-4561-8B52-72FA1AE770CB}" type="presOf" srcId="{DDA71764-67D4-4918-9924-59696D587165}" destId="{FE9C1E19-6EC8-4D4B-9AF9-7E8818C32C1D}" srcOrd="0" destOrd="0" presId="urn:microsoft.com/office/officeart/2005/8/layout/hProcess9"/>
    <dgm:cxn modelId="{64294748-1817-4298-AC6F-7D8E2498B786}" srcId="{DDA71764-67D4-4918-9924-59696D587165}" destId="{185B332B-5D64-4EDC-8C65-B16AC062A3F8}" srcOrd="2" destOrd="0" parTransId="{6E092072-75B4-476B-BB11-2990AD1DA228}" sibTransId="{73E51BEF-A9E8-41DD-9593-B075F10A08CF}"/>
    <dgm:cxn modelId="{A0FABE22-C94A-4788-A6C7-C3A29E2074DB}" type="presOf" srcId="{166D8632-0097-400C-B5DA-3D8E31B2117F}" destId="{C6C0686D-7BAD-4740-8750-7095F459CC2A}" srcOrd="0" destOrd="0" presId="urn:microsoft.com/office/officeart/2005/8/layout/hProcess9"/>
    <dgm:cxn modelId="{39A5A79A-7037-4DCE-B9E7-9E0755DF9CF0}" type="presOf" srcId="{185B332B-5D64-4EDC-8C65-B16AC062A3F8}" destId="{FB5BD96A-1E02-42BB-A363-7BDBBA3A67B7}" srcOrd="0" destOrd="0" presId="urn:microsoft.com/office/officeart/2005/8/layout/hProcess9"/>
    <dgm:cxn modelId="{C63D3DDD-7637-4D7B-8B53-1BD3D82CBE7E}" type="presParOf" srcId="{FE9C1E19-6EC8-4D4B-9AF9-7E8818C32C1D}" destId="{0D90596D-AF4F-46B3-8AE9-C41789F65DCA}" srcOrd="0" destOrd="0" presId="urn:microsoft.com/office/officeart/2005/8/layout/hProcess9"/>
    <dgm:cxn modelId="{D034E1B7-5011-4166-A46E-FF6C4B2E932D}" type="presParOf" srcId="{FE9C1E19-6EC8-4D4B-9AF9-7E8818C32C1D}" destId="{DE81AE5A-0F5A-4134-8664-F7321FEF408E}" srcOrd="1" destOrd="0" presId="urn:microsoft.com/office/officeart/2005/8/layout/hProcess9"/>
    <dgm:cxn modelId="{46CBD786-123F-47AC-BB28-21F387D79E54}" type="presParOf" srcId="{DE81AE5A-0F5A-4134-8664-F7321FEF408E}" destId="{0DECCD35-6694-473E-AE8E-A9CF885E0618}" srcOrd="0" destOrd="0" presId="urn:microsoft.com/office/officeart/2005/8/layout/hProcess9"/>
    <dgm:cxn modelId="{FCE757FC-EF1C-407B-A9A6-2B65D508D263}" type="presParOf" srcId="{DE81AE5A-0F5A-4134-8664-F7321FEF408E}" destId="{AB316DCA-463C-4B44-A97D-5FF5BF2584C8}" srcOrd="1" destOrd="0" presId="urn:microsoft.com/office/officeart/2005/8/layout/hProcess9"/>
    <dgm:cxn modelId="{A6ECD35F-2EE1-4239-A314-86F2FC15F729}" type="presParOf" srcId="{DE81AE5A-0F5A-4134-8664-F7321FEF408E}" destId="{B8CB14A5-C9C4-4004-BC14-FC05BEA50A69}" srcOrd="2" destOrd="0" presId="urn:microsoft.com/office/officeart/2005/8/layout/hProcess9"/>
    <dgm:cxn modelId="{6849822A-DDC9-43B2-AA31-704B8FF4F16C}" type="presParOf" srcId="{DE81AE5A-0F5A-4134-8664-F7321FEF408E}" destId="{7EB043B3-129A-4D36-9D90-634754C5F8B3}" srcOrd="3" destOrd="0" presId="urn:microsoft.com/office/officeart/2005/8/layout/hProcess9"/>
    <dgm:cxn modelId="{397B93CE-111F-4D24-A98D-E71582983F18}" type="presParOf" srcId="{DE81AE5A-0F5A-4134-8664-F7321FEF408E}" destId="{FB5BD96A-1E02-42BB-A363-7BDBBA3A67B7}" srcOrd="4" destOrd="0" presId="urn:microsoft.com/office/officeart/2005/8/layout/hProcess9"/>
    <dgm:cxn modelId="{74794A3C-9B46-4E8B-9AA3-049844B32DEC}" type="presParOf" srcId="{DE81AE5A-0F5A-4134-8664-F7321FEF408E}" destId="{CF54F8F2-B6FC-428F-99F5-0EE054340CA8}" srcOrd="5" destOrd="0" presId="urn:microsoft.com/office/officeart/2005/8/layout/hProcess9"/>
    <dgm:cxn modelId="{9A868F9F-1993-44DC-969D-9AA0F953DCEB}" type="presParOf" srcId="{DE81AE5A-0F5A-4134-8664-F7321FEF408E}" destId="{C6C0686D-7BAD-4740-8750-7095F459CC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0BED0-8997-44EC-8181-414DCF16219C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like</a:t>
          </a:r>
          <a:endParaRPr lang="en-GB" sz="4700" kern="1200" dirty="0"/>
        </a:p>
      </dsp:txBody>
      <dsp:txXfrm>
        <a:off x="495061" y="645"/>
        <a:ext cx="2262336" cy="1357401"/>
      </dsp:txXfrm>
    </dsp:sp>
    <dsp:sp modelId="{FE936A5F-57C0-4B84-83A3-20819561D719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unlike</a:t>
          </a:r>
          <a:endParaRPr lang="en-GB" sz="4700" kern="1200" dirty="0"/>
        </a:p>
      </dsp:txBody>
      <dsp:txXfrm>
        <a:off x="2983631" y="645"/>
        <a:ext cx="2262336" cy="1357401"/>
      </dsp:txXfrm>
    </dsp:sp>
    <dsp:sp modelId="{0D2C7626-483B-41ED-BDBA-DBFB8C7603F2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unlikely</a:t>
          </a:r>
          <a:endParaRPr lang="en-GB" sz="4700" kern="1200" dirty="0"/>
        </a:p>
      </dsp:txBody>
      <dsp:txXfrm>
        <a:off x="5472201" y="645"/>
        <a:ext cx="2262336" cy="1357401"/>
      </dsp:txXfrm>
    </dsp:sp>
    <dsp:sp modelId="{1492C43D-671E-4B4A-A967-048711DF7B31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likes</a:t>
          </a:r>
          <a:endParaRPr lang="en-GB" sz="4700" kern="1200" dirty="0"/>
        </a:p>
      </dsp:txBody>
      <dsp:txXfrm>
        <a:off x="495061" y="1584280"/>
        <a:ext cx="2262336" cy="1357401"/>
      </dsp:txXfrm>
    </dsp:sp>
    <dsp:sp modelId="{7554510D-3E3D-4AAE-A723-A940804C1CB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dislikes</a:t>
          </a:r>
          <a:endParaRPr lang="en-GB" sz="4700" kern="1200" dirty="0"/>
        </a:p>
      </dsp:txBody>
      <dsp:txXfrm>
        <a:off x="2983631" y="1584280"/>
        <a:ext cx="2262336" cy="1357401"/>
      </dsp:txXfrm>
    </dsp:sp>
    <dsp:sp modelId="{75C8E423-873C-48CC-95E9-1810BBEF473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alike</a:t>
          </a:r>
          <a:endParaRPr lang="en-GB" sz="4700" kern="1200" dirty="0"/>
        </a:p>
      </dsp:txBody>
      <dsp:txXfrm>
        <a:off x="5472201" y="1584280"/>
        <a:ext cx="2262336" cy="1357401"/>
      </dsp:txXfrm>
    </dsp:sp>
    <dsp:sp modelId="{295B8753-0459-432B-9C3B-42A53F4BF5B8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likeable</a:t>
          </a:r>
          <a:endParaRPr lang="en-GB" sz="4700" kern="1200" dirty="0"/>
        </a:p>
      </dsp:txBody>
      <dsp:txXfrm>
        <a:off x="1739346" y="3167916"/>
        <a:ext cx="2262336" cy="1357401"/>
      </dsp:txXfrm>
    </dsp:sp>
    <dsp:sp modelId="{77927E47-0F10-45FE-824C-773AB54BAAA3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liked</a:t>
          </a:r>
          <a:endParaRPr lang="en-GB" sz="4700" kern="1200" dirty="0"/>
        </a:p>
      </dsp:txBody>
      <dsp:txXfrm>
        <a:off x="4227916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0596D-AF4F-46B3-8AE9-C41789F65DCA}">
      <dsp:nvSpPr>
        <dsp:cNvPr id="0" name=""/>
        <dsp:cNvSpPr/>
      </dsp:nvSpPr>
      <dsp:spPr>
        <a:xfrm>
          <a:off x="730401" y="0"/>
          <a:ext cx="6995160" cy="55446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CCD35-6694-473E-AE8E-A9CF885E0618}">
      <dsp:nvSpPr>
        <dsp:cNvPr id="0" name=""/>
        <dsp:cNvSpPr/>
      </dsp:nvSpPr>
      <dsp:spPr>
        <a:xfrm>
          <a:off x="0" y="0"/>
          <a:ext cx="1548800" cy="55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Create word banks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When introducing writing activities, write key vocabulary on the board or on pieces of card which can later be placed in alphabetical order as a reference point.  This will not only help students to spell  more accurately, but it will also provide prompts to help their composition.</a:t>
          </a:r>
          <a:endParaRPr lang="en-GB" sz="1600" kern="1200" dirty="0"/>
        </a:p>
      </dsp:txBody>
      <dsp:txXfrm>
        <a:off x="0" y="0"/>
        <a:ext cx="1548800" cy="5544616"/>
      </dsp:txXfrm>
    </dsp:sp>
    <dsp:sp modelId="{B8CB14A5-C9C4-4004-BC14-FC05BEA50A69}">
      <dsp:nvSpPr>
        <dsp:cNvPr id="0" name=""/>
        <dsp:cNvSpPr/>
      </dsp:nvSpPr>
      <dsp:spPr>
        <a:xfrm>
          <a:off x="1743577" y="0"/>
          <a:ext cx="1548800" cy="55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Make word and definition cards </a:t>
          </a:r>
          <a:r>
            <a:rPr lang="en-GB" sz="1600" kern="1200" dirty="0" smtClean="0"/>
            <a:t>Use words from your word bank and discuss their meanings.  Write definitions on separate pieces of card and use the word cards and the definition cards for a matching/snap activity which will help reinforce students understanding of the vocabulary.</a:t>
          </a:r>
          <a:endParaRPr lang="en-GB" sz="1600" kern="1200" dirty="0"/>
        </a:p>
      </dsp:txBody>
      <dsp:txXfrm>
        <a:off x="1743577" y="0"/>
        <a:ext cx="1548800" cy="5544616"/>
      </dsp:txXfrm>
    </dsp:sp>
    <dsp:sp modelId="{FB5BD96A-1E02-42BB-A363-7BDBBA3A67B7}">
      <dsp:nvSpPr>
        <dsp:cNvPr id="0" name=""/>
        <dsp:cNvSpPr/>
      </dsp:nvSpPr>
      <dsp:spPr>
        <a:xfrm>
          <a:off x="3682751" y="0"/>
          <a:ext cx="1912892" cy="55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Create glossaries</a:t>
          </a:r>
          <a:r>
            <a:rPr lang="en-GB" sz="18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 word and definition cards to create subject- or topic-specific glossaries as an alphabetical reference point.  These glossaries can be used as revision aids at examination times.</a:t>
          </a:r>
          <a:endParaRPr lang="en-GB" sz="1800" kern="1200" dirty="0"/>
        </a:p>
      </dsp:txBody>
      <dsp:txXfrm>
        <a:off x="3682751" y="0"/>
        <a:ext cx="1912892" cy="5544616"/>
      </dsp:txXfrm>
    </dsp:sp>
    <dsp:sp modelId="{C6C0686D-7BAD-4740-8750-7095F459CC2A}">
      <dsp:nvSpPr>
        <dsp:cNvPr id="0" name=""/>
        <dsp:cNvSpPr/>
      </dsp:nvSpPr>
      <dsp:spPr>
        <a:xfrm>
          <a:off x="5771614" y="0"/>
          <a:ext cx="2273701" cy="55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Word cluster posters </a:t>
          </a:r>
          <a:r>
            <a:rPr lang="en-GB" sz="1600" kern="1200" dirty="0" smtClean="0"/>
            <a:t> Draw students’ attention to the common letter patterns and morphemes in words.  Explain their meanings and ask students to create word clusters for display in subject rooms.  For example, </a:t>
          </a:r>
          <a:r>
            <a:rPr lang="en-GB" sz="1600" i="1" kern="1200" dirty="0" smtClean="0"/>
            <a:t>equal, equalise,</a:t>
          </a:r>
          <a:r>
            <a:rPr lang="en-GB" sz="1600" kern="1200" dirty="0" smtClean="0"/>
            <a:t> </a:t>
          </a:r>
          <a:r>
            <a:rPr lang="en-GB" sz="1600" i="1" kern="1200" dirty="0" smtClean="0"/>
            <a:t>equate, equilateral, equality, equation, equidistant, equilibrium, </a:t>
          </a:r>
          <a:r>
            <a:rPr lang="en-GB" sz="1600" kern="1200" dirty="0" smtClean="0"/>
            <a:t>and so on) pointing out their common root (</a:t>
          </a:r>
          <a:r>
            <a:rPr lang="en-GB" sz="1600" i="1" kern="1200" dirty="0" smtClean="0"/>
            <a:t>equa/equi</a:t>
          </a:r>
          <a:r>
            <a:rPr lang="en-GB" sz="1600" kern="1200" dirty="0" smtClean="0"/>
            <a:t>, from the Latin word meaning </a:t>
          </a:r>
          <a:r>
            <a:rPr lang="en-GB" sz="1600" i="1" kern="1200" dirty="0" smtClean="0"/>
            <a:t>to</a:t>
          </a:r>
          <a:r>
            <a:rPr lang="en-GB" sz="1600" kern="1200" dirty="0" smtClean="0"/>
            <a:t> </a:t>
          </a:r>
          <a:r>
            <a:rPr lang="en-GB" sz="1600" i="1" kern="1200" dirty="0" smtClean="0"/>
            <a:t>make even</a:t>
          </a:r>
          <a:r>
            <a:rPr lang="en-GB" sz="1600" kern="1200" dirty="0" smtClean="0"/>
            <a:t>) and how that helps with both spelling and meaning.</a:t>
          </a:r>
          <a:endParaRPr lang="en-GB" sz="1600" kern="1200" dirty="0"/>
        </a:p>
      </dsp:txBody>
      <dsp:txXfrm>
        <a:off x="5771614" y="0"/>
        <a:ext cx="2273701" cy="55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EB5D-4337-4BF3-A593-EBA4FBEE90BD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D474E-1776-4082-88DE-9E7BF38B4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7836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0F632D-FEF1-4E12-9360-CDC893CA9C4F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474E-1776-4082-88DE-9E7BF38B4869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824" y="8685460"/>
            <a:ext cx="2971589" cy="4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7" tIns="47439" rIns="94877" bIns="47439" anchor="b"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35B9D7-751D-4DD4-BF6A-F5839C7AA881}" type="slidenum">
              <a:rPr lang="en-GB" altLang="en-US" sz="1300"/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cs typeface="Arial" pitchFamily="34" charset="0"/>
              </a:rPr>
              <a:t>SVR - model to provide an overall framework for understanding the broad landscape of reading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824" y="8685460"/>
            <a:ext cx="2971589" cy="4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7" tIns="47439" rIns="94877" bIns="47439" anchor="b"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1D34B8-6454-4553-858C-FFC50C94E506}" type="slidenum">
              <a:rPr lang="en-GB" altLang="en-US" sz="1300"/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Lots of new or different subjects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Different teaching styles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Tendency to focus on content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Extrapolate – infer more widely from known facts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E43005-4905-4D15-8838-381C51AC35A2}" type="slidenum">
              <a:rPr lang="en-GB" sz="1200"/>
              <a:pPr algn="r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A5D2E-73BD-4AD5-AEBA-FF34277A72F4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3A93-0BB8-4029-A9EB-2C126A419A5D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3A93-0BB8-4029-A9EB-2C126A419A5D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245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938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86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58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263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60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797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449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8041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22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5041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2BFF-22FA-4C9D-AB79-D794F5CDD7E6}" type="datetimeFigureOut">
              <a:rPr lang="en-GB" smtClean="0"/>
              <a:pPr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D890-FD85-4DBA-BA93-25A4B0880D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500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xforddictionaries.com/words/common-misspellings" TargetMode="External"/><Relationship Id="rId2" Type="http://schemas.openxmlformats.org/officeDocument/2006/relationships/hyperlink" Target="http://global.oup.com/booksites/content/0199296251/essentials/commonspellingerror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uk/imgres?imgurl=http://www.booksforkeeps.co.uk/files/images/Proust%20&amp;%20Squid.jpg&amp;imgrefurl=http://www.booksforkeeps.co.uk/issues/172/28740&amp;usg=__fwzlXmCz5kzO3cg1CaLZ411b-j8=&amp;h=322&amp;w=200&amp;sz=42&amp;hl=en&amp;start=4&amp;tbnid=l1GKibi-40BHJM:&amp;tbnh=118&amp;tbnw=73&amp;prev=/images?q=proust+and+the+squid&amp;gbv=2&amp;hl=en&amp;sa=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0"/>
            <a:ext cx="4464050" cy="6453188"/>
          </a:xfrm>
        </p:spPr>
        <p:txBody>
          <a:bodyPr anchorCtr="1">
            <a:normAutofit fontScale="9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b="1" dirty="0"/>
              <a:t>Developing literacy skills across the </a:t>
            </a:r>
            <a:r>
              <a:rPr lang="en-GB" b="1" dirty="0" smtClean="0"/>
              <a:t>curriculum: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every teacher is a teacher of reading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8" name="Picture 4" descr="C:\Users\David Waugh\AppData\Local\Microsoft\Windows\Temporary Internet Files\Content.IE5\W0MRJUYU\MC9000569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357643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05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b="1" smtClean="0"/>
              <a:t>daeR sihT ylluferaC</a:t>
            </a:r>
            <a:br>
              <a:rPr lang="en-GB" altLang="en-US" sz="4000" b="1" smtClean="0"/>
            </a:br>
            <a:endParaRPr lang="en-GB" alt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486775" cy="5184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800" b="1" dirty="0" smtClean="0"/>
              <a:t>	</a:t>
            </a:r>
            <a:r>
              <a:rPr lang="en-GB" altLang="en-US" b="1" dirty="0" smtClean="0"/>
              <a:t>I </a:t>
            </a:r>
            <a:r>
              <a:rPr lang="en-GB" altLang="en-US" b="1" dirty="0" err="1" smtClean="0"/>
              <a:t>evah</a:t>
            </a:r>
            <a:r>
              <a:rPr lang="en-GB" altLang="en-US" b="1" dirty="0" smtClean="0"/>
              <a:t> devil </a:t>
            </a:r>
            <a:r>
              <a:rPr lang="en-GB" altLang="en-US" b="1" dirty="0" err="1" smtClean="0"/>
              <a:t>ni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ro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raen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lluH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rof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ytriht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sraey</a:t>
            </a:r>
            <a:r>
              <a:rPr lang="en-GB" altLang="en-US" b="1" dirty="0" smtClean="0"/>
              <a:t>.  </a:t>
            </a:r>
            <a:r>
              <a:rPr lang="en-GB" altLang="en-US" b="1" dirty="0" err="1" smtClean="0"/>
              <a:t>tI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si</a:t>
            </a:r>
            <a:r>
              <a:rPr lang="en-GB" altLang="en-US" b="1" dirty="0" smtClean="0"/>
              <a:t> a </a:t>
            </a:r>
            <a:r>
              <a:rPr lang="en-GB" altLang="en-US" b="1" dirty="0" err="1" smtClean="0"/>
              <a:t>yrev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yldneirf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ytic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dna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eht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elpoep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ekam</a:t>
            </a:r>
            <a:r>
              <a:rPr lang="en-GB" altLang="en-US" b="1" dirty="0" smtClean="0"/>
              <a:t> "</a:t>
            </a:r>
            <a:r>
              <a:rPr lang="en-GB" altLang="en-US" b="1" dirty="0" err="1" smtClean="0"/>
              <a:t>srengierof</a:t>
            </a:r>
            <a:r>
              <a:rPr lang="en-GB" altLang="en-US" b="1" dirty="0" smtClean="0"/>
              <a:t>" </a:t>
            </a:r>
            <a:r>
              <a:rPr lang="en-GB" altLang="en-US" b="1" dirty="0" err="1" smtClean="0"/>
              <a:t>ekil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flesym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yrev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emoclew</a:t>
            </a:r>
            <a:r>
              <a:rPr lang="en-GB" altLang="en-US" b="1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b="1" dirty="0" smtClean="0"/>
              <a:t>	</a:t>
            </a:r>
            <a:r>
              <a:rPr lang="en-GB" altLang="en-US" b="1" dirty="0" err="1" smtClean="0"/>
              <a:t>yllanigirO</a:t>
            </a:r>
            <a:r>
              <a:rPr lang="en-GB" altLang="en-US" b="1" dirty="0" smtClean="0"/>
              <a:t>, I </a:t>
            </a:r>
            <a:r>
              <a:rPr lang="en-GB" altLang="en-US" b="1" dirty="0" err="1" smtClean="0"/>
              <a:t>emoc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morf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retsacnoD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dna</a:t>
            </a:r>
            <a:r>
              <a:rPr lang="en-GB" altLang="en-US" b="1" dirty="0" smtClean="0"/>
              <a:t> I devil </a:t>
            </a:r>
            <a:r>
              <a:rPr lang="en-GB" altLang="en-US" b="1" dirty="0" err="1" smtClean="0"/>
              <a:t>ni</a:t>
            </a:r>
            <a:r>
              <a:rPr lang="en-GB" altLang="en-US" b="1" dirty="0" smtClean="0"/>
              <a:t> a </a:t>
            </a:r>
            <a:r>
              <a:rPr lang="en-GB" altLang="en-US" b="1" dirty="0" err="1" smtClean="0"/>
              <a:t>gib</a:t>
            </a:r>
            <a:r>
              <a:rPr lang="en-GB" altLang="en-US" b="1" dirty="0" smtClean="0"/>
              <a:t> tip </a:t>
            </a:r>
            <a:r>
              <a:rPr lang="en-GB" altLang="en-US" b="1" dirty="0" err="1" smtClean="0"/>
              <a:t>egalliv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erehw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ym</a:t>
            </a:r>
            <a:r>
              <a:rPr lang="en-GB" altLang="en-US" b="1" dirty="0" smtClean="0"/>
              <a:t> dad </a:t>
            </a:r>
            <a:r>
              <a:rPr lang="en-GB" altLang="en-US" b="1" dirty="0" err="1" smtClean="0"/>
              <a:t>llits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sevil</a:t>
            </a:r>
            <a:r>
              <a:rPr lang="en-GB" altLang="en-US" b="1" dirty="0" smtClean="0"/>
              <a:t>.  </a:t>
            </a:r>
            <a:r>
              <a:rPr lang="en-GB" altLang="en-US" b="1" dirty="0" err="1" smtClean="0"/>
              <a:t>yllarutaN</a:t>
            </a:r>
            <a:r>
              <a:rPr lang="en-GB" altLang="en-US" b="1" dirty="0" smtClean="0"/>
              <a:t>, I ma a </a:t>
            </a:r>
            <a:r>
              <a:rPr lang="en-GB" altLang="en-US" b="1" dirty="0" err="1" smtClean="0"/>
              <a:t>retsacnoD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srevoR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retroppus</a:t>
            </a:r>
            <a:r>
              <a:rPr lang="en-GB" altLang="en-US" b="1" dirty="0" smtClean="0"/>
              <a:t>, tub I </a:t>
            </a:r>
            <a:r>
              <a:rPr lang="en-GB" altLang="en-US" b="1" dirty="0" err="1" smtClean="0"/>
              <a:t>osla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troppus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dnalrednuS</a:t>
            </a:r>
            <a:r>
              <a:rPr lang="en-GB" altLang="en-US" b="1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b="1" dirty="0" smtClean="0"/>
              <a:t>	</a:t>
            </a:r>
            <a:r>
              <a:rPr lang="en-GB" altLang="en-US" b="1" dirty="0" err="1" smtClean="0"/>
              <a:t>erA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ouy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gnitteg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eht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gnah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fo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siht</a:t>
            </a:r>
            <a:r>
              <a:rPr lang="en-GB" altLang="en-US" b="1" dirty="0" smtClean="0"/>
              <a:t> won?  </a:t>
            </a:r>
            <a:r>
              <a:rPr lang="en-GB" altLang="en-US" b="1" dirty="0" err="1" smtClean="0"/>
              <a:t>s'tI</a:t>
            </a:r>
            <a:r>
              <a:rPr lang="en-GB" altLang="en-US" b="1" dirty="0" smtClean="0"/>
              <a:t> ton </a:t>
            </a:r>
            <a:r>
              <a:rPr lang="en-GB" altLang="en-US" b="1" dirty="0" err="1" smtClean="0"/>
              <a:t>yrev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ysae</a:t>
            </a:r>
            <a:r>
              <a:rPr lang="en-GB" altLang="en-US" b="1" dirty="0" smtClean="0"/>
              <a:t>, </a:t>
            </a:r>
            <a:r>
              <a:rPr lang="en-GB" altLang="en-US" b="1" dirty="0" err="1" smtClean="0"/>
              <a:t>si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ti</a:t>
            </a:r>
            <a:r>
              <a:rPr lang="en-GB" altLang="en-US" b="1" dirty="0" smtClean="0"/>
              <a:t>?  </a:t>
            </a:r>
            <a:r>
              <a:rPr lang="en-GB" altLang="en-US" b="1" dirty="0" err="1" smtClean="0"/>
              <a:t>fI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uoy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kniht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s'ti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drah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ot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daer</a:t>
            </a:r>
            <a:r>
              <a:rPr lang="en-GB" altLang="en-US" b="1" dirty="0" smtClean="0"/>
              <a:t>, </a:t>
            </a:r>
            <a:r>
              <a:rPr lang="en-GB" altLang="en-US" b="1" dirty="0" err="1" smtClean="0"/>
              <a:t>uoy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dluohs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yrt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gnitirw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siht</a:t>
            </a:r>
            <a:r>
              <a:rPr lang="en-GB" altLang="en-US" b="1" dirty="0" smtClean="0"/>
              <a:t> yaw!</a:t>
            </a: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466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4662488" y="809625"/>
            <a:ext cx="0" cy="48768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2438400" y="2971800"/>
            <a:ext cx="426720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05600" y="2667000"/>
            <a:ext cx="762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3300"/>
                </a:solidFill>
                <a:cs typeface="Times New Roman" pitchFamily="18" charset="0"/>
              </a:rPr>
              <a:t>+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371975" y="258763"/>
            <a:ext cx="762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3300"/>
                </a:solidFill>
                <a:cs typeface="Times New Roman" pitchFamily="18" charset="0"/>
              </a:rPr>
              <a:t>+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981200" y="2590800"/>
            <a:ext cx="60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457700" y="5529263"/>
            <a:ext cx="762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 rot="10800000">
            <a:off x="609600" y="1125538"/>
            <a:ext cx="55245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cs typeface="Times New Roman" pitchFamily="18" charset="0"/>
              </a:rPr>
              <a:t>Word Recognition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flipH="1">
            <a:off x="1219200" y="533400"/>
            <a:ext cx="2992438" cy="2103438"/>
          </a:xfrm>
          <a:prstGeom prst="wedgeRoundRectCallout">
            <a:avLst>
              <a:gd name="adj1" fmla="val -46713"/>
              <a:gd name="adj2" fmla="val 533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  <a:cs typeface="Times New Roman" pitchFamily="18" charset="0"/>
              </a:rPr>
              <a:t>Good language comprehension,  poor word recognition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102225" y="550863"/>
            <a:ext cx="2971800" cy="1828800"/>
          </a:xfrm>
          <a:prstGeom prst="wedgeRoundRectCallout">
            <a:avLst>
              <a:gd name="adj1" fmla="val -40546"/>
              <a:gd name="adj2" fmla="val 6588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  <a:cs typeface="Times New Roman" pitchFamily="18" charset="0"/>
              </a:rPr>
              <a:t>Good word recognition, good language comprehension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flipH="1" flipV="1">
            <a:off x="1527175" y="3640138"/>
            <a:ext cx="2819400" cy="1806575"/>
          </a:xfrm>
          <a:prstGeom prst="wedgeRoundRectCallout">
            <a:avLst>
              <a:gd name="adj1" fmla="val -47861"/>
              <a:gd name="adj2" fmla="val 73546"/>
              <a:gd name="adj3" fmla="val 16667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  <a:cs typeface="Times New Roman" pitchFamily="18" charset="0"/>
              </a:rPr>
              <a:t>Poor word recognition, poor language comprehension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flipV="1">
            <a:off x="5102225" y="3494088"/>
            <a:ext cx="2895600" cy="1893887"/>
          </a:xfrm>
          <a:prstGeom prst="wedgeRoundRectCallout">
            <a:avLst>
              <a:gd name="adj1" fmla="val -45727"/>
              <a:gd name="adj2" fmla="val 620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  <a:cs typeface="Times New Roman" pitchFamily="18" charset="0"/>
              </a:rPr>
              <a:t>Good word recognition, poor language comprehension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2436813" y="5865813"/>
            <a:ext cx="449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cs typeface="Times New Roman" pitchFamily="18" charset="0"/>
              </a:rPr>
              <a:t>Language comprehension</a:t>
            </a:r>
          </a:p>
        </p:txBody>
      </p:sp>
    </p:spTree>
    <p:extLst>
      <p:ext uri="{BB962C8B-B14F-4D97-AF65-F5344CB8AC3E}">
        <p14:creationId xmlns="" xmlns:p14="http://schemas.microsoft.com/office/powerpoint/2010/main" val="29609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 autoUpdateAnimBg="0"/>
      <p:bldP spid="17420" grpId="0" animBg="1" autoUpdateAnimBg="0"/>
      <p:bldP spid="17421" grpId="0" animBg="1" autoUpdateAnimBg="0"/>
      <p:bldP spid="17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key challenges for children’s reading in Y7?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825"/>
            <a:ext cx="8415338" cy="48242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Unfamiliar vocabulary – ‘new’ subject jargon and terminology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Unfamiliar phrasing, e.g. passive tense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Texts which sometimes disguise simple tasks within complex sentence structures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More frequent encounters with unfamiliar grapheme representations of phonemes, e.g. </a:t>
            </a:r>
            <a:r>
              <a:rPr lang="en-GB" altLang="en-US" sz="2800" b="1" i="1" dirty="0" err="1" smtClean="0">
                <a:solidFill>
                  <a:srgbClr val="C00000"/>
                </a:solidFill>
              </a:rPr>
              <a:t>puy</a:t>
            </a:r>
            <a:r>
              <a:rPr lang="en-GB" altLang="en-US" sz="2800" b="1" i="1" dirty="0" smtClean="0">
                <a:solidFill>
                  <a:srgbClr val="C00000"/>
                </a:solidFill>
              </a:rPr>
              <a:t>, avalanche, crevice, precipice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Inappropriate reading matter (reading age of text books)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Lack of teachers’ consideration of these issues – or of explicit teaching of reading strategies??</a:t>
            </a:r>
          </a:p>
        </p:txBody>
      </p:sp>
    </p:spTree>
    <p:extLst>
      <p:ext uri="{BB962C8B-B14F-4D97-AF65-F5344CB8AC3E}">
        <p14:creationId xmlns="" xmlns:p14="http://schemas.microsoft.com/office/powerpoint/2010/main" val="18744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  “tricky words” subject specific language</a:t>
            </a:r>
            <a:endParaRPr lang="en-US" altLang="en-US" dirty="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2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archaeology</a:t>
            </a:r>
          </a:p>
          <a:p>
            <a:pPr lvl="2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bisect</a:t>
            </a:r>
          </a:p>
          <a:p>
            <a:pPr lvl="2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les mains</a:t>
            </a:r>
          </a:p>
          <a:p>
            <a:pPr lvl="2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urbanisation</a:t>
            </a:r>
          </a:p>
          <a:p>
            <a:pPr lvl="2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centrifugal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All are words children might come across in Y7.  What strategies could you use to help them to pronounce and understand them?</a:t>
            </a: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302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key </a:t>
            </a:r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Give learners meaningful messages</a:t>
            </a:r>
            <a:endParaRPr lang="en-GB" sz="8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sz="half" idx="4294967295"/>
          </p:nvPr>
        </p:nvSpPr>
        <p:spPr>
          <a:xfrm>
            <a:off x="539750" y="1412875"/>
            <a:ext cx="8135938" cy="4525963"/>
          </a:xfrm>
        </p:spPr>
        <p:txBody>
          <a:bodyPr/>
          <a:lstStyle/>
          <a:p>
            <a:pPr marL="365125" indent="-255588"/>
            <a:r>
              <a:rPr lang="en-GB" sz="3100" dirty="0" smtClean="0"/>
              <a:t>Children can be fascinated by words</a:t>
            </a:r>
          </a:p>
          <a:p>
            <a:pPr marL="365125" indent="-255588"/>
            <a:r>
              <a:rPr lang="en-GB" sz="3100" dirty="0" smtClean="0"/>
              <a:t>We need to talk about words with them</a:t>
            </a:r>
          </a:p>
          <a:p>
            <a:pPr marL="365125" indent="-255588"/>
            <a:r>
              <a:rPr lang="en-GB" sz="3100" dirty="0" smtClean="0"/>
              <a:t>We can help them to extrapolate by discussing phonemes, morphemes, syllables and word origins</a:t>
            </a:r>
          </a:p>
          <a:p>
            <a:pPr marL="365125" indent="-255588"/>
            <a:r>
              <a:rPr lang="en-GB" sz="3100" dirty="0" smtClean="0"/>
              <a:t>By developing children’s word recognition skills we will help develop their comprehension skills</a:t>
            </a:r>
          </a:p>
        </p:txBody>
      </p:sp>
    </p:spTree>
    <p:extLst>
      <p:ext uri="{BB962C8B-B14F-4D97-AF65-F5344CB8AC3E}">
        <p14:creationId xmlns="" xmlns:p14="http://schemas.microsoft.com/office/powerpoint/2010/main" val="34168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can you support children?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worksheets and other resources take account of access needs </a:t>
            </a:r>
          </a:p>
          <a:p>
            <a:pPr lvl="1" eaLnBrk="1" hangingPunct="1"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Look carefully at texts and anticipate where problems might arise         </a:t>
            </a:r>
          </a:p>
          <a:p>
            <a:pPr lvl="1" eaLnBrk="1" hangingPunct="1"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Talk about vocabulary with them, e.g.  </a:t>
            </a:r>
            <a:r>
              <a:rPr lang="en-GB" sz="2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bisect, bicycle, biped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 Talk about roots and prefixes.</a:t>
            </a:r>
          </a:p>
          <a:p>
            <a:pPr lvl="1" eaLnBrk="1" hangingPunct="1"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Develop their language comprehension by giving context to new vocabulary</a:t>
            </a:r>
          </a:p>
          <a:p>
            <a:pPr lvl="1" eaLnBrk="1" hangingPunct="1"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Support and consolidate learning through ‘Key Words’ lists/ graphic organisers etc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Use speaking and listening activities to underpin learning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3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Support continued . . .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Develop marking / assessment policies that address literacy competence and highlight its importance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Model reading and writing strategies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Demonstrate active reading strategies, e.g. sequencing, highlighting, restructuring information, cloze activities, etc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Find out more about children’s learning difficulties (Inclusion Development resources)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Access support documents on the archived Strategies website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3692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key </a:t>
            </a:r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Model and scaffold for learners</a:t>
            </a:r>
            <a:endParaRPr lang="en-GB" sz="8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“We were learning about like morphemes”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7501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9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some of the challenges we face in developing pupils’ literacy skills</a:t>
            </a:r>
          </a:p>
          <a:p>
            <a:r>
              <a:rPr lang="en-GB" dirty="0" smtClean="0"/>
              <a:t>Look at the challenges pupils face throughout school</a:t>
            </a:r>
          </a:p>
          <a:p>
            <a:r>
              <a:rPr lang="en-GB" dirty="0" smtClean="0"/>
              <a:t>Consider strategies for teaching and learning</a:t>
            </a:r>
          </a:p>
          <a:p>
            <a:r>
              <a:rPr lang="en-GB" dirty="0" smtClean="0"/>
              <a:t>Consider some key principles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280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Does spelling matter?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Aoccdrnig to rscheearch at an Elingsh uinervtisy, it deosn't  mttaer in waht oredr the ltteers in a wrod are, the olny iprmoetnt tihng is taht frist and lsat ltteer is at the rghit pclae. The rset can be a toatl mses and you can sitll raed it wouthit porbelm. Tihs is bcuseae we do not raed ervey lteter by it slef but the wrod as a wlohe.</a:t>
            </a:r>
            <a:r>
              <a:rPr lang="en-GB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933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Common difficulties in spelling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Writers often have difficulties in the following areas:</a:t>
            </a:r>
          </a:p>
          <a:p>
            <a:pPr lvl="0"/>
            <a:r>
              <a:rPr lang="en-GB" dirty="0" smtClean="0"/>
              <a:t>Adding prefixes and suffixes to words</a:t>
            </a:r>
          </a:p>
          <a:p>
            <a:pPr lvl="0"/>
            <a:r>
              <a:rPr lang="en-GB" dirty="0" smtClean="0"/>
              <a:t>Vowel choices in unstressed syllables (e.g. the second syllable in ‘farmer’, ‘doctor’)</a:t>
            </a:r>
          </a:p>
          <a:p>
            <a:pPr lvl="0"/>
            <a:r>
              <a:rPr lang="en-GB" dirty="0" smtClean="0"/>
              <a:t>Consonant doubling (e.g. ‘embarrass’ but ‘harass’)</a:t>
            </a:r>
          </a:p>
          <a:p>
            <a:pPr lvl="0"/>
            <a:r>
              <a:rPr lang="en-GB" dirty="0" smtClean="0"/>
              <a:t>Homophones – words which sound the same but are spelled differently such as ‘right’ and ‘rite’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For lists of common spelling errors try:</a:t>
            </a:r>
          </a:p>
          <a:p>
            <a:r>
              <a:rPr lang="en-GB" u="sng" dirty="0" smtClean="0">
                <a:hlinkClick r:id="rId2"/>
              </a:rPr>
              <a:t>http://global.oup.com/booksites/content/0199296251/essentials/commonspellingerrors/</a:t>
            </a:r>
            <a:endParaRPr lang="en-GB" dirty="0" smtClean="0"/>
          </a:p>
          <a:p>
            <a:r>
              <a:rPr lang="en-GB" u="sng" dirty="0" smtClean="0">
                <a:hlinkClick r:id="rId3"/>
              </a:rPr>
              <a:t>http://oxforddictionaries.com/words/common-misspellings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296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Spelling rules – OK?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With your neighbour, write as many spelling rules as you can.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Who wrote i before e except after c?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Now name another spelling rule.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363822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Work out spelling rules for each of the following: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Plurals for words ending with y</a:t>
            </a:r>
          </a:p>
          <a:p>
            <a:pPr eaLnBrk="1" hangingPunct="1"/>
            <a:r>
              <a:rPr lang="en-GB" smtClean="0"/>
              <a:t>Changing adjectives ending with y into nouns and abstract nouns, e.g. happy to happiness</a:t>
            </a:r>
          </a:p>
          <a:p>
            <a:pPr eaLnBrk="1" hangingPunct="1"/>
            <a:r>
              <a:rPr lang="en-GB" smtClean="0"/>
              <a:t>Making words ending with s into plurals</a:t>
            </a:r>
          </a:p>
          <a:p>
            <a:pPr eaLnBrk="1" hangingPunct="1"/>
            <a:r>
              <a:rPr lang="en-GB" smtClean="0"/>
              <a:t>Adding –ed or –ing to word</a:t>
            </a:r>
          </a:p>
          <a:p>
            <a:pPr eaLnBrk="1" hangingPunct="1"/>
            <a:r>
              <a:rPr lang="en-GB" smtClean="0"/>
              <a:t>Adding endings to words ending with one l, e.g. careful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34473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strategies do good spellers use?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A phonic approach (spelling it the way it sounds)</a:t>
            </a:r>
          </a:p>
          <a:p>
            <a:pPr lvl="0"/>
            <a:r>
              <a:rPr lang="en-GB" dirty="0" smtClean="0"/>
              <a:t>Analogy – spelling it like other known words (e.g. mission and fission)</a:t>
            </a:r>
          </a:p>
          <a:p>
            <a:pPr lvl="0"/>
            <a:r>
              <a:rPr lang="en-GB" dirty="0" smtClean="0"/>
              <a:t>Knowledge of root words (finite and definite, for example)</a:t>
            </a:r>
          </a:p>
          <a:p>
            <a:pPr lvl="0"/>
            <a:r>
              <a:rPr lang="en-GB" dirty="0" smtClean="0"/>
              <a:t>A visual approach (often writing the word in two or three different ways and deciding which looks right).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937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124944" y="2590056"/>
            <a:ext cx="7392888" cy="1143000"/>
          </a:xfrm>
        </p:spPr>
        <p:txBody>
          <a:bodyPr anchor="t"/>
          <a:lstStyle/>
          <a:p>
            <a:pPr eaLnBrk="1" hangingPunct="1"/>
            <a:r>
              <a:rPr lang="en-GB" altLang="en-US" dirty="0" smtClean="0"/>
              <a:t>Spelling Strategies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7" y="1"/>
            <a:ext cx="8028384" cy="5836983"/>
          </a:xfrm>
        </p:spPr>
        <p:txBody>
          <a:bodyPr wrap="square">
            <a:spAutoFit/>
          </a:bodyPr>
          <a:lstStyle/>
          <a:p>
            <a:pPr marL="990600" lvl="1" indent="-533400" eaLnBrk="1" hangingPunct="1">
              <a:buFont typeface="Wingdings" pitchFamily="2" charset="2"/>
              <a:buNone/>
            </a:pPr>
            <a:endParaRPr lang="en-US" altLang="en-US" sz="1050" b="1" dirty="0" smtClean="0">
              <a:latin typeface="Lucida Grande"/>
            </a:endParaRP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Break it into sounds (d-i-a-r-y)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Break it into syllables (re-</a:t>
            </a:r>
            <a:r>
              <a:rPr lang="en-US" altLang="en-US" sz="2000" b="1" dirty="0" err="1" smtClean="0">
                <a:latin typeface="Lucida Grande"/>
              </a:rPr>
              <a:t>mem</a:t>
            </a:r>
            <a:r>
              <a:rPr lang="en-US" altLang="en-US" sz="2000" b="1" dirty="0" smtClean="0">
                <a:latin typeface="Lucida Grande"/>
              </a:rPr>
              <a:t>-</a:t>
            </a:r>
            <a:r>
              <a:rPr lang="en-US" altLang="en-US" sz="2000" b="1" dirty="0" err="1" smtClean="0">
                <a:latin typeface="Lucida Grande"/>
              </a:rPr>
              <a:t>ber</a:t>
            </a:r>
            <a:r>
              <a:rPr lang="en-US" altLang="en-US" sz="2000" b="1" dirty="0" smtClean="0">
                <a:latin typeface="Lucida Grande"/>
              </a:rPr>
              <a:t>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Break it into affixes (dis + satisfy)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Use a mnemonic (necessary – one collar, two sleeves)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Refer to word in the same family (muscle – muscular) (word webs)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Say it as it sounds (Wed-</a:t>
            </a:r>
            <a:r>
              <a:rPr lang="en-US" altLang="en-US" sz="2000" b="1" dirty="0" err="1" smtClean="0">
                <a:latin typeface="Lucida Grande"/>
              </a:rPr>
              <a:t>nes</a:t>
            </a:r>
            <a:r>
              <a:rPr lang="en-US" altLang="en-US" sz="2000" b="1" dirty="0" smtClean="0">
                <a:latin typeface="Lucida Grande"/>
              </a:rPr>
              <a:t>-day) (</a:t>
            </a:r>
            <a:r>
              <a:rPr lang="en-US" altLang="en-US" sz="2000" b="1" dirty="0" err="1" smtClean="0">
                <a:latin typeface="Lucida Grande"/>
              </a:rPr>
              <a:t>spellspeak</a:t>
            </a:r>
            <a:r>
              <a:rPr lang="en-US" altLang="en-US" sz="2000" b="1" dirty="0" smtClean="0">
                <a:latin typeface="Lucida Grande"/>
              </a:rPr>
              <a:t>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Words within words (separate – there’s a rat in separate)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 Refer to etymology (bi + cycle = two + wheels)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Use analogy (bright, light, night, etc)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Use a key word (horrible/drinkable for -able &amp; -</a:t>
            </a:r>
            <a:r>
              <a:rPr lang="en-US" altLang="en-US" sz="2000" b="1" dirty="0" err="1" smtClean="0">
                <a:latin typeface="Lucida Grande"/>
              </a:rPr>
              <a:t>ible</a:t>
            </a:r>
            <a:r>
              <a:rPr lang="en-US" altLang="en-US" sz="2000" b="1" dirty="0" smtClean="0">
                <a:latin typeface="Lucida Grande"/>
              </a:rPr>
              <a:t> / advice/advise for -able &amp; -</a:t>
            </a:r>
            <a:r>
              <a:rPr lang="en-US" altLang="en-US" sz="2000" b="1" dirty="0" err="1" smtClean="0">
                <a:latin typeface="Lucida Grande"/>
              </a:rPr>
              <a:t>ise</a:t>
            </a:r>
            <a:r>
              <a:rPr lang="en-US" altLang="en-US" sz="2000" b="1" dirty="0" smtClean="0">
                <a:latin typeface="Lucida Grande"/>
              </a:rPr>
              <a:t>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Apply spelling rules (writing, written)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Critical features – length, height, visual cues</a:t>
            </a:r>
          </a:p>
          <a:p>
            <a:pPr marL="990600" lvl="1" indent="-533400" eaLnBrk="1" hangingPunct="1">
              <a:buFont typeface="Times" pitchFamily="18" charset="0"/>
              <a:buAutoNum type="arabicPeriod"/>
            </a:pPr>
            <a:r>
              <a:rPr lang="en-US" altLang="en-US" sz="2000" b="1" dirty="0" smtClean="0">
                <a:latin typeface="Lucida Grande"/>
              </a:rPr>
              <a:t>Learn by sight (look-cover-write-check)</a:t>
            </a:r>
          </a:p>
          <a:p>
            <a:pPr marL="188913" indent="-188913" eaLnBrk="1" hangingPunct="1">
              <a:buFont typeface="Wingdings" pitchFamily="2" charset="2"/>
              <a:buNone/>
            </a:pPr>
            <a:endParaRPr lang="en-GB" altLang="en-US" sz="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401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spelling 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In your classes you will find children whose names may be spelt in unconventional ways – sometimes far more phonically regular than usual! In one school there were:</a:t>
            </a:r>
          </a:p>
          <a:p>
            <a:pPr marL="0" indent="0">
              <a:buNone/>
            </a:pPr>
            <a:r>
              <a:rPr lang="en-GB" i="1" dirty="0" err="1">
                <a:solidFill>
                  <a:srgbClr val="C00000"/>
                </a:solidFill>
              </a:rPr>
              <a:t>Kohnnerr</a:t>
            </a:r>
            <a:r>
              <a:rPr lang="en-GB" i="1" dirty="0">
                <a:solidFill>
                  <a:srgbClr val="C00000"/>
                </a:solidFill>
              </a:rPr>
              <a:t>, Connor, Conor, Konnor, </a:t>
            </a:r>
            <a:r>
              <a:rPr lang="en-GB" i="1" dirty="0" err="1">
                <a:solidFill>
                  <a:srgbClr val="C00000"/>
                </a:solidFill>
              </a:rPr>
              <a:t>Issak</a:t>
            </a:r>
            <a:r>
              <a:rPr lang="en-GB" i="1" dirty="0">
                <a:solidFill>
                  <a:srgbClr val="C00000"/>
                </a:solidFill>
              </a:rPr>
              <a:t>, </a:t>
            </a:r>
            <a:r>
              <a:rPr lang="en-GB" i="1" dirty="0" err="1">
                <a:solidFill>
                  <a:srgbClr val="C00000"/>
                </a:solidFill>
              </a:rPr>
              <a:t>Khyle</a:t>
            </a:r>
            <a:r>
              <a:rPr lang="en-GB" i="1" dirty="0">
                <a:solidFill>
                  <a:srgbClr val="C00000"/>
                </a:solidFill>
              </a:rPr>
              <a:t>, Kourtney, Kallum, Rachiel</a:t>
            </a:r>
            <a:r>
              <a:rPr lang="en-GB" dirty="0">
                <a:solidFill>
                  <a:srgbClr val="C00000"/>
                </a:solidFill>
              </a:rPr>
              <a:t>.  </a:t>
            </a:r>
            <a:endParaRPr lang="en-GB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were also some “invented” names, including </a:t>
            </a:r>
            <a:r>
              <a:rPr lang="en-GB" i="1" dirty="0" err="1">
                <a:solidFill>
                  <a:srgbClr val="C00000"/>
                </a:solidFill>
              </a:rPr>
              <a:t>Kekezza</a:t>
            </a:r>
            <a:r>
              <a:rPr lang="en-GB" i="1" dirty="0">
                <a:solidFill>
                  <a:srgbClr val="C00000"/>
                </a:solidFill>
              </a:rPr>
              <a:t>, </a:t>
            </a:r>
            <a:r>
              <a:rPr lang="en-GB" i="1" dirty="0" err="1">
                <a:solidFill>
                  <a:srgbClr val="C00000"/>
                </a:solidFill>
              </a:rPr>
              <a:t>Shakonce</a:t>
            </a:r>
            <a:r>
              <a:rPr lang="en-GB" i="1" dirty="0">
                <a:solidFill>
                  <a:srgbClr val="C00000"/>
                </a:solidFill>
              </a:rPr>
              <a:t>, Nevaeh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(</a:t>
            </a:r>
            <a:r>
              <a:rPr lang="en-GB" i="1" dirty="0"/>
              <a:t>Heaven</a:t>
            </a:r>
            <a:r>
              <a:rPr lang="en-GB" dirty="0"/>
              <a:t> reversed) and </a:t>
            </a:r>
            <a:r>
              <a:rPr lang="en-GB" i="1" dirty="0" err="1">
                <a:solidFill>
                  <a:srgbClr val="C00000"/>
                </a:solidFill>
              </a:rPr>
              <a:t>Jelisa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/>
              <a:t>How many ways could you spell each of: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Ben</a:t>
            </a:r>
            <a:r>
              <a:rPr lang="en-US" i="1" dirty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Sam</a:t>
            </a:r>
            <a:r>
              <a:rPr lang="en-US" i="1" dirty="0">
                <a:solidFill>
                  <a:srgbClr val="C00000"/>
                </a:solidFill>
              </a:rPr>
              <a:t>, Tom, Pat </a:t>
            </a:r>
            <a:r>
              <a:rPr lang="en-US" dirty="0">
                <a:solidFill>
                  <a:srgbClr val="C00000"/>
                </a:solidFill>
              </a:rPr>
              <a:t>and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Jade</a:t>
            </a:r>
            <a:r>
              <a:rPr lang="en-US" i="1" dirty="0" smtClean="0"/>
              <a:t>?</a:t>
            </a:r>
          </a:p>
          <a:p>
            <a:r>
              <a:rPr lang="en-GB" dirty="0" smtClean="0"/>
              <a:t>How many ways could you spell </a:t>
            </a:r>
            <a:r>
              <a:rPr lang="en-GB" i="1" dirty="0" smtClean="0">
                <a:solidFill>
                  <a:srgbClr val="C00000"/>
                </a:solidFill>
              </a:rPr>
              <a:t>Katharine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759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key </a:t>
            </a:r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Talk about language with learners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quiet coach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813" y="260648"/>
            <a:ext cx="8826745" cy="6120680"/>
          </a:xfrm>
        </p:spPr>
      </p:pic>
    </p:spTree>
    <p:extLst>
      <p:ext uri="{BB962C8B-B14F-4D97-AF65-F5344CB8AC3E}">
        <p14:creationId xmlns="" xmlns:p14="http://schemas.microsoft.com/office/powerpoint/2010/main" val="33310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SO </a:t>
            </a:r>
            <a:r>
              <a:rPr lang="en-GB" sz="3400" b="1" dirty="0" smtClean="0"/>
              <a:t>WHAT ANNOYS YOU?</a:t>
            </a:r>
            <a:endParaRPr lang="en-GB" sz="3400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endParaRPr lang="en-GB" dirty="0">
              <a:hlinkClick r:id=""/>
            </a:endParaRPr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endParaRPr lang="en-GB" dirty="0">
              <a:hlinkClick r:id=""/>
            </a:endParaRPr>
          </a:p>
          <a:p>
            <a:pPr>
              <a:buNone/>
            </a:pPr>
            <a:endParaRPr lang="en-GB" dirty="0" smtClean="0">
              <a:hlinkClick r:id=""/>
            </a:endParaRPr>
          </a:p>
          <a:p>
            <a:pPr>
              <a:buNone/>
            </a:pPr>
            <a:r>
              <a:rPr lang="en-GB" dirty="0" smtClean="0">
                <a:hlinkClick r:id=""/>
              </a:rPr>
              <a:t>http://www.youtube.com/watch?v=1IvWoQplqXQ&amp;feature=youtube_gdata_player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63688" y="2924944"/>
            <a:ext cx="3024336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DIFFERENT TO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827584" y="4005064"/>
            <a:ext cx="2583904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INCORRECT SUBJECT-VERB AGREEMENTS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5220072" y="3789040"/>
            <a:ext cx="293556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CONFUSING PRACTICE AND PRACTISE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755576" y="1844824"/>
            <a:ext cx="2639144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MISPLACED APOSTROPHES?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2348880"/>
            <a:ext cx="263076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8 ITEMS OR LESS</a:t>
            </a:r>
          </a:p>
        </p:txBody>
      </p:sp>
    </p:spTree>
    <p:extLst>
      <p:ext uri="{BB962C8B-B14F-4D97-AF65-F5344CB8AC3E}">
        <p14:creationId xmlns="" xmlns:p14="http://schemas.microsoft.com/office/powerpoint/2010/main" val="1926049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WE WERE NEVER BORN TO READ. HUMAN BEINGS invented reading only a few thousand years ago.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 Wolf, M, 2008 </a:t>
            </a:r>
            <a:r>
              <a:rPr lang="en-GB" altLang="en-US" i="1" dirty="0" smtClean="0"/>
              <a:t>Proust and the squid</a:t>
            </a:r>
          </a:p>
        </p:txBody>
      </p:sp>
      <p:pic>
        <p:nvPicPr>
          <p:cNvPr id="9220" name="Picture 6" descr="Proust%2520%26%2520Squi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852936"/>
            <a:ext cx="12112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56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punctuation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dirty="0" smtClean="0"/>
              <a:t>PRIVATE.</a:t>
            </a: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NO SWIMMING </a:t>
            </a: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ALLOWED</a:t>
            </a:r>
            <a:endParaRPr lang="en-GB" dirty="0" smtClean="0"/>
          </a:p>
          <a:p>
            <a:pPr algn="ctr"/>
            <a:r>
              <a:rPr lang="en-GB" b="1" dirty="0" smtClean="0"/>
              <a:t>  </a:t>
            </a:r>
            <a:endParaRPr lang="en-GB" dirty="0" smtClean="0"/>
          </a:p>
          <a:p>
            <a:pPr algn="ctr"/>
            <a:r>
              <a:rPr lang="en-GB" b="1" dirty="0" smtClean="0"/>
              <a:t>PRIVATE?</a:t>
            </a: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NO!  SWIMMING </a:t>
            </a: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ALLOWED.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670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punctuation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John sat down on the television there was a herd of elephants in his bedroom his father was tidying up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750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John sat down. On the television there was a herd of elephants. In his bedroom, his father was tidying up.</a:t>
            </a:r>
            <a:endParaRPr lang="en-GB" dirty="0" smtClean="0"/>
          </a:p>
          <a:p>
            <a:endParaRPr lang="en-GB" b="1" dirty="0" smtClean="0"/>
          </a:p>
          <a:p>
            <a:r>
              <a:rPr lang="en-GB" b="1" dirty="0" smtClean="0"/>
              <a:t>John sat down on the television. There was a herd of elephants in his bedroom.  His father was tidying up.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19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different letters: same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Dear Jack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r>
              <a:rPr lang="en-GB" sz="2400" dirty="0" smtClean="0"/>
              <a:t>I want a man who knows what love is all about.  You are</a:t>
            </a:r>
          </a:p>
          <a:p>
            <a:pPr>
              <a:buNone/>
            </a:pPr>
            <a:r>
              <a:rPr lang="en-GB" sz="2400" dirty="0" smtClean="0"/>
              <a:t>generous, kind, thoughtful.  People who are not like you</a:t>
            </a:r>
          </a:p>
          <a:p>
            <a:pPr>
              <a:buNone/>
            </a:pPr>
            <a:r>
              <a:rPr lang="en-GB" sz="2400" dirty="0" smtClean="0"/>
              <a:t>admit to being useless and inferior.  You have ruined me</a:t>
            </a:r>
          </a:p>
          <a:p>
            <a:pPr>
              <a:buNone/>
            </a:pPr>
            <a:r>
              <a:rPr lang="en-GB" sz="2400" dirty="0" smtClean="0"/>
              <a:t>for other men.  I yearn for you.  I have no feelings</a:t>
            </a:r>
          </a:p>
          <a:p>
            <a:pPr>
              <a:buNone/>
            </a:pPr>
            <a:r>
              <a:rPr lang="en-GB" sz="2400" dirty="0" smtClean="0"/>
              <a:t>whatsoever when we’re apart.  I can be forever happy – will</a:t>
            </a:r>
          </a:p>
          <a:p>
            <a:pPr>
              <a:buNone/>
            </a:pPr>
            <a:r>
              <a:rPr lang="en-GB" sz="2400" dirty="0" smtClean="0"/>
              <a:t>you let me be yours?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r>
              <a:rPr lang="en-GB" sz="2400" dirty="0" smtClean="0"/>
              <a:t>Jill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636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Dear Jack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r>
              <a:rPr lang="en-GB" sz="2400" dirty="0" smtClean="0"/>
              <a:t>I want a man who knows what love is.   All about you are</a:t>
            </a:r>
          </a:p>
          <a:p>
            <a:pPr>
              <a:buNone/>
            </a:pPr>
            <a:r>
              <a:rPr lang="en-GB" sz="2400" dirty="0" smtClean="0"/>
              <a:t>generous, kind, thoughtful people, who are not like you. </a:t>
            </a:r>
          </a:p>
          <a:p>
            <a:pPr>
              <a:buNone/>
            </a:pPr>
            <a:r>
              <a:rPr lang="en-GB" sz="2400" dirty="0" smtClean="0"/>
              <a:t>Admit to being useless and inferior!  You have ruined me! </a:t>
            </a:r>
          </a:p>
          <a:p>
            <a:pPr>
              <a:buNone/>
            </a:pPr>
            <a:r>
              <a:rPr lang="en-GB" sz="2400" dirty="0" smtClean="0"/>
              <a:t>For other men, I yearn! For you, I have no feelings</a:t>
            </a:r>
          </a:p>
          <a:p>
            <a:pPr>
              <a:buNone/>
            </a:pPr>
            <a:r>
              <a:rPr lang="en-GB" sz="2400" dirty="0" smtClean="0"/>
              <a:t>whatsoever.  When we’re apart, I can be forever happy.  </a:t>
            </a:r>
          </a:p>
          <a:p>
            <a:pPr>
              <a:buNone/>
            </a:pPr>
            <a:r>
              <a:rPr lang="en-GB" sz="2400" dirty="0" smtClean="0"/>
              <a:t>Will you let me be?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r>
              <a:rPr lang="en-GB" sz="2400" dirty="0" smtClean="0"/>
              <a:t>Yours</a:t>
            </a:r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r>
              <a:rPr lang="en-GB" sz="2400" dirty="0" smtClean="0"/>
              <a:t>Jill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264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USE OF ENGLISH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256584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en-GB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“Jones was sent off for an elbow.”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		The Times</a:t>
            </a:r>
          </a:p>
          <a:p>
            <a:pPr>
              <a:lnSpc>
                <a:spcPct val="80000"/>
              </a:lnSpc>
            </a:pPr>
            <a:endParaRPr lang="en-GB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"Do Britain's drug laws need a shot in the arm?"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            Radio 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Police shoot man with knife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/>
              <a:t>		Local </a:t>
            </a:r>
            <a:r>
              <a:rPr lang="en-GB" sz="2400" b="1" dirty="0" smtClean="0"/>
              <a:t>paper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 smtClean="0"/>
              <a:t>Dogs must be carried on the Underground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 smtClean="0"/>
              <a:t>		London Transport</a:t>
            </a:r>
            <a:endParaRPr lang="en-GB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SIMPLE ENGLISH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/>
              <a:t>I myself personally think that it is not unlikely that rain will fall tomorrow.</a:t>
            </a:r>
            <a:endParaRPr lang="en-GB" sz="28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 dirty="0">
                <a:solidFill>
                  <a:srgbClr val="7030A0"/>
                </a:solidFill>
              </a:rPr>
              <a:t>I think it </a:t>
            </a:r>
            <a:r>
              <a:rPr lang="en-GB" sz="2800" i="1" dirty="0" smtClean="0">
                <a:solidFill>
                  <a:srgbClr val="7030A0"/>
                </a:solidFill>
              </a:rPr>
              <a:t>will rain </a:t>
            </a:r>
            <a:r>
              <a:rPr lang="en-GB" sz="2800" i="1" dirty="0">
                <a:solidFill>
                  <a:srgbClr val="7030A0"/>
                </a:solidFill>
              </a:rPr>
              <a:t>tomorrow.</a:t>
            </a:r>
            <a:endParaRPr lang="en-GB" sz="28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/>
              <a:t>At this present moment in </a:t>
            </a:r>
            <a:r>
              <a:rPr lang="en-GB" sz="2800" dirty="0" smtClean="0"/>
              <a:t>time, </a:t>
            </a:r>
            <a:r>
              <a:rPr lang="en-GB" sz="2800" dirty="0"/>
              <a:t>we have an ongoing </a:t>
            </a:r>
            <a:r>
              <a:rPr lang="en-GB" sz="2800" dirty="0" smtClean="0"/>
              <a:t>negative precipitation situation.</a:t>
            </a:r>
            <a:endParaRPr lang="en-GB" sz="28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 dirty="0">
                <a:solidFill>
                  <a:srgbClr val="7030A0"/>
                </a:solidFill>
              </a:rPr>
              <a:t>It </a:t>
            </a:r>
            <a:r>
              <a:rPr lang="en-GB" sz="2800" i="1" dirty="0" smtClean="0">
                <a:solidFill>
                  <a:srgbClr val="7030A0"/>
                </a:solidFill>
              </a:rPr>
              <a:t>isn’t raining.</a:t>
            </a:r>
            <a:endParaRPr lang="en-GB" sz="28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 smtClean="0"/>
              <a:t>Each </a:t>
            </a:r>
            <a:r>
              <a:rPr lang="en-GB" sz="2800" dirty="0"/>
              <a:t>and every person in the class had to stay in at playtime. </a:t>
            </a:r>
            <a:endParaRPr lang="en-GB" sz="28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 dirty="0">
                <a:solidFill>
                  <a:srgbClr val="7030A0"/>
                </a:solidFill>
              </a:rPr>
              <a:t>Everyone had to stay in at playtime.</a:t>
            </a:r>
            <a:endParaRPr lang="en-GB" sz="28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/>
              <a:t>Sasha has got a new bicycle and Daniel has got one too.</a:t>
            </a:r>
            <a:endParaRPr lang="en-GB" sz="28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 dirty="0">
                <a:solidFill>
                  <a:srgbClr val="7030A0"/>
                </a:solidFill>
              </a:rPr>
              <a:t>Sasha and Daniel have new bicycles.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year group?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noun, noun phrase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statement, question, exclamation,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compound, adjective,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suffix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tense (past, present)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apostrophe, comma 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GB" dirty="0" smtClean="0"/>
              <a:t>Year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noun, noun phrase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statement, question, exclamation,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command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compound, adjective,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verb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suffix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tense (past, present)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apostrophe, comma 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6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1877347"/>
              </p:ext>
            </p:extLst>
          </p:nvPr>
        </p:nvGraphicFramePr>
        <p:xfrm>
          <a:off x="683568" y="34797"/>
          <a:ext cx="7848872" cy="680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09"/>
                <a:gridCol w="64771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TERMINOLOGY FOR PUPILS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</a:tr>
              <a:tr h="98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letter, capital letter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word, singular, plural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punctuation, full stop, question mark, exclamation mark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145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noun, noun phrase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statement, question, exclamation, command,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compound, adjective, verb,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suffix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tense (past, present)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apostrophe, comma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145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adverb, preposition conjunction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family, prefix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clause, subordinate clause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speech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consonant, consonant letter vowel, vowel letter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inverted commas (or ‘speech marks’)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74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determiner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pronoun, possessive pronoun,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adverbial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74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 verb, relative pronoun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clause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parenthesis, bracket, dash cohesion, ambiguity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98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subject, object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active, passive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synonym, antonym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ellipsis, hyphen, colon, semi-colon, bullet points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48484" cy="6120680"/>
          </a:xfrm>
        </p:spPr>
      </p:pic>
    </p:spTree>
    <p:extLst>
      <p:ext uri="{BB962C8B-B14F-4D97-AF65-F5344CB8AC3E}">
        <p14:creationId xmlns="" xmlns:p14="http://schemas.microsoft.com/office/powerpoint/2010/main" val="2196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0700702"/>
              </p:ext>
            </p:extLst>
          </p:nvPr>
        </p:nvGraphicFramePr>
        <p:xfrm>
          <a:off x="683568" y="34797"/>
          <a:ext cx="7848872" cy="680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09"/>
                <a:gridCol w="64771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TERMINOLOGY FOR PUPILS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</a:tr>
              <a:tr h="98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letter, capital letter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word, singular, plural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punctuation, full stop, question mark, exclamation mark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145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noun,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 phrase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statement, question, exclamation, command,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compound, adjective, verb,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suffix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tense (past, present)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apostrophe, comma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145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adverb,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preposition,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conjunction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family, prefix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clause, subordinate clause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speech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consonant, consonant letter vowel, vowel letter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inverted commas (or ‘speech marks’)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74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determiner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pronoun, possessive pronoun,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adverbial 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74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 verb, relative pronoun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clause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parenthesis, bracket, dash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cohesion, ambiguity 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  <a:tr h="98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10" marR="648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subject, object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active, passive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synonym, antonym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ellipsis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hyphen,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colon, semi-colon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bullet points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10" marR="648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884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sz="3400" b="1" dirty="0"/>
              <a:t>What does Alex know about grammar?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75612" cy="3816350"/>
          </a:xfrm>
        </p:spPr>
        <p:txBody>
          <a:bodyPr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6020" name="Picture 4" descr="scan001001"/>
          <p:cNvPicPr>
            <a:picLocks noChangeAspect="1" noChangeArrowheads="1"/>
          </p:cNvPicPr>
          <p:nvPr/>
        </p:nvPicPr>
        <p:blipFill>
          <a:blip r:embed="rId2" cstate="print"/>
          <a:srcRect t="16536" r="7411" b="42165"/>
          <a:stretch>
            <a:fillRect/>
          </a:stretch>
        </p:blipFill>
        <p:spPr bwMode="auto">
          <a:xfrm>
            <a:off x="-79018" y="908721"/>
            <a:ext cx="8971498" cy="56602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7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3200" dirty="0" smtClean="0"/>
              <a:t>Strategies which can work across key stages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0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25" y="620688"/>
            <a:ext cx="6125195" cy="5510237"/>
          </a:xfrm>
        </p:spPr>
      </p:pic>
    </p:spTree>
    <p:extLst>
      <p:ext uri="{BB962C8B-B14F-4D97-AF65-F5344CB8AC3E}">
        <p14:creationId xmlns="" xmlns:p14="http://schemas.microsoft.com/office/powerpoint/2010/main" val="21260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Debenhams in Stockton-on-Tees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7416824" cy="4530725"/>
          </a:xfrm>
        </p:spPr>
      </p:pic>
    </p:spTree>
    <p:extLst>
      <p:ext uri="{BB962C8B-B14F-4D97-AF65-F5344CB8AC3E}">
        <p14:creationId xmlns="" xmlns:p14="http://schemas.microsoft.com/office/powerpoint/2010/main" val="604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Who do you think wrote this?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8964612" cy="4105275"/>
          </a:xfrm>
        </p:spPr>
      </p:pic>
    </p:spTree>
    <p:extLst>
      <p:ext uri="{BB962C8B-B14F-4D97-AF65-F5344CB8AC3E}">
        <p14:creationId xmlns="" xmlns:p14="http://schemas.microsoft.com/office/powerpoint/2010/main" val="5372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Michael Gove: Secretary of State for Education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8964612" cy="4105275"/>
          </a:xfrm>
        </p:spPr>
      </p:pic>
    </p:spTree>
    <p:extLst>
      <p:ext uri="{BB962C8B-B14F-4D97-AF65-F5344CB8AC3E}">
        <p14:creationId xmlns="" xmlns:p14="http://schemas.microsoft.com/office/powerpoint/2010/main" val="2430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Context </a:t>
            </a:r>
            <a:endParaRPr lang="en-US" altLang="en-US" smtClean="0"/>
          </a:p>
        </p:txBody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dirty="0" smtClean="0"/>
              <a:t>Literacy has a significant relationship with: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educational attainment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economic well-being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aspirations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family circumstances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physical and mental health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civic / cultural participation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employment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crime rates</a:t>
            </a:r>
            <a:endParaRPr lang="en-US" altLang="en-US" sz="2800" dirty="0" smtClean="0"/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5292725" y="2133600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69" name="Text Box 1030"/>
          <p:cNvSpPr txBox="1">
            <a:spLocks noChangeArrowheads="1"/>
          </p:cNvSpPr>
          <p:nvPr/>
        </p:nvSpPr>
        <p:spPr bwMode="auto">
          <a:xfrm>
            <a:off x="5292725" y="2997200"/>
            <a:ext cx="3384550" cy="1400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folHlink"/>
                </a:solidFill>
              </a:rPr>
              <a:t>25% of young offenders have a reading age below 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folHlink"/>
                </a:solidFill>
              </a:rPr>
              <a:t>7 yrs.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 dirty="0">
              <a:solidFill>
                <a:srgbClr val="FF3300"/>
              </a:solidFill>
            </a:endParaRPr>
          </a:p>
        </p:txBody>
      </p:sp>
      <p:sp>
        <p:nvSpPr>
          <p:cNvPr id="11270" name="Text Box 1031"/>
          <p:cNvSpPr txBox="1">
            <a:spLocks noChangeArrowheads="1"/>
          </p:cNvSpPr>
          <p:nvPr/>
        </p:nvSpPr>
        <p:spPr bwMode="auto">
          <a:xfrm>
            <a:off x="5219700" y="4868863"/>
            <a:ext cx="3313113" cy="189706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folHlink"/>
                </a:solidFill>
              </a:rPr>
              <a:t>70% of permanent school exclusions and 60% of the prison population have difficulties with basic literacy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1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1868</Words>
  <Application>Microsoft Office PowerPoint</Application>
  <PresentationFormat>On-screen Show (4:3)</PresentationFormat>
  <Paragraphs>320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 Developing literacy skills across the curriculum: every teacher is a teacher of reading   </vt:lpstr>
      <vt:lpstr>Today we will:</vt:lpstr>
      <vt:lpstr>Slide 3</vt:lpstr>
      <vt:lpstr>Slide 4</vt:lpstr>
      <vt:lpstr>Slide 5</vt:lpstr>
      <vt:lpstr>Debenhams in Stockton-on-Tees</vt:lpstr>
      <vt:lpstr>Who do you think wrote this?</vt:lpstr>
      <vt:lpstr>Michael Gove: Secretary of State for Education</vt:lpstr>
      <vt:lpstr>Context </vt:lpstr>
      <vt:lpstr>daeR sihT ylluferaC </vt:lpstr>
      <vt:lpstr>Slide 11</vt:lpstr>
      <vt:lpstr>What are the key challenges for children’s reading in Y7?</vt:lpstr>
      <vt:lpstr>  “tricky words” subject specific language</vt:lpstr>
      <vt:lpstr>A key principle</vt:lpstr>
      <vt:lpstr>Slide 15</vt:lpstr>
      <vt:lpstr>How can you support children?</vt:lpstr>
      <vt:lpstr>Support continued . . . </vt:lpstr>
      <vt:lpstr>A key principle</vt:lpstr>
      <vt:lpstr>“We were learning about like morphemes”</vt:lpstr>
      <vt:lpstr>Does spelling matter?</vt:lpstr>
      <vt:lpstr>Common difficulties in spelling </vt:lpstr>
      <vt:lpstr>Spelling rules – OK?</vt:lpstr>
      <vt:lpstr>Work out spelling rules for each of the following:</vt:lpstr>
      <vt:lpstr>What strategies do good spellers use?  </vt:lpstr>
      <vt:lpstr>Spelling Strategies</vt:lpstr>
      <vt:lpstr>A spelling investigation</vt:lpstr>
      <vt:lpstr>A key principle</vt:lpstr>
      <vt:lpstr>Slide 28</vt:lpstr>
      <vt:lpstr>SO WHAT ANNOYS YOU?</vt:lpstr>
      <vt:lpstr>Why is punctuation important?</vt:lpstr>
      <vt:lpstr>Why is punctuation important?</vt:lpstr>
      <vt:lpstr>Slide 32</vt:lpstr>
      <vt:lpstr>Two different letters: same words</vt:lpstr>
      <vt:lpstr>Slide 34</vt:lpstr>
      <vt:lpstr>USE OF ENGLISH</vt:lpstr>
      <vt:lpstr>SIMPLE ENGLISH</vt:lpstr>
      <vt:lpstr>Which year group?</vt:lpstr>
      <vt:lpstr>Year 2</vt:lpstr>
      <vt:lpstr>Slide 39</vt:lpstr>
      <vt:lpstr>Slide 40</vt:lpstr>
      <vt:lpstr>What does Alex know about grammar?</vt:lpstr>
      <vt:lpstr>Strategies which can work across key stages</vt:lpstr>
    </vt:vector>
  </TitlesOfParts>
  <Company>Durham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WAUGH D.G.</dc:creator>
  <cp:lastModifiedBy>David Waugh</cp:lastModifiedBy>
  <cp:revision>12</cp:revision>
  <dcterms:created xsi:type="dcterms:W3CDTF">2014-01-14T10:49:33Z</dcterms:created>
  <dcterms:modified xsi:type="dcterms:W3CDTF">2014-01-29T17:50:04Z</dcterms:modified>
</cp:coreProperties>
</file>