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9" r:id="rId3"/>
    <p:sldId id="257" r:id="rId4"/>
    <p:sldId id="258" r:id="rId5"/>
    <p:sldId id="286" r:id="rId6"/>
    <p:sldId id="260" r:id="rId7"/>
    <p:sldId id="262" r:id="rId8"/>
    <p:sldId id="270" r:id="rId9"/>
    <p:sldId id="263" r:id="rId10"/>
    <p:sldId id="308" r:id="rId11"/>
    <p:sldId id="265" r:id="rId12"/>
    <p:sldId id="273" r:id="rId13"/>
    <p:sldId id="299" r:id="rId14"/>
    <p:sldId id="261" r:id="rId15"/>
    <p:sldId id="264" r:id="rId16"/>
    <p:sldId id="266" r:id="rId17"/>
    <p:sldId id="300" r:id="rId18"/>
    <p:sldId id="301" r:id="rId19"/>
    <p:sldId id="302" r:id="rId20"/>
    <p:sldId id="303" r:id="rId21"/>
    <p:sldId id="304" r:id="rId22"/>
    <p:sldId id="305" r:id="rId23"/>
    <p:sldId id="306" r:id="rId24"/>
    <p:sldId id="307" r:id="rId25"/>
    <p:sldId id="287" r:id="rId26"/>
    <p:sldId id="276" r:id="rId27"/>
    <p:sldId id="316" r:id="rId28"/>
    <p:sldId id="267" r:id="rId29"/>
    <p:sldId id="285" r:id="rId30"/>
    <p:sldId id="271" r:id="rId31"/>
    <p:sldId id="272" r:id="rId32"/>
    <p:sldId id="274" r:id="rId33"/>
    <p:sldId id="275" r:id="rId34"/>
    <p:sldId id="310" r:id="rId35"/>
    <p:sldId id="309" r:id="rId36"/>
    <p:sldId id="317" r:id="rId37"/>
    <p:sldId id="280" r:id="rId38"/>
    <p:sldId id="311" r:id="rId39"/>
    <p:sldId id="312" r:id="rId40"/>
    <p:sldId id="313" r:id="rId41"/>
    <p:sldId id="314" r:id="rId42"/>
    <p:sldId id="281" r:id="rId43"/>
    <p:sldId id="282" r:id="rId44"/>
    <p:sldId id="297" r:id="rId45"/>
    <p:sldId id="298" r:id="rId46"/>
    <p:sldId id="315" r:id="rId47"/>
    <p:sldId id="284" r:id="rId48"/>
    <p:sldId id="290" r:id="rId49"/>
    <p:sldId id="268" r:id="rId50"/>
    <p:sldId id="293" r:id="rId51"/>
    <p:sldId id="295" r:id="rId52"/>
    <p:sldId id="294" r:id="rId53"/>
    <p:sldId id="277" r:id="rId54"/>
    <p:sldId id="278" r:id="rId55"/>
    <p:sldId id="279" r:id="rId56"/>
    <p:sldId id="288" r:id="rId57"/>
    <p:sldId id="289" r:id="rId58"/>
    <p:sldId id="291" r:id="rId59"/>
    <p:sldId id="29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4369" autoAdjust="0"/>
  </p:normalViewPr>
  <p:slideViewPr>
    <p:cSldViewPr>
      <p:cViewPr varScale="1">
        <p:scale>
          <a:sx n="101" d="100"/>
          <a:sy n="101" d="100"/>
        </p:scale>
        <p:origin x="-1808" y="-104"/>
      </p:cViewPr>
      <p:guideLst>
        <p:guide orient="horz" pos="2160"/>
        <p:guide pos="2880"/>
      </p:guideLst>
    </p:cSldViewPr>
  </p:slideViewPr>
  <p:notesTextViewPr>
    <p:cViewPr>
      <p:scale>
        <a:sx n="1" d="1"/>
        <a:sy n="1" d="1"/>
      </p:scale>
      <p:origin x="0" y="0"/>
    </p:cViewPr>
  </p:notesTextViewPr>
  <p:sorterViewPr>
    <p:cViewPr>
      <p:scale>
        <a:sx n="66" d="100"/>
        <a:sy n="66" d="100"/>
      </p:scale>
      <p:origin x="0" y="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8F95E-6D8F-4CA8-B986-3793A68BF1F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F16CD19-557E-49F2-A557-F218B3B3E45D}">
      <dgm:prSet phldrT="[Text]"/>
      <dgm:spPr/>
      <dgm:t>
        <a:bodyPr/>
        <a:lstStyle/>
        <a:p>
          <a:r>
            <a:rPr lang="en-GB" dirty="0" smtClean="0"/>
            <a:t>+</a:t>
          </a:r>
          <a:endParaRPr lang="en-GB" dirty="0"/>
        </a:p>
      </dgm:t>
    </dgm:pt>
    <dgm:pt modelId="{17236ACE-3282-468C-8207-8F7676A6E8C7}" type="parTrans" cxnId="{1B403B40-8478-46E0-940D-6F1E39B44236}">
      <dgm:prSet/>
      <dgm:spPr/>
      <dgm:t>
        <a:bodyPr/>
        <a:lstStyle/>
        <a:p>
          <a:endParaRPr lang="en-GB"/>
        </a:p>
      </dgm:t>
    </dgm:pt>
    <dgm:pt modelId="{6B9F7A9A-8419-404C-8270-9F1182CBEC89}" type="sibTrans" cxnId="{1B403B40-8478-46E0-940D-6F1E39B44236}">
      <dgm:prSet/>
      <dgm:spPr/>
      <dgm:t>
        <a:bodyPr/>
        <a:lstStyle/>
        <a:p>
          <a:endParaRPr lang="en-GB"/>
        </a:p>
      </dgm:t>
    </dgm:pt>
    <dgm:pt modelId="{90F5E9A1-C6AF-4BA3-A446-2F4E477B1979}">
      <dgm:prSet phldrT="[Text]"/>
      <dgm:spPr/>
      <dgm:t>
        <a:bodyPr/>
        <a:lstStyle/>
        <a:p>
          <a:r>
            <a:rPr lang="en-GB" dirty="0" smtClean="0"/>
            <a:t>High cognitive demand</a:t>
          </a:r>
          <a:endParaRPr lang="en-GB" dirty="0"/>
        </a:p>
      </dgm:t>
    </dgm:pt>
    <dgm:pt modelId="{1C128A93-4879-4477-A46F-185151820936}" type="parTrans" cxnId="{E514E404-8E26-49E0-9C82-1145645282F4}">
      <dgm:prSet/>
      <dgm:spPr/>
      <dgm:t>
        <a:bodyPr/>
        <a:lstStyle/>
        <a:p>
          <a:endParaRPr lang="en-GB"/>
        </a:p>
      </dgm:t>
    </dgm:pt>
    <dgm:pt modelId="{D6471A7B-22C8-4A48-9592-F8DEE64D8A8E}" type="sibTrans" cxnId="{E514E404-8E26-49E0-9C82-1145645282F4}">
      <dgm:prSet/>
      <dgm:spPr/>
      <dgm:t>
        <a:bodyPr/>
        <a:lstStyle/>
        <a:p>
          <a:endParaRPr lang="en-GB"/>
        </a:p>
      </dgm:t>
    </dgm:pt>
    <dgm:pt modelId="{34839C9B-6AB3-4198-BDC0-62BE7A2FD047}">
      <dgm:prSet phldrT="[Text]"/>
      <dgm:spPr/>
      <dgm:t>
        <a:bodyPr/>
        <a:lstStyle/>
        <a:p>
          <a:r>
            <a:rPr lang="en-GB" dirty="0" smtClean="0"/>
            <a:t>Low contextual support</a:t>
          </a:r>
          <a:endParaRPr lang="en-GB" dirty="0"/>
        </a:p>
      </dgm:t>
    </dgm:pt>
    <dgm:pt modelId="{46CE3D15-F52B-4A94-AD97-57E981B0CAF8}" type="parTrans" cxnId="{0A67B028-3602-4A55-827B-B25DA2711A4F}">
      <dgm:prSet/>
      <dgm:spPr/>
      <dgm:t>
        <a:bodyPr/>
        <a:lstStyle/>
        <a:p>
          <a:endParaRPr lang="en-GB"/>
        </a:p>
      </dgm:t>
    </dgm:pt>
    <dgm:pt modelId="{5854DABE-1FBD-49A7-9528-B6DC3F90146F}" type="sibTrans" cxnId="{0A67B028-3602-4A55-827B-B25DA2711A4F}">
      <dgm:prSet/>
      <dgm:spPr/>
      <dgm:t>
        <a:bodyPr/>
        <a:lstStyle/>
        <a:p>
          <a:endParaRPr lang="en-GB"/>
        </a:p>
      </dgm:t>
    </dgm:pt>
    <dgm:pt modelId="{11D18E68-3E89-4583-A9A3-FA9373789BA0}">
      <dgm:prSet phldrT="[Text]"/>
      <dgm:spPr/>
      <dgm:t>
        <a:bodyPr/>
        <a:lstStyle/>
        <a:p>
          <a:r>
            <a:rPr lang="en-GB" dirty="0" smtClean="0"/>
            <a:t>Low cognitive demand</a:t>
          </a:r>
          <a:endParaRPr lang="en-GB" dirty="0"/>
        </a:p>
      </dgm:t>
    </dgm:pt>
    <dgm:pt modelId="{3E961D37-6880-4576-83EC-AA0C39B198F4}" type="parTrans" cxnId="{EDA780AC-85CC-4733-ADBE-4A07418B0E1C}">
      <dgm:prSet/>
      <dgm:spPr/>
      <dgm:t>
        <a:bodyPr/>
        <a:lstStyle/>
        <a:p>
          <a:endParaRPr lang="en-GB"/>
        </a:p>
      </dgm:t>
    </dgm:pt>
    <dgm:pt modelId="{D366FA3A-1833-40C1-BD82-51257D9EA1C9}" type="sibTrans" cxnId="{EDA780AC-85CC-4733-ADBE-4A07418B0E1C}">
      <dgm:prSet/>
      <dgm:spPr/>
      <dgm:t>
        <a:bodyPr/>
        <a:lstStyle/>
        <a:p>
          <a:endParaRPr lang="en-GB"/>
        </a:p>
      </dgm:t>
    </dgm:pt>
    <dgm:pt modelId="{CF2CA7EF-47DA-494A-9EF1-04B67C4D3FA4}">
      <dgm:prSet phldrT="[Text]"/>
      <dgm:spPr/>
      <dgm:t>
        <a:bodyPr/>
        <a:lstStyle/>
        <a:p>
          <a:r>
            <a:rPr lang="en-GB" dirty="0" smtClean="0"/>
            <a:t>High contextual support</a:t>
          </a:r>
          <a:endParaRPr lang="en-GB" dirty="0"/>
        </a:p>
      </dgm:t>
    </dgm:pt>
    <dgm:pt modelId="{6ECD99B9-5AC0-4EF5-9BA7-43042D671256}" type="parTrans" cxnId="{45812372-E163-4020-8A73-718EFA8EBD6F}">
      <dgm:prSet/>
      <dgm:spPr/>
      <dgm:t>
        <a:bodyPr/>
        <a:lstStyle/>
        <a:p>
          <a:endParaRPr lang="en-GB"/>
        </a:p>
      </dgm:t>
    </dgm:pt>
    <dgm:pt modelId="{0E0D1157-F771-4184-A11F-5CBBCBAC3275}" type="sibTrans" cxnId="{45812372-E163-4020-8A73-718EFA8EBD6F}">
      <dgm:prSet/>
      <dgm:spPr/>
      <dgm:t>
        <a:bodyPr/>
        <a:lstStyle/>
        <a:p>
          <a:endParaRPr lang="en-GB"/>
        </a:p>
      </dgm:t>
    </dgm:pt>
    <dgm:pt modelId="{03E29107-9466-408C-8CE7-99E4C0257C36}" type="pres">
      <dgm:prSet presAssocID="{6938F95E-6D8F-4CA8-B986-3793A68BF1F9}" presName="Name0" presStyleCnt="0">
        <dgm:presLayoutVars>
          <dgm:chMax val="1"/>
          <dgm:dir/>
          <dgm:animLvl val="ctr"/>
          <dgm:resizeHandles val="exact"/>
        </dgm:presLayoutVars>
      </dgm:prSet>
      <dgm:spPr/>
      <dgm:t>
        <a:bodyPr/>
        <a:lstStyle/>
        <a:p>
          <a:endParaRPr lang="en-US"/>
        </a:p>
      </dgm:t>
    </dgm:pt>
    <dgm:pt modelId="{B0D10EEA-AC7E-495B-8907-7480AE6BD5DB}" type="pres">
      <dgm:prSet presAssocID="{4F16CD19-557E-49F2-A557-F218B3B3E45D}" presName="centerShape" presStyleLbl="node0" presStyleIdx="0" presStyleCnt="1"/>
      <dgm:spPr/>
      <dgm:t>
        <a:bodyPr/>
        <a:lstStyle/>
        <a:p>
          <a:endParaRPr lang="en-GB"/>
        </a:p>
      </dgm:t>
    </dgm:pt>
    <dgm:pt modelId="{26A1A2E7-CB5C-426D-99C9-0BACE41D3A64}" type="pres">
      <dgm:prSet presAssocID="{1C128A93-4879-4477-A46F-185151820936}" presName="parTrans" presStyleLbl="sibTrans2D1" presStyleIdx="0" presStyleCnt="4"/>
      <dgm:spPr/>
      <dgm:t>
        <a:bodyPr/>
        <a:lstStyle/>
        <a:p>
          <a:endParaRPr lang="en-US"/>
        </a:p>
      </dgm:t>
    </dgm:pt>
    <dgm:pt modelId="{3D03D5BA-A7EA-438E-AAB0-C9BE8E6D4CF7}" type="pres">
      <dgm:prSet presAssocID="{1C128A93-4879-4477-A46F-185151820936}" presName="connectorText" presStyleLbl="sibTrans2D1" presStyleIdx="0" presStyleCnt="4"/>
      <dgm:spPr/>
      <dgm:t>
        <a:bodyPr/>
        <a:lstStyle/>
        <a:p>
          <a:endParaRPr lang="en-US"/>
        </a:p>
      </dgm:t>
    </dgm:pt>
    <dgm:pt modelId="{490300A7-95B7-4709-B8FA-404BBB28ADEC}" type="pres">
      <dgm:prSet presAssocID="{90F5E9A1-C6AF-4BA3-A446-2F4E477B1979}" presName="node" presStyleLbl="node1" presStyleIdx="0" presStyleCnt="4">
        <dgm:presLayoutVars>
          <dgm:bulletEnabled val="1"/>
        </dgm:presLayoutVars>
      </dgm:prSet>
      <dgm:spPr/>
      <dgm:t>
        <a:bodyPr/>
        <a:lstStyle/>
        <a:p>
          <a:endParaRPr lang="en-US"/>
        </a:p>
      </dgm:t>
    </dgm:pt>
    <dgm:pt modelId="{ED5D2011-6763-43F6-81E5-31654619D719}" type="pres">
      <dgm:prSet presAssocID="{46CE3D15-F52B-4A94-AD97-57E981B0CAF8}" presName="parTrans" presStyleLbl="sibTrans2D1" presStyleIdx="1" presStyleCnt="4"/>
      <dgm:spPr/>
      <dgm:t>
        <a:bodyPr/>
        <a:lstStyle/>
        <a:p>
          <a:endParaRPr lang="en-US"/>
        </a:p>
      </dgm:t>
    </dgm:pt>
    <dgm:pt modelId="{12B31F9C-1566-48E2-813B-3527CE7EFF2B}" type="pres">
      <dgm:prSet presAssocID="{46CE3D15-F52B-4A94-AD97-57E981B0CAF8}" presName="connectorText" presStyleLbl="sibTrans2D1" presStyleIdx="1" presStyleCnt="4"/>
      <dgm:spPr/>
      <dgm:t>
        <a:bodyPr/>
        <a:lstStyle/>
        <a:p>
          <a:endParaRPr lang="en-US"/>
        </a:p>
      </dgm:t>
    </dgm:pt>
    <dgm:pt modelId="{B3AAADCF-98C4-4BCE-BD25-AED604297D03}" type="pres">
      <dgm:prSet presAssocID="{34839C9B-6AB3-4198-BDC0-62BE7A2FD047}" presName="node" presStyleLbl="node1" presStyleIdx="1" presStyleCnt="4">
        <dgm:presLayoutVars>
          <dgm:bulletEnabled val="1"/>
        </dgm:presLayoutVars>
      </dgm:prSet>
      <dgm:spPr/>
      <dgm:t>
        <a:bodyPr/>
        <a:lstStyle/>
        <a:p>
          <a:endParaRPr lang="en-US"/>
        </a:p>
      </dgm:t>
    </dgm:pt>
    <dgm:pt modelId="{7FB466A8-DBA2-45AA-98C1-A9139F02E20F}" type="pres">
      <dgm:prSet presAssocID="{3E961D37-6880-4576-83EC-AA0C39B198F4}" presName="parTrans" presStyleLbl="sibTrans2D1" presStyleIdx="2" presStyleCnt="4"/>
      <dgm:spPr/>
      <dgm:t>
        <a:bodyPr/>
        <a:lstStyle/>
        <a:p>
          <a:endParaRPr lang="en-US"/>
        </a:p>
      </dgm:t>
    </dgm:pt>
    <dgm:pt modelId="{91D92960-71E7-4E95-8628-1DABA0F4ACE6}" type="pres">
      <dgm:prSet presAssocID="{3E961D37-6880-4576-83EC-AA0C39B198F4}" presName="connectorText" presStyleLbl="sibTrans2D1" presStyleIdx="2" presStyleCnt="4"/>
      <dgm:spPr/>
      <dgm:t>
        <a:bodyPr/>
        <a:lstStyle/>
        <a:p>
          <a:endParaRPr lang="en-US"/>
        </a:p>
      </dgm:t>
    </dgm:pt>
    <dgm:pt modelId="{41E2CC9F-4468-4D8C-8031-D02441A70869}" type="pres">
      <dgm:prSet presAssocID="{11D18E68-3E89-4583-A9A3-FA9373789BA0}" presName="node" presStyleLbl="node1" presStyleIdx="2" presStyleCnt="4">
        <dgm:presLayoutVars>
          <dgm:bulletEnabled val="1"/>
        </dgm:presLayoutVars>
      </dgm:prSet>
      <dgm:spPr/>
      <dgm:t>
        <a:bodyPr/>
        <a:lstStyle/>
        <a:p>
          <a:endParaRPr lang="en-US"/>
        </a:p>
      </dgm:t>
    </dgm:pt>
    <dgm:pt modelId="{E803AFDA-43E7-4BF2-816A-012E27428812}" type="pres">
      <dgm:prSet presAssocID="{6ECD99B9-5AC0-4EF5-9BA7-43042D671256}" presName="parTrans" presStyleLbl="sibTrans2D1" presStyleIdx="3" presStyleCnt="4"/>
      <dgm:spPr/>
      <dgm:t>
        <a:bodyPr/>
        <a:lstStyle/>
        <a:p>
          <a:endParaRPr lang="en-US"/>
        </a:p>
      </dgm:t>
    </dgm:pt>
    <dgm:pt modelId="{2883A264-4D6B-4DAD-AF90-7E483D06970D}" type="pres">
      <dgm:prSet presAssocID="{6ECD99B9-5AC0-4EF5-9BA7-43042D671256}" presName="connectorText" presStyleLbl="sibTrans2D1" presStyleIdx="3" presStyleCnt="4"/>
      <dgm:spPr/>
      <dgm:t>
        <a:bodyPr/>
        <a:lstStyle/>
        <a:p>
          <a:endParaRPr lang="en-US"/>
        </a:p>
      </dgm:t>
    </dgm:pt>
    <dgm:pt modelId="{B098E7AF-71FD-4BC3-8487-D9D1F572E0A1}" type="pres">
      <dgm:prSet presAssocID="{CF2CA7EF-47DA-494A-9EF1-04B67C4D3FA4}" presName="node" presStyleLbl="node1" presStyleIdx="3" presStyleCnt="4">
        <dgm:presLayoutVars>
          <dgm:bulletEnabled val="1"/>
        </dgm:presLayoutVars>
      </dgm:prSet>
      <dgm:spPr/>
      <dgm:t>
        <a:bodyPr/>
        <a:lstStyle/>
        <a:p>
          <a:endParaRPr lang="en-US"/>
        </a:p>
      </dgm:t>
    </dgm:pt>
  </dgm:ptLst>
  <dgm:cxnLst>
    <dgm:cxn modelId="{66DE543B-02CB-496A-AFB6-6765BB2F56B3}" type="presOf" srcId="{90F5E9A1-C6AF-4BA3-A446-2F4E477B1979}" destId="{490300A7-95B7-4709-B8FA-404BBB28ADEC}" srcOrd="0" destOrd="0" presId="urn:microsoft.com/office/officeart/2005/8/layout/radial5"/>
    <dgm:cxn modelId="{A200CD50-6AF4-44EE-87A4-C13A91D2F75D}" type="presOf" srcId="{34839C9B-6AB3-4198-BDC0-62BE7A2FD047}" destId="{B3AAADCF-98C4-4BCE-BD25-AED604297D03}" srcOrd="0" destOrd="0" presId="urn:microsoft.com/office/officeart/2005/8/layout/radial5"/>
    <dgm:cxn modelId="{45812372-E163-4020-8A73-718EFA8EBD6F}" srcId="{4F16CD19-557E-49F2-A557-F218B3B3E45D}" destId="{CF2CA7EF-47DA-494A-9EF1-04B67C4D3FA4}" srcOrd="3" destOrd="0" parTransId="{6ECD99B9-5AC0-4EF5-9BA7-43042D671256}" sibTransId="{0E0D1157-F771-4184-A11F-5CBBCBAC3275}"/>
    <dgm:cxn modelId="{F969C655-E17B-457B-94C4-36D4C3EDEDEC}" type="presOf" srcId="{3E961D37-6880-4576-83EC-AA0C39B198F4}" destId="{7FB466A8-DBA2-45AA-98C1-A9139F02E20F}" srcOrd="0" destOrd="0" presId="urn:microsoft.com/office/officeart/2005/8/layout/radial5"/>
    <dgm:cxn modelId="{AA7CA85C-0961-4C04-B398-96F1354FC651}" type="presOf" srcId="{6938F95E-6D8F-4CA8-B986-3793A68BF1F9}" destId="{03E29107-9466-408C-8CE7-99E4C0257C36}" srcOrd="0" destOrd="0" presId="urn:microsoft.com/office/officeart/2005/8/layout/radial5"/>
    <dgm:cxn modelId="{51F01F93-843D-428B-9360-4CDC51615B6D}" type="presOf" srcId="{3E961D37-6880-4576-83EC-AA0C39B198F4}" destId="{91D92960-71E7-4E95-8628-1DABA0F4ACE6}" srcOrd="1" destOrd="0" presId="urn:microsoft.com/office/officeart/2005/8/layout/radial5"/>
    <dgm:cxn modelId="{0A67B028-3602-4A55-827B-B25DA2711A4F}" srcId="{4F16CD19-557E-49F2-A557-F218B3B3E45D}" destId="{34839C9B-6AB3-4198-BDC0-62BE7A2FD047}" srcOrd="1" destOrd="0" parTransId="{46CE3D15-F52B-4A94-AD97-57E981B0CAF8}" sibTransId="{5854DABE-1FBD-49A7-9528-B6DC3F90146F}"/>
    <dgm:cxn modelId="{EDA780AC-85CC-4733-ADBE-4A07418B0E1C}" srcId="{4F16CD19-557E-49F2-A557-F218B3B3E45D}" destId="{11D18E68-3E89-4583-A9A3-FA9373789BA0}" srcOrd="2" destOrd="0" parTransId="{3E961D37-6880-4576-83EC-AA0C39B198F4}" sibTransId="{D366FA3A-1833-40C1-BD82-51257D9EA1C9}"/>
    <dgm:cxn modelId="{06276521-7CE1-4ECE-B37A-3B4667B250A3}" type="presOf" srcId="{6ECD99B9-5AC0-4EF5-9BA7-43042D671256}" destId="{E803AFDA-43E7-4BF2-816A-012E27428812}" srcOrd="0" destOrd="0" presId="urn:microsoft.com/office/officeart/2005/8/layout/radial5"/>
    <dgm:cxn modelId="{65210774-2889-4ED9-AA42-FE8E3F27A0AF}" type="presOf" srcId="{46CE3D15-F52B-4A94-AD97-57E981B0CAF8}" destId="{ED5D2011-6763-43F6-81E5-31654619D719}" srcOrd="0" destOrd="0" presId="urn:microsoft.com/office/officeart/2005/8/layout/radial5"/>
    <dgm:cxn modelId="{A662E9E3-D773-45EE-8C46-0004B53134B6}" type="presOf" srcId="{4F16CD19-557E-49F2-A557-F218B3B3E45D}" destId="{B0D10EEA-AC7E-495B-8907-7480AE6BD5DB}" srcOrd="0" destOrd="0" presId="urn:microsoft.com/office/officeart/2005/8/layout/radial5"/>
    <dgm:cxn modelId="{1B403B40-8478-46E0-940D-6F1E39B44236}" srcId="{6938F95E-6D8F-4CA8-B986-3793A68BF1F9}" destId="{4F16CD19-557E-49F2-A557-F218B3B3E45D}" srcOrd="0" destOrd="0" parTransId="{17236ACE-3282-468C-8207-8F7676A6E8C7}" sibTransId="{6B9F7A9A-8419-404C-8270-9F1182CBEC89}"/>
    <dgm:cxn modelId="{8A5C167A-1540-4FD3-90B1-4A9948265F7C}" type="presOf" srcId="{1C128A93-4879-4477-A46F-185151820936}" destId="{26A1A2E7-CB5C-426D-99C9-0BACE41D3A64}" srcOrd="0" destOrd="0" presId="urn:microsoft.com/office/officeart/2005/8/layout/radial5"/>
    <dgm:cxn modelId="{3455CC55-C261-423E-8B9A-621D2142EE37}" type="presOf" srcId="{6ECD99B9-5AC0-4EF5-9BA7-43042D671256}" destId="{2883A264-4D6B-4DAD-AF90-7E483D06970D}" srcOrd="1" destOrd="0" presId="urn:microsoft.com/office/officeart/2005/8/layout/radial5"/>
    <dgm:cxn modelId="{E514E404-8E26-49E0-9C82-1145645282F4}" srcId="{4F16CD19-557E-49F2-A557-F218B3B3E45D}" destId="{90F5E9A1-C6AF-4BA3-A446-2F4E477B1979}" srcOrd="0" destOrd="0" parTransId="{1C128A93-4879-4477-A46F-185151820936}" sibTransId="{D6471A7B-22C8-4A48-9592-F8DEE64D8A8E}"/>
    <dgm:cxn modelId="{69A7F1D6-DA4A-41B0-8656-418C59486DC1}" type="presOf" srcId="{11D18E68-3E89-4583-A9A3-FA9373789BA0}" destId="{41E2CC9F-4468-4D8C-8031-D02441A70869}" srcOrd="0" destOrd="0" presId="urn:microsoft.com/office/officeart/2005/8/layout/radial5"/>
    <dgm:cxn modelId="{77132DE2-9FB1-49FE-867D-91C490D56509}" type="presOf" srcId="{1C128A93-4879-4477-A46F-185151820936}" destId="{3D03D5BA-A7EA-438E-AAB0-C9BE8E6D4CF7}" srcOrd="1" destOrd="0" presId="urn:microsoft.com/office/officeart/2005/8/layout/radial5"/>
    <dgm:cxn modelId="{8596E081-C94A-47C3-84EA-DD7559E3F121}" type="presOf" srcId="{46CE3D15-F52B-4A94-AD97-57E981B0CAF8}" destId="{12B31F9C-1566-48E2-813B-3527CE7EFF2B}" srcOrd="1" destOrd="0" presId="urn:microsoft.com/office/officeart/2005/8/layout/radial5"/>
    <dgm:cxn modelId="{27DF9ECD-B495-4BB0-B3CD-C49A97558CDC}" type="presOf" srcId="{CF2CA7EF-47DA-494A-9EF1-04B67C4D3FA4}" destId="{B098E7AF-71FD-4BC3-8487-D9D1F572E0A1}" srcOrd="0" destOrd="0" presId="urn:microsoft.com/office/officeart/2005/8/layout/radial5"/>
    <dgm:cxn modelId="{63D972F0-3899-408B-BBE3-453DA00960F3}" type="presParOf" srcId="{03E29107-9466-408C-8CE7-99E4C0257C36}" destId="{B0D10EEA-AC7E-495B-8907-7480AE6BD5DB}" srcOrd="0" destOrd="0" presId="urn:microsoft.com/office/officeart/2005/8/layout/radial5"/>
    <dgm:cxn modelId="{CA8E72A1-8EE8-46CB-8B23-E7D6AD60672F}" type="presParOf" srcId="{03E29107-9466-408C-8CE7-99E4C0257C36}" destId="{26A1A2E7-CB5C-426D-99C9-0BACE41D3A64}" srcOrd="1" destOrd="0" presId="urn:microsoft.com/office/officeart/2005/8/layout/radial5"/>
    <dgm:cxn modelId="{F3AF7641-AB77-45F5-88BC-C6C0968B82B6}" type="presParOf" srcId="{26A1A2E7-CB5C-426D-99C9-0BACE41D3A64}" destId="{3D03D5BA-A7EA-438E-AAB0-C9BE8E6D4CF7}" srcOrd="0" destOrd="0" presId="urn:microsoft.com/office/officeart/2005/8/layout/radial5"/>
    <dgm:cxn modelId="{07E8BFF4-4006-48FB-BF17-F75A4D541199}" type="presParOf" srcId="{03E29107-9466-408C-8CE7-99E4C0257C36}" destId="{490300A7-95B7-4709-B8FA-404BBB28ADEC}" srcOrd="2" destOrd="0" presId="urn:microsoft.com/office/officeart/2005/8/layout/radial5"/>
    <dgm:cxn modelId="{141AAD17-1794-403E-82B9-4FC2CE0A46B1}" type="presParOf" srcId="{03E29107-9466-408C-8CE7-99E4C0257C36}" destId="{ED5D2011-6763-43F6-81E5-31654619D719}" srcOrd="3" destOrd="0" presId="urn:microsoft.com/office/officeart/2005/8/layout/radial5"/>
    <dgm:cxn modelId="{A144F22C-4125-4A9F-8C24-E7301D039CB8}" type="presParOf" srcId="{ED5D2011-6763-43F6-81E5-31654619D719}" destId="{12B31F9C-1566-48E2-813B-3527CE7EFF2B}" srcOrd="0" destOrd="0" presId="urn:microsoft.com/office/officeart/2005/8/layout/radial5"/>
    <dgm:cxn modelId="{E8185582-3869-4D8B-A79A-232C45C1D32C}" type="presParOf" srcId="{03E29107-9466-408C-8CE7-99E4C0257C36}" destId="{B3AAADCF-98C4-4BCE-BD25-AED604297D03}" srcOrd="4" destOrd="0" presId="urn:microsoft.com/office/officeart/2005/8/layout/radial5"/>
    <dgm:cxn modelId="{1F266F63-2FD1-46FF-A036-A1085066B3C2}" type="presParOf" srcId="{03E29107-9466-408C-8CE7-99E4C0257C36}" destId="{7FB466A8-DBA2-45AA-98C1-A9139F02E20F}" srcOrd="5" destOrd="0" presId="urn:microsoft.com/office/officeart/2005/8/layout/radial5"/>
    <dgm:cxn modelId="{92C75068-DCF0-4532-BB73-8C620D1E0948}" type="presParOf" srcId="{7FB466A8-DBA2-45AA-98C1-A9139F02E20F}" destId="{91D92960-71E7-4E95-8628-1DABA0F4ACE6}" srcOrd="0" destOrd="0" presId="urn:microsoft.com/office/officeart/2005/8/layout/radial5"/>
    <dgm:cxn modelId="{EA8D7F65-6195-4C2D-A69B-03DDFBEF3708}" type="presParOf" srcId="{03E29107-9466-408C-8CE7-99E4C0257C36}" destId="{41E2CC9F-4468-4D8C-8031-D02441A70869}" srcOrd="6" destOrd="0" presId="urn:microsoft.com/office/officeart/2005/8/layout/radial5"/>
    <dgm:cxn modelId="{E1FCCED1-63F5-436E-A5E4-318ECAAB1A1A}" type="presParOf" srcId="{03E29107-9466-408C-8CE7-99E4C0257C36}" destId="{E803AFDA-43E7-4BF2-816A-012E27428812}" srcOrd="7" destOrd="0" presId="urn:microsoft.com/office/officeart/2005/8/layout/radial5"/>
    <dgm:cxn modelId="{AF25A81E-543B-453D-8A52-C845B24E20BB}" type="presParOf" srcId="{E803AFDA-43E7-4BF2-816A-012E27428812}" destId="{2883A264-4D6B-4DAD-AF90-7E483D06970D}" srcOrd="0" destOrd="0" presId="urn:microsoft.com/office/officeart/2005/8/layout/radial5"/>
    <dgm:cxn modelId="{04CD54C0-4F40-4D28-8B5A-2FF03B92FEBC}" type="presParOf" srcId="{03E29107-9466-408C-8CE7-99E4C0257C36}" destId="{B098E7AF-71FD-4BC3-8487-D9D1F572E0A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10EEA-AC7E-495B-8907-7480AE6BD5DB}">
      <dsp:nvSpPr>
        <dsp:cNvPr id="0" name=""/>
        <dsp:cNvSpPr/>
      </dsp:nvSpPr>
      <dsp:spPr>
        <a:xfrm>
          <a:off x="3118931" y="1769556"/>
          <a:ext cx="1261487" cy="1261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GB" sz="5400" kern="1200" dirty="0" smtClean="0"/>
            <a:t>+</a:t>
          </a:r>
          <a:endParaRPr lang="en-GB" sz="5400" kern="1200" dirty="0"/>
        </a:p>
      </dsp:txBody>
      <dsp:txXfrm>
        <a:off x="3303671" y="1954296"/>
        <a:ext cx="892007" cy="892007"/>
      </dsp:txXfrm>
    </dsp:sp>
    <dsp:sp modelId="{26A1A2E7-CB5C-426D-99C9-0BACE41D3A64}">
      <dsp:nvSpPr>
        <dsp:cNvPr id="0" name=""/>
        <dsp:cNvSpPr/>
      </dsp:nvSpPr>
      <dsp:spPr>
        <a:xfrm rot="16200000">
          <a:off x="3615729" y="1309958"/>
          <a:ext cx="267890" cy="428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3655913" y="1435923"/>
        <a:ext cx="187523" cy="257343"/>
      </dsp:txXfrm>
    </dsp:sp>
    <dsp:sp modelId="{490300A7-95B7-4709-B8FA-404BBB28ADEC}">
      <dsp:nvSpPr>
        <dsp:cNvPr id="0" name=""/>
        <dsp:cNvSpPr/>
      </dsp:nvSpPr>
      <dsp:spPr>
        <a:xfrm>
          <a:off x="3118931" y="2615"/>
          <a:ext cx="1261487" cy="1261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High cognitive demand</a:t>
          </a:r>
          <a:endParaRPr lang="en-GB" sz="1500" kern="1200" dirty="0"/>
        </a:p>
      </dsp:txBody>
      <dsp:txXfrm>
        <a:off x="3303671" y="187355"/>
        <a:ext cx="892007" cy="892007"/>
      </dsp:txXfrm>
    </dsp:sp>
    <dsp:sp modelId="{ED5D2011-6763-43F6-81E5-31654619D719}">
      <dsp:nvSpPr>
        <dsp:cNvPr id="0" name=""/>
        <dsp:cNvSpPr/>
      </dsp:nvSpPr>
      <dsp:spPr>
        <a:xfrm>
          <a:off x="4491618" y="2185847"/>
          <a:ext cx="267890" cy="428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4491618" y="2271628"/>
        <a:ext cx="187523" cy="257343"/>
      </dsp:txXfrm>
    </dsp:sp>
    <dsp:sp modelId="{B3AAADCF-98C4-4BCE-BD25-AED604297D03}">
      <dsp:nvSpPr>
        <dsp:cNvPr id="0" name=""/>
        <dsp:cNvSpPr/>
      </dsp:nvSpPr>
      <dsp:spPr>
        <a:xfrm>
          <a:off x="4885871" y="1769556"/>
          <a:ext cx="1261487" cy="1261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Low contextual support</a:t>
          </a:r>
          <a:endParaRPr lang="en-GB" sz="1500" kern="1200" dirty="0"/>
        </a:p>
      </dsp:txBody>
      <dsp:txXfrm>
        <a:off x="5070611" y="1954296"/>
        <a:ext cx="892007" cy="892007"/>
      </dsp:txXfrm>
    </dsp:sp>
    <dsp:sp modelId="{7FB466A8-DBA2-45AA-98C1-A9139F02E20F}">
      <dsp:nvSpPr>
        <dsp:cNvPr id="0" name=""/>
        <dsp:cNvSpPr/>
      </dsp:nvSpPr>
      <dsp:spPr>
        <a:xfrm rot="5400000">
          <a:off x="3615729" y="3061735"/>
          <a:ext cx="267890" cy="428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3655913" y="3107333"/>
        <a:ext cx="187523" cy="257343"/>
      </dsp:txXfrm>
    </dsp:sp>
    <dsp:sp modelId="{41E2CC9F-4468-4D8C-8031-D02441A70869}">
      <dsp:nvSpPr>
        <dsp:cNvPr id="0" name=""/>
        <dsp:cNvSpPr/>
      </dsp:nvSpPr>
      <dsp:spPr>
        <a:xfrm>
          <a:off x="3118931" y="3536496"/>
          <a:ext cx="1261487" cy="1261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Low cognitive demand</a:t>
          </a:r>
          <a:endParaRPr lang="en-GB" sz="1500" kern="1200" dirty="0"/>
        </a:p>
      </dsp:txBody>
      <dsp:txXfrm>
        <a:off x="3303671" y="3721236"/>
        <a:ext cx="892007" cy="892007"/>
      </dsp:txXfrm>
    </dsp:sp>
    <dsp:sp modelId="{E803AFDA-43E7-4BF2-816A-012E27428812}">
      <dsp:nvSpPr>
        <dsp:cNvPr id="0" name=""/>
        <dsp:cNvSpPr/>
      </dsp:nvSpPr>
      <dsp:spPr>
        <a:xfrm rot="10800000">
          <a:off x="2739841" y="2185847"/>
          <a:ext cx="267890" cy="428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2820208" y="2271628"/>
        <a:ext cx="187523" cy="257343"/>
      </dsp:txXfrm>
    </dsp:sp>
    <dsp:sp modelId="{B098E7AF-71FD-4BC3-8487-D9D1F572E0A1}">
      <dsp:nvSpPr>
        <dsp:cNvPr id="0" name=""/>
        <dsp:cNvSpPr/>
      </dsp:nvSpPr>
      <dsp:spPr>
        <a:xfrm>
          <a:off x="1351990" y="1769556"/>
          <a:ext cx="1261487" cy="1261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High contextual support</a:t>
          </a:r>
          <a:endParaRPr lang="en-GB" sz="1500" kern="1200" dirty="0"/>
        </a:p>
      </dsp:txBody>
      <dsp:txXfrm>
        <a:off x="1536730" y="1954296"/>
        <a:ext cx="892007" cy="89200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49485-A560-42B5-9947-0DC00E719E14}" type="datetimeFigureOut">
              <a:rPr lang="en-GB" smtClean="0"/>
              <a:t>29/01/2014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CC872-48C5-4F5F-9EDB-2004995E6D85}" type="slidenum">
              <a:rPr lang="en-GB" smtClean="0"/>
              <a:t>‹#›</a:t>
            </a:fld>
            <a:endParaRPr lang="en-GB"/>
          </a:p>
        </p:txBody>
      </p:sp>
    </p:spTree>
    <p:extLst>
      <p:ext uri="{BB962C8B-B14F-4D97-AF65-F5344CB8AC3E}">
        <p14:creationId xmlns:p14="http://schemas.microsoft.com/office/powerpoint/2010/main" val="37903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groups of 4?</a:t>
            </a:r>
            <a:endParaRPr lang="en-US" dirty="0"/>
          </a:p>
        </p:txBody>
      </p:sp>
      <p:sp>
        <p:nvSpPr>
          <p:cNvPr id="4" name="Slide Number Placeholder 3"/>
          <p:cNvSpPr>
            <a:spLocks noGrp="1"/>
          </p:cNvSpPr>
          <p:nvPr>
            <p:ph type="sldNum" sz="quarter" idx="10"/>
          </p:nvPr>
        </p:nvSpPr>
        <p:spPr/>
        <p:txBody>
          <a:bodyPr/>
          <a:lstStyle/>
          <a:p>
            <a:fld id="{0E1CC872-48C5-4F5F-9EDB-2004995E6D85}" type="slidenum">
              <a:rPr lang="en-GB" smtClean="0"/>
              <a:t>3</a:t>
            </a:fld>
            <a:endParaRPr lang="en-GB"/>
          </a:p>
        </p:txBody>
      </p:sp>
    </p:spTree>
    <p:extLst>
      <p:ext uri="{BB962C8B-B14F-4D97-AF65-F5344CB8AC3E}">
        <p14:creationId xmlns:p14="http://schemas.microsoft.com/office/powerpoint/2010/main" val="309256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 experiences as a white majority teacher talking</a:t>
            </a:r>
            <a:r>
              <a:rPr lang="en-GB" baseline="0" dirty="0" smtClean="0"/>
              <a:t> of her realisation that to understand the needs of her learners and make provision for them she had to understand more about her own identity and how it influenced her attitudes to her learners.</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25</a:t>
            </a:fld>
            <a:endParaRPr lang="en-GB"/>
          </a:p>
        </p:txBody>
      </p:sp>
    </p:spTree>
    <p:extLst>
      <p:ext uri="{BB962C8B-B14F-4D97-AF65-F5344CB8AC3E}">
        <p14:creationId xmlns:p14="http://schemas.microsoft.com/office/powerpoint/2010/main" val="407362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components of language development</a:t>
            </a:r>
          </a:p>
          <a:p>
            <a:endParaRPr lang="en-GB" dirty="0" smtClean="0"/>
          </a:p>
          <a:p>
            <a:r>
              <a:rPr lang="en-GB" dirty="0" smtClean="0"/>
              <a:t>Difficulties such as</a:t>
            </a:r>
          </a:p>
          <a:p>
            <a:endParaRPr lang="en-GB" dirty="0" smtClean="0"/>
          </a:p>
          <a:p>
            <a:r>
              <a:rPr lang="en-GB" dirty="0" smtClean="0"/>
              <a:t>Concepts/abstracts</a:t>
            </a:r>
          </a:p>
          <a:p>
            <a:r>
              <a:rPr lang="en-GB" dirty="0" err="1" smtClean="0"/>
              <a:t>Acronynms</a:t>
            </a:r>
            <a:endParaRPr lang="en-GB" dirty="0" smtClean="0"/>
          </a:p>
          <a:p>
            <a:r>
              <a:rPr lang="en-GB" dirty="0" smtClean="0"/>
              <a:t>Names/titles</a:t>
            </a:r>
          </a:p>
          <a:p>
            <a:r>
              <a:rPr lang="en-GB" dirty="0" smtClean="0"/>
              <a:t>Idioms/sayings</a:t>
            </a:r>
          </a:p>
          <a:p>
            <a:r>
              <a:rPr lang="en-GB" dirty="0" smtClean="0"/>
              <a:t>Words with more than one meaning</a:t>
            </a:r>
            <a:r>
              <a:rPr lang="en-GB" baseline="0" dirty="0" smtClean="0"/>
              <a:t> – roll/roles, there, their &amp; they’re</a:t>
            </a:r>
          </a:p>
          <a:p>
            <a:r>
              <a:rPr lang="en-GB" baseline="0" dirty="0" smtClean="0"/>
              <a:t>Contractions</a:t>
            </a:r>
          </a:p>
          <a:p>
            <a:r>
              <a:rPr lang="en-GB" baseline="0" dirty="0" smtClean="0"/>
              <a:t>Technical words/vocabulary</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28</a:t>
            </a:fld>
            <a:endParaRPr lang="en-GB"/>
          </a:p>
        </p:txBody>
      </p:sp>
    </p:spTree>
    <p:extLst>
      <p:ext uri="{BB962C8B-B14F-4D97-AF65-F5344CB8AC3E}">
        <p14:creationId xmlns:p14="http://schemas.microsoft.com/office/powerpoint/2010/main" val="193536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Multilingual guided reading</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31</a:t>
            </a:fld>
            <a:endParaRPr lang="en-GB"/>
          </a:p>
        </p:txBody>
      </p:sp>
    </p:spTree>
    <p:extLst>
      <p:ext uri="{BB962C8B-B14F-4D97-AF65-F5344CB8AC3E}">
        <p14:creationId xmlns:p14="http://schemas.microsoft.com/office/powerpoint/2010/main" val="160790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e.g. lists, charts, cycles, flow diagrams, KWL grids</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7BC4B1D-B47B-554A-A537-FD561591A975}" type="slidenum">
              <a:rPr lang="en-US" sz="1200"/>
              <a:pPr/>
              <a:t>38</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will develop self confidence</a:t>
            </a:r>
          </a:p>
          <a:p>
            <a:r>
              <a:rPr lang="en-GB" dirty="0" smtClean="0"/>
              <a:t>Allows rehearsal of English</a:t>
            </a:r>
          </a:p>
          <a:p>
            <a:r>
              <a:rPr lang="en-GB" dirty="0" smtClean="0"/>
              <a:t>Opportunity</a:t>
            </a:r>
            <a:r>
              <a:rPr lang="en-GB" baseline="0" dirty="0" smtClean="0"/>
              <a:t> to test ideas</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42</a:t>
            </a:fld>
            <a:endParaRPr lang="en-GB"/>
          </a:p>
        </p:txBody>
      </p:sp>
    </p:spTree>
    <p:extLst>
      <p:ext uri="{BB962C8B-B14F-4D97-AF65-F5344CB8AC3E}">
        <p14:creationId xmlns:p14="http://schemas.microsoft.com/office/powerpoint/2010/main" val="291811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be used to model and consolidate language</a:t>
            </a:r>
          </a:p>
          <a:p>
            <a:r>
              <a:rPr lang="en-GB" dirty="0" smtClean="0"/>
              <a:t>Explaining  - repetition</a:t>
            </a:r>
            <a:r>
              <a:rPr lang="en-GB" baseline="0" dirty="0" smtClean="0"/>
              <a:t> of key vocabulary, keywords – to rephrase or not?, demonstration, body language</a:t>
            </a:r>
          </a:p>
          <a:p>
            <a:r>
              <a:rPr lang="en-GB" baseline="0" dirty="0" smtClean="0"/>
              <a:t>Recasting – music very fast.  Yes the music is very fast. The tempo is fast.</a:t>
            </a:r>
          </a:p>
          <a:p>
            <a:r>
              <a:rPr lang="en-GB" baseline="0" dirty="0" smtClean="0"/>
              <a:t>Good speaking and listening builds a strong foundation for reading and writing</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43</a:t>
            </a:fld>
            <a:endParaRPr lang="en-GB"/>
          </a:p>
        </p:txBody>
      </p:sp>
    </p:spTree>
    <p:extLst>
      <p:ext uri="{BB962C8B-B14F-4D97-AF65-F5344CB8AC3E}">
        <p14:creationId xmlns:p14="http://schemas.microsoft.com/office/powerpoint/2010/main" val="44201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PEE burger</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45</a:t>
            </a:fld>
            <a:endParaRPr lang="en-GB"/>
          </a:p>
        </p:txBody>
      </p:sp>
    </p:spTree>
    <p:extLst>
      <p:ext uri="{BB962C8B-B14F-4D97-AF65-F5344CB8AC3E}">
        <p14:creationId xmlns:p14="http://schemas.microsoft.com/office/powerpoint/2010/main" val="55597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 – mostly speaking and informal writing</a:t>
            </a:r>
          </a:p>
          <a:p>
            <a:r>
              <a:rPr lang="en-GB" dirty="0" smtClean="0"/>
              <a:t>C – strong focus on speaking but also writing</a:t>
            </a:r>
          </a:p>
          <a:p>
            <a:r>
              <a:rPr lang="en-GB" dirty="0" smtClean="0"/>
              <a:t>A – all through speaking</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54</a:t>
            </a:fld>
            <a:endParaRPr lang="en-GB"/>
          </a:p>
        </p:txBody>
      </p:sp>
    </p:spTree>
    <p:extLst>
      <p:ext uri="{BB962C8B-B14F-4D97-AF65-F5344CB8AC3E}">
        <p14:creationId xmlns:p14="http://schemas.microsoft.com/office/powerpoint/2010/main" val="276896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a:t>
            </a:r>
            <a:r>
              <a:rPr lang="en-GB" baseline="0" dirty="0" smtClean="0"/>
              <a:t> has shown that bilingualism can improve cognitive memory skills when bilingual and monolingual students were studied.  </a:t>
            </a:r>
          </a:p>
          <a:p>
            <a:r>
              <a:rPr lang="en-GB" baseline="0" dirty="0" smtClean="0"/>
              <a:t>Research also shows that bilingual learners can also have better</a:t>
            </a:r>
          </a:p>
          <a:p>
            <a:r>
              <a:rPr lang="en-GB" baseline="0" dirty="0" smtClean="0"/>
              <a:t>Classification skills</a:t>
            </a:r>
          </a:p>
          <a:p>
            <a:r>
              <a:rPr lang="en-GB" baseline="0" dirty="0" smtClean="0"/>
              <a:t>Concept formation</a:t>
            </a:r>
          </a:p>
          <a:p>
            <a:r>
              <a:rPr lang="en-GB" baseline="0" dirty="0" smtClean="0"/>
              <a:t>Analogical reasoning</a:t>
            </a:r>
          </a:p>
          <a:p>
            <a:r>
              <a:rPr lang="en-GB" baseline="0" dirty="0" smtClean="0"/>
              <a:t>Creative and divergent thinking</a:t>
            </a:r>
          </a:p>
          <a:p>
            <a:r>
              <a:rPr lang="en-GB" baseline="0" dirty="0" smtClean="0"/>
              <a:t>Story-telling skills</a:t>
            </a:r>
          </a:p>
          <a:p>
            <a:r>
              <a:rPr lang="en-GB" baseline="0" dirty="0" smtClean="0"/>
              <a:t>Language awareness</a:t>
            </a:r>
          </a:p>
          <a:p>
            <a:endParaRPr lang="en-GB" baseline="0" dirty="0" smtClean="0"/>
          </a:p>
          <a:p>
            <a:r>
              <a:rPr lang="en-GB" baseline="0" dirty="0" smtClean="0"/>
              <a:t>Some monolingual people see two languages working independently or separately. This is not the case</a:t>
            </a:r>
          </a:p>
          <a:p>
            <a:endParaRPr lang="en-GB" baseline="0" dirty="0" smtClean="0"/>
          </a:p>
          <a:p>
            <a:r>
              <a:rPr lang="en-GB" baseline="0" dirty="0" smtClean="0"/>
              <a:t>Discuss </a:t>
            </a:r>
            <a:r>
              <a:rPr lang="en-GB" baseline="0" dirty="0" err="1" smtClean="0"/>
              <a:t>translanguaging</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55</a:t>
            </a:fld>
            <a:endParaRPr lang="en-GB"/>
          </a:p>
        </p:txBody>
      </p:sp>
    </p:spTree>
    <p:extLst>
      <p:ext uri="{BB962C8B-B14F-4D97-AF65-F5344CB8AC3E}">
        <p14:creationId xmlns:p14="http://schemas.microsoft.com/office/powerpoint/2010/main" val="3455516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must not be regarded as having a difficulty solely because the language of their home is different to the language in which they will be taught.”  (SEN Code of Practice 2001, 1.3)</a:t>
            </a:r>
          </a:p>
          <a:p>
            <a:endParaRPr lang="en-GB" dirty="0" smtClean="0"/>
          </a:p>
          <a:p>
            <a:r>
              <a:rPr lang="en-GB" dirty="0" smtClean="0"/>
              <a:t>At present, there are no standardised or recommended specific assessment tests for determining whether an EAL learner also fits the SEN criteria.</a:t>
            </a:r>
          </a:p>
          <a:p>
            <a:endParaRPr lang="en-GB" dirty="0" smtClean="0"/>
          </a:p>
          <a:p>
            <a:r>
              <a:rPr lang="en-GB" dirty="0" smtClean="0"/>
              <a:t>Some schools have used</a:t>
            </a:r>
            <a:r>
              <a:rPr lang="en-GB" baseline="0" dirty="0" smtClean="0"/>
              <a:t> the British Picture Vocabulary Scale in both English and home language</a:t>
            </a:r>
            <a:endParaRPr lang="en-GB" dirty="0" smtClean="0"/>
          </a:p>
          <a:p>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57</a:t>
            </a:fld>
            <a:endParaRPr lang="en-GB"/>
          </a:p>
        </p:txBody>
      </p:sp>
    </p:spTree>
    <p:extLst>
      <p:ext uri="{BB962C8B-B14F-4D97-AF65-F5344CB8AC3E}">
        <p14:creationId xmlns:p14="http://schemas.microsoft.com/office/powerpoint/2010/main" val="69168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pairs 5 </a:t>
            </a:r>
            <a:r>
              <a:rPr lang="en-US" baseline="0" dirty="0" err="1" smtClean="0"/>
              <a:t>mins</a:t>
            </a:r>
            <a:r>
              <a:rPr lang="en-US" baseline="0" dirty="0" smtClean="0"/>
              <a:t> to discuss first?</a:t>
            </a:r>
            <a:endParaRPr lang="en-US" dirty="0"/>
          </a:p>
        </p:txBody>
      </p:sp>
      <p:sp>
        <p:nvSpPr>
          <p:cNvPr id="4" name="Slide Number Placeholder 3"/>
          <p:cNvSpPr>
            <a:spLocks noGrp="1"/>
          </p:cNvSpPr>
          <p:nvPr>
            <p:ph type="sldNum" sz="quarter" idx="10"/>
          </p:nvPr>
        </p:nvSpPr>
        <p:spPr/>
        <p:txBody>
          <a:bodyPr/>
          <a:lstStyle/>
          <a:p>
            <a:fld id="{0E1CC872-48C5-4F5F-9EDB-2004995E6D85}" type="slidenum">
              <a:rPr lang="en-GB" smtClean="0"/>
              <a:t>5</a:t>
            </a:fld>
            <a:endParaRPr lang="en-GB"/>
          </a:p>
        </p:txBody>
      </p:sp>
    </p:spTree>
    <p:extLst>
      <p:ext uri="{BB962C8B-B14F-4D97-AF65-F5344CB8AC3E}">
        <p14:creationId xmlns:p14="http://schemas.microsoft.com/office/powerpoint/2010/main" val="4600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always seek advice and support from your school SENCO.</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58</a:t>
            </a:fld>
            <a:endParaRPr lang="en-GB"/>
          </a:p>
        </p:txBody>
      </p:sp>
    </p:spTree>
    <p:extLst>
      <p:ext uri="{BB962C8B-B14F-4D97-AF65-F5344CB8AC3E}">
        <p14:creationId xmlns:p14="http://schemas.microsoft.com/office/powerpoint/2010/main" val="26163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Targets from assessment.  Can be social and academic.</a:t>
            </a:r>
          </a:p>
          <a:p>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59</a:t>
            </a:fld>
            <a:endParaRPr lang="en-GB"/>
          </a:p>
        </p:txBody>
      </p:sp>
    </p:spTree>
    <p:extLst>
      <p:ext uri="{BB962C8B-B14F-4D97-AF65-F5344CB8AC3E}">
        <p14:creationId xmlns:p14="http://schemas.microsoft.com/office/powerpoint/2010/main" val="310734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International New Arrival </a:t>
            </a:r>
            <a:r>
              <a:rPr lang="en-GB" dirty="0" smtClean="0"/>
              <a:t>- A pupil who has been in the UK for less than 12 months</a:t>
            </a:r>
          </a:p>
          <a:p>
            <a:r>
              <a:rPr lang="en-GB" b="1" dirty="0" smtClean="0"/>
              <a:t>Roma</a:t>
            </a:r>
            <a:r>
              <a:rPr lang="en-GB" dirty="0" smtClean="0"/>
              <a:t> - The term Roma refers to Roma, </a:t>
            </a:r>
            <a:r>
              <a:rPr lang="en-GB" dirty="0" err="1" smtClean="0"/>
              <a:t>Sinti</a:t>
            </a:r>
            <a:r>
              <a:rPr lang="en-GB" dirty="0" smtClean="0"/>
              <a:t>, Kale &amp; related groups in Europe, including Travellers &amp; the Eastern groups (Dom and </a:t>
            </a:r>
            <a:r>
              <a:rPr lang="en-GB" dirty="0" err="1" smtClean="0"/>
              <a:t>Lom</a:t>
            </a:r>
            <a:r>
              <a:rPr lang="en-GB" dirty="0" smtClean="0"/>
              <a:t>), and covers the wide diversity of the groups concerned, including persons who identify themselves as “Gypsies”. (Council of Europe)</a:t>
            </a:r>
          </a:p>
          <a:p>
            <a:endParaRPr lang="en-GB" dirty="0" smtClean="0"/>
          </a:p>
          <a:p>
            <a:r>
              <a:rPr lang="en-GB" dirty="0" smtClean="0"/>
              <a:t>Discrimination, educational experience, jobs, culture (a man at 12).</a:t>
            </a:r>
          </a:p>
          <a:p>
            <a:r>
              <a:rPr lang="en-GB" b="1" dirty="0" smtClean="0"/>
              <a:t>Migrants</a:t>
            </a:r>
            <a:r>
              <a:rPr lang="en-GB" baseline="0" dirty="0" smtClean="0"/>
              <a:t> – parents come to work in the UK, in all types of professions – unskilled labour, agriculture, health service, universities etc.</a:t>
            </a:r>
          </a:p>
          <a:p>
            <a:r>
              <a:rPr lang="en-GB" b="1" baseline="0" dirty="0" smtClean="0"/>
              <a:t>Armed Forces </a:t>
            </a:r>
            <a:r>
              <a:rPr lang="en-GB" baseline="0" dirty="0" smtClean="0"/>
              <a:t>– our armed forces work in partnership with other armed forces around the world. They may have a UK posting with their family.</a:t>
            </a:r>
          </a:p>
          <a:p>
            <a:r>
              <a:rPr lang="en-GB" b="1" baseline="0" dirty="0" smtClean="0"/>
              <a:t>Refugee</a:t>
            </a:r>
            <a:r>
              <a:rPr lang="en-GB" baseline="0" dirty="0" smtClean="0"/>
              <a:t> /</a:t>
            </a:r>
            <a:r>
              <a:rPr lang="en-GB" b="1" baseline="0" dirty="0" smtClean="0"/>
              <a:t>Asylum Seeker </a:t>
            </a:r>
            <a:r>
              <a:rPr lang="en-GB" baseline="0" dirty="0" smtClean="0"/>
              <a:t>– asylum seekers flee their home country and seek refugee status in another country. They then lodge an application for asylum.</a:t>
            </a:r>
          </a:p>
          <a:p>
            <a:r>
              <a:rPr lang="en-GB" b="1" baseline="0" dirty="0" smtClean="0"/>
              <a:t>Economic orphan </a:t>
            </a:r>
            <a:r>
              <a:rPr lang="en-GB" baseline="0" dirty="0" smtClean="0"/>
              <a:t>– left behind for a period of time with family/friends whilst parents settle in UK – attachment issues.</a:t>
            </a:r>
            <a:endParaRPr lang="en-GB" dirty="0" smtClean="0"/>
          </a:p>
          <a:p>
            <a:r>
              <a:rPr lang="en-GB" b="1" dirty="0" smtClean="0"/>
              <a:t>Beginner EAL Learner </a:t>
            </a:r>
            <a:r>
              <a:rPr lang="en-GB" dirty="0" smtClean="0"/>
              <a:t>- Pupils who have been learning English for up to two years</a:t>
            </a:r>
          </a:p>
          <a:p>
            <a:r>
              <a:rPr lang="en-GB" b="1" dirty="0" smtClean="0"/>
              <a:t>Advanced EAL Learner</a:t>
            </a:r>
            <a:r>
              <a:rPr lang="en-GB" dirty="0" smtClean="0"/>
              <a:t> – Pupils who have been learning English for more than two years</a:t>
            </a:r>
          </a:p>
          <a:p>
            <a:r>
              <a:rPr lang="en-GB" b="1" dirty="0" smtClean="0"/>
              <a:t>Sojourners</a:t>
            </a:r>
            <a:r>
              <a:rPr lang="en-GB" dirty="0" smtClean="0"/>
              <a:t> – Only here for a short</a:t>
            </a:r>
            <a:r>
              <a:rPr lang="en-GB" baseline="0" dirty="0" smtClean="0"/>
              <a:t> time – e.g. father studying at university</a:t>
            </a:r>
            <a:endParaRPr lang="en-GB" dirty="0" smtClean="0"/>
          </a:p>
          <a:p>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6</a:t>
            </a:fld>
            <a:endParaRPr lang="en-GB"/>
          </a:p>
        </p:txBody>
      </p:sp>
    </p:spTree>
    <p:extLst>
      <p:ext uri="{BB962C8B-B14F-4D97-AF65-F5344CB8AC3E}">
        <p14:creationId xmlns:p14="http://schemas.microsoft.com/office/powerpoint/2010/main" val="233939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to gather as much information from parents and the learners previous school (if possible) to begin to build on previous experience,</a:t>
            </a:r>
            <a:r>
              <a:rPr lang="en-GB" baseline="0" dirty="0" smtClean="0"/>
              <a:t> help to place in appropriate sets etc</a:t>
            </a:r>
            <a:r>
              <a:rPr lang="en-GB" baseline="0" dirty="0" smtClean="0"/>
              <a:t>.</a:t>
            </a:r>
          </a:p>
          <a:p>
            <a:r>
              <a:rPr lang="en-GB" baseline="0" dirty="0" smtClean="0"/>
              <a:t>Ask how participants do that in own settings if relevant.</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7</a:t>
            </a:fld>
            <a:endParaRPr lang="en-GB"/>
          </a:p>
        </p:txBody>
      </p:sp>
    </p:spTree>
    <p:extLst>
      <p:ext uri="{BB962C8B-B14F-4D97-AF65-F5344CB8AC3E}">
        <p14:creationId xmlns:p14="http://schemas.microsoft.com/office/powerpoint/2010/main" val="34941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Bilingual books, poems, displays</a:t>
            </a:r>
          </a:p>
          <a:p>
            <a:r>
              <a:rPr lang="en-GB" dirty="0" smtClean="0"/>
              <a:t>Look for opportunities to include other cultures across the curriculum – don’t be tokenistic</a:t>
            </a:r>
          </a:p>
          <a:p>
            <a:r>
              <a:rPr lang="en-GB" dirty="0" smtClean="0"/>
              <a:t>Learner</a:t>
            </a:r>
            <a:r>
              <a:rPr lang="en-GB" baseline="0" dirty="0" smtClean="0"/>
              <a:t> should be placed with learners who can be positive role models for English and behaviour.  Don’t automatically place with lower ability group.</a:t>
            </a:r>
          </a:p>
          <a:p>
            <a:endParaRPr lang="en-GB" baseline="0" dirty="0" smtClean="0"/>
          </a:p>
          <a:p>
            <a:r>
              <a:rPr lang="en-GB" baseline="0" dirty="0" smtClean="0"/>
              <a:t>Spend time learning with your class about the country and culture the learner is arriving from.  This will help you to understand some of their behaviours in school. </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8</a:t>
            </a:fld>
            <a:endParaRPr lang="en-GB"/>
          </a:p>
        </p:txBody>
      </p:sp>
    </p:spTree>
    <p:extLst>
      <p:ext uri="{BB962C8B-B14F-4D97-AF65-F5344CB8AC3E}">
        <p14:creationId xmlns:p14="http://schemas.microsoft.com/office/powerpoint/2010/main" val="427455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Buddies</a:t>
            </a:r>
            <a:r>
              <a:rPr lang="en-GB" dirty="0" smtClean="0"/>
              <a:t> – don’t use the same buddies as this can be exhausting.  If you have the option of using a buddy with the same language still use other buddies as again this can be exhausting for that learner</a:t>
            </a:r>
            <a:r>
              <a:rPr lang="en-GB" baseline="0" dirty="0" smtClean="0"/>
              <a:t> and constantly translating can affect the buddies own learning.</a:t>
            </a:r>
          </a:p>
          <a:p>
            <a:r>
              <a:rPr lang="en-GB" b="1" dirty="0" smtClean="0"/>
              <a:t>Personal jotters </a:t>
            </a:r>
            <a:r>
              <a:rPr lang="en-GB" dirty="0" smtClean="0"/>
              <a:t>– promote independent learning.  Can be a whole class initiative if the EAL learner feels</a:t>
            </a:r>
            <a:r>
              <a:rPr lang="en-GB" baseline="0" dirty="0" smtClean="0"/>
              <a:t> singled out.</a:t>
            </a:r>
          </a:p>
          <a:p>
            <a:r>
              <a:rPr lang="en-GB" b="1" dirty="0" smtClean="0"/>
              <a:t>Speak clearly</a:t>
            </a:r>
            <a:r>
              <a:rPr lang="en-GB" b="1" baseline="0" dirty="0" smtClean="0"/>
              <a:t> </a:t>
            </a:r>
            <a:r>
              <a:rPr lang="en-GB" baseline="0" dirty="0" smtClean="0"/>
              <a:t>– but not loudly!  Also try to use the same phrases until the EAL learner is used to English and the classroom routine.  I.e. lets go for lunch, it’s lunchtime, time for lunch etc.</a:t>
            </a:r>
          </a:p>
          <a:p>
            <a:r>
              <a:rPr lang="en-GB" b="1" baseline="0" dirty="0" smtClean="0"/>
              <a:t>IT &amp; software </a:t>
            </a:r>
            <a:r>
              <a:rPr lang="en-GB" baseline="0" dirty="0" smtClean="0"/>
              <a:t>– can bring language and culture into the classroom and help with language </a:t>
            </a:r>
            <a:r>
              <a:rPr lang="en-GB" baseline="0" dirty="0" err="1" smtClean="0"/>
              <a:t>devlopment</a:t>
            </a:r>
            <a:r>
              <a:rPr lang="en-GB" baseline="0" dirty="0" smtClean="0"/>
              <a:t>.  It’s use should be structured and in context where possible.</a:t>
            </a:r>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9</a:t>
            </a:fld>
            <a:endParaRPr lang="en-GB"/>
          </a:p>
        </p:txBody>
      </p:sp>
    </p:spTree>
    <p:extLst>
      <p:ext uri="{BB962C8B-B14F-4D97-AF65-F5344CB8AC3E}">
        <p14:creationId xmlns:p14="http://schemas.microsoft.com/office/powerpoint/2010/main" val="33858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ECAT monitoring tool </a:t>
            </a:r>
            <a:r>
              <a:rPr lang="en-GB" dirty="0" smtClean="0"/>
              <a:t>– good evidence of starting points and rapid language</a:t>
            </a:r>
            <a:r>
              <a:rPr lang="en-GB" baseline="0" dirty="0" smtClean="0"/>
              <a:t> gains</a:t>
            </a:r>
          </a:p>
          <a:p>
            <a:endParaRPr lang="en-GB" baseline="0" dirty="0" smtClean="0"/>
          </a:p>
          <a:p>
            <a:r>
              <a:rPr lang="en-GB" b="1" baseline="0" dirty="0" smtClean="0"/>
              <a:t>Non-verbal signals </a:t>
            </a:r>
            <a:r>
              <a:rPr lang="en-GB" baseline="0" dirty="0" smtClean="0"/>
              <a:t>– thumbs up, flat hand for stop</a:t>
            </a:r>
          </a:p>
          <a:p>
            <a:endParaRPr lang="en-GB" baseline="0" dirty="0" smtClean="0"/>
          </a:p>
          <a:p>
            <a:r>
              <a:rPr lang="en-GB" b="1" baseline="0" dirty="0" smtClean="0"/>
              <a:t>Specific time to develop language </a:t>
            </a:r>
            <a:r>
              <a:rPr lang="en-GB" baseline="0" dirty="0" smtClean="0"/>
              <a:t>– barrier games, </a:t>
            </a:r>
            <a:r>
              <a:rPr lang="en-GB" baseline="0" dirty="0" err="1" smtClean="0"/>
              <a:t>kim’s</a:t>
            </a:r>
            <a:r>
              <a:rPr lang="en-GB" baseline="0" dirty="0" smtClean="0"/>
              <a:t> game</a:t>
            </a:r>
          </a:p>
          <a:p>
            <a:endParaRPr lang="en-GB" baseline="0" dirty="0" smtClean="0"/>
          </a:p>
          <a:p>
            <a:r>
              <a:rPr lang="en-GB" b="1" baseline="0" dirty="0" smtClean="0"/>
              <a:t>Parental involvement</a:t>
            </a:r>
            <a:r>
              <a:rPr lang="en-GB" baseline="0" dirty="0" smtClean="0"/>
              <a:t> – phrases in home language, cultural information, phonics meetings, PowerPoint and videos to model what the children are learning.</a:t>
            </a:r>
          </a:p>
          <a:p>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12</a:t>
            </a:fld>
            <a:endParaRPr lang="en-GB"/>
          </a:p>
        </p:txBody>
      </p:sp>
    </p:spTree>
    <p:extLst>
      <p:ext uri="{BB962C8B-B14F-4D97-AF65-F5344CB8AC3E}">
        <p14:creationId xmlns:p14="http://schemas.microsoft.com/office/powerpoint/2010/main" val="88527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D237028-4EE5-4B42-8B02-CCFB31D9724D}" type="slidenum">
              <a:rPr lang="en-US" sz="1200"/>
              <a:pPr/>
              <a:t>13</a:t>
            </a:fld>
            <a:endParaRPr lang="en-US" sz="1200"/>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Factors identified in PNS </a:t>
            </a:r>
            <a:r>
              <a:rPr lang="ja-JP" altLang="en-US">
                <a:latin typeface="Times" charset="0"/>
              </a:rPr>
              <a:t>‘</a:t>
            </a:r>
            <a:r>
              <a:rPr lang="en-US" altLang="ja-JP">
                <a:latin typeface="Times" charset="0"/>
              </a:rPr>
              <a:t>New Arrivals Excellence Programme Guidance which teachers may need to be aware of when preparing for initial meetings to share information with new parents.</a:t>
            </a:r>
          </a:p>
          <a:p>
            <a:pPr eaLnBrk="1" hangingPunct="1"/>
            <a:endParaRPr lang="en-US">
              <a:latin typeface="Times" charset="0"/>
            </a:endParaRPr>
          </a:p>
          <a:p>
            <a:pPr eaLnBrk="1" hangingPunct="1"/>
            <a:r>
              <a:rPr lang="en-US">
                <a:latin typeface="Times" charset="0"/>
              </a:rPr>
              <a:t>DCSF leaflets for parents translated into a variety of languages can be downloaded from: www.parentscentre.gov.uk/publications/</a:t>
            </a:r>
          </a:p>
          <a:p>
            <a:pPr eaLnBrk="1" hangingPunct="1"/>
            <a:r>
              <a:rPr lang="en-US">
                <a:latin typeface="Times" charset="0"/>
              </a:rPr>
              <a:t>Translated letters from: www.primaryresources.co.uk/letters/</a:t>
            </a:r>
          </a:p>
          <a:p>
            <a:pPr eaLnBrk="1" hangingPunct="1"/>
            <a:endParaRPr lang="en-US">
              <a:latin typeface="Times" charset="0"/>
            </a:endParaRPr>
          </a:p>
          <a:p>
            <a:pPr eaLnBrk="1" hangingPunct="1"/>
            <a:r>
              <a:rPr lang="en-US">
                <a:latin typeface="Times" charset="0"/>
              </a:rPr>
              <a:t>Some parents need to be dissuaded from insisting children speak English at home as it is the quality of talk that supports language development in the home - that will flow in the child</a:t>
            </a:r>
            <a:r>
              <a:rPr lang="ja-JP" altLang="en-US">
                <a:latin typeface="Times" charset="0"/>
              </a:rPr>
              <a:t>’</a:t>
            </a:r>
            <a:r>
              <a:rPr lang="en-US" altLang="ja-JP">
                <a:latin typeface="Times" charset="0"/>
              </a:rPr>
              <a:t>s home language.</a:t>
            </a:r>
          </a:p>
          <a:p>
            <a:pPr eaLnBrk="1" hangingPunct="1"/>
            <a:endParaRPr lang="en-US">
              <a:latin typeface="Times" charset="0"/>
            </a:endParaRPr>
          </a:p>
          <a:p>
            <a:pPr eaLnBrk="1" hangingPunct="1"/>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 is part of a child’s social</a:t>
            </a:r>
            <a:r>
              <a:rPr lang="en-GB" baseline="0" dirty="0" smtClean="0"/>
              <a:t> life and community outside of school</a:t>
            </a:r>
          </a:p>
          <a:p>
            <a:r>
              <a:rPr lang="en-GB" baseline="0" dirty="0" smtClean="0"/>
              <a:t>Self esteem and a valued member of the school community</a:t>
            </a:r>
          </a:p>
          <a:p>
            <a:endParaRPr lang="en-GB" dirty="0"/>
          </a:p>
        </p:txBody>
      </p:sp>
      <p:sp>
        <p:nvSpPr>
          <p:cNvPr id="4" name="Slide Number Placeholder 3"/>
          <p:cNvSpPr>
            <a:spLocks noGrp="1"/>
          </p:cNvSpPr>
          <p:nvPr>
            <p:ph type="sldNum" sz="quarter" idx="10"/>
          </p:nvPr>
        </p:nvSpPr>
        <p:spPr/>
        <p:txBody>
          <a:bodyPr/>
          <a:lstStyle/>
          <a:p>
            <a:fld id="{0E1CC872-48C5-4F5F-9EDB-2004995E6D85}" type="slidenum">
              <a:rPr lang="en-GB" smtClean="0"/>
              <a:t>16</a:t>
            </a:fld>
            <a:endParaRPr lang="en-GB"/>
          </a:p>
        </p:txBody>
      </p:sp>
    </p:spTree>
    <p:extLst>
      <p:ext uri="{BB962C8B-B14F-4D97-AF65-F5344CB8AC3E}">
        <p14:creationId xmlns:p14="http://schemas.microsoft.com/office/powerpoint/2010/main" val="148337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E72F975E-D3F2-426B-A176-5EFA415CD90B}"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4610100" y="1828800"/>
            <a:ext cx="3771900" cy="36576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7C1D7BE-8C6C-074E-8D45-1F9018E28696}" type="slidenum">
              <a:rPr lang="en-US"/>
              <a:pPr>
                <a:defRPr/>
              </a:pPr>
              <a:t>‹#›</a:t>
            </a:fld>
            <a:endParaRPr lang="en-US"/>
          </a:p>
        </p:txBody>
      </p:sp>
    </p:spTree>
    <p:extLst>
      <p:ext uri="{BB962C8B-B14F-4D97-AF65-F5344CB8AC3E}">
        <p14:creationId xmlns:p14="http://schemas.microsoft.com/office/powerpoint/2010/main" val="186181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96CF7FE-7E82-0A4B-9BC6-780D3F43E552}" type="slidenum">
              <a:rPr lang="en-US"/>
              <a:pPr>
                <a:defRPr/>
              </a:pPr>
              <a:t>‹#›</a:t>
            </a:fld>
            <a:endParaRPr lang="en-US"/>
          </a:p>
        </p:txBody>
      </p:sp>
    </p:spTree>
    <p:extLst>
      <p:ext uri="{BB962C8B-B14F-4D97-AF65-F5344CB8AC3E}">
        <p14:creationId xmlns:p14="http://schemas.microsoft.com/office/powerpoint/2010/main" val="393147203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72F975E-D3F2-426B-A176-5EFA415CD90B}"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72F975E-D3F2-426B-A176-5EFA415CD90B}"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72F975E-D3F2-426B-A176-5EFA415CD90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0F800EB-0BFF-4BF6-80E6-91C7987DAE32}" type="datetimeFigureOut">
              <a:rPr lang="en-GB" smtClean="0"/>
              <a:t>29/01/2014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72F975E-D3F2-426B-A176-5EFA415CD90B}"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800EB-0BFF-4BF6-80E6-91C7987DAE32}" type="datetimeFigureOut">
              <a:rPr lang="en-GB" smtClean="0"/>
              <a:t>29/01/2014</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2F975E-D3F2-426B-A176-5EFA415CD90B}"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ead@hull.ac.uk" TargetMode="External"/><Relationship Id="rId3" Type="http://schemas.openxmlformats.org/officeDocument/2006/relationships/hyperlink" Target="mailto:naomi.wilson@eastriding.gov.u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Strategies to Support International New </a:t>
            </a:r>
            <a:r>
              <a:rPr lang="en-GB" dirty="0" smtClean="0"/>
              <a:t>Arrivals </a:t>
            </a:r>
            <a:r>
              <a:rPr lang="en-GB" dirty="0" smtClean="0"/>
              <a:t>and EAL Pupils</a:t>
            </a:r>
            <a:endParaRPr lang="en-GB" dirty="0"/>
          </a:p>
        </p:txBody>
      </p:sp>
      <p:sp>
        <p:nvSpPr>
          <p:cNvPr id="3" name="Subtitle 2"/>
          <p:cNvSpPr>
            <a:spLocks noGrp="1"/>
          </p:cNvSpPr>
          <p:nvPr>
            <p:ph type="subTitle" idx="1"/>
          </p:nvPr>
        </p:nvSpPr>
        <p:spPr>
          <a:xfrm>
            <a:off x="1432560" y="1850064"/>
            <a:ext cx="7406640" cy="3163112"/>
          </a:xfrm>
        </p:spPr>
        <p:txBody>
          <a:bodyPr>
            <a:normAutofit fontScale="92500" lnSpcReduction="10000"/>
          </a:bodyPr>
          <a:lstStyle/>
          <a:p>
            <a:endParaRPr lang="en-GB" dirty="0"/>
          </a:p>
          <a:p>
            <a:endParaRPr lang="en-GB" dirty="0" smtClean="0"/>
          </a:p>
          <a:p>
            <a:r>
              <a:rPr lang="en-GB" dirty="0" smtClean="0"/>
              <a:t>Naomi Wilson, </a:t>
            </a:r>
          </a:p>
          <a:p>
            <a:r>
              <a:rPr lang="en-GB" dirty="0" smtClean="0"/>
              <a:t>Advisory Teacher, Minority Ethnic &amp; Traveller Attainment Service, East Riding of Yorkshire </a:t>
            </a:r>
            <a:r>
              <a:rPr lang="en-GB" dirty="0" smtClean="0"/>
              <a:t>Council</a:t>
            </a:r>
          </a:p>
          <a:p>
            <a:endParaRPr lang="en-GB" dirty="0"/>
          </a:p>
          <a:p>
            <a:r>
              <a:rPr lang="en-GB" dirty="0" smtClean="0"/>
              <a:t>Claire Head</a:t>
            </a:r>
          </a:p>
          <a:p>
            <a:r>
              <a:rPr lang="en-GB" dirty="0" smtClean="0"/>
              <a:t>Lecturer, University of Hull</a:t>
            </a:r>
            <a:endParaRPr lang="en-GB" dirty="0"/>
          </a:p>
        </p:txBody>
      </p:sp>
    </p:spTree>
    <p:extLst>
      <p:ext uri="{BB962C8B-B14F-4D97-AF65-F5344CB8AC3E}">
        <p14:creationId xmlns:p14="http://schemas.microsoft.com/office/powerpoint/2010/main" val="2911920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p:nvPr>
        </p:nvSpPr>
        <p:spPr>
          <a:xfrm>
            <a:off x="1619672" y="332656"/>
            <a:ext cx="6870700" cy="971550"/>
          </a:xfrm>
        </p:spPr>
        <p:txBody>
          <a:bodyPr>
            <a:normAutofit fontScale="90000"/>
          </a:bodyPr>
          <a:lstStyle/>
          <a:p>
            <a:r>
              <a:rPr lang="en-US" sz="3600" dirty="0">
                <a:latin typeface="Arial" charset="0"/>
              </a:rPr>
              <a:t>The induction period for </a:t>
            </a:r>
            <a:br>
              <a:rPr lang="en-US" sz="3600" dirty="0">
                <a:latin typeface="Arial" charset="0"/>
              </a:rPr>
            </a:br>
            <a:r>
              <a:rPr lang="en-US" sz="3600" dirty="0">
                <a:latin typeface="Arial" charset="0"/>
              </a:rPr>
              <a:t>new arrivals</a:t>
            </a:r>
          </a:p>
        </p:txBody>
      </p:sp>
      <p:sp>
        <p:nvSpPr>
          <p:cNvPr id="7" name="Content Placeholder 6"/>
          <p:cNvSpPr>
            <a:spLocks noGrp="1"/>
          </p:cNvSpPr>
          <p:nvPr>
            <p:ph sz="half" idx="2"/>
          </p:nvPr>
        </p:nvSpPr>
        <p:spPr>
          <a:xfrm>
            <a:off x="3851275" y="1341438"/>
            <a:ext cx="4530725" cy="5327650"/>
          </a:xfrm>
        </p:spPr>
        <p:txBody>
          <a:bodyPr/>
          <a:lstStyle/>
          <a:p>
            <a:pPr>
              <a:defRPr/>
            </a:pPr>
            <a:r>
              <a:rPr lang="en-US" sz="1800" dirty="0" smtClean="0"/>
              <a:t>Find out what the pupil likes to do</a:t>
            </a:r>
            <a:endParaRPr lang="en-US" sz="1800" dirty="0"/>
          </a:p>
          <a:p>
            <a:pPr>
              <a:defRPr/>
            </a:pPr>
            <a:r>
              <a:rPr lang="en-US" sz="1800" dirty="0" smtClean="0"/>
              <a:t>Pair up </a:t>
            </a:r>
            <a:r>
              <a:rPr lang="en-US" sz="1800" dirty="0"/>
              <a:t>with a friend /mentor</a:t>
            </a:r>
          </a:p>
          <a:p>
            <a:pPr>
              <a:defRPr/>
            </a:pPr>
            <a:r>
              <a:rPr lang="en-US" sz="1800" dirty="0" smtClean="0"/>
              <a:t>Finding everything</a:t>
            </a:r>
            <a:endParaRPr lang="en-US" sz="1800" dirty="0"/>
          </a:p>
          <a:p>
            <a:pPr>
              <a:defRPr/>
            </a:pPr>
            <a:r>
              <a:rPr lang="en-US" sz="1800" dirty="0"/>
              <a:t>Sensitivity to dietary needs</a:t>
            </a:r>
          </a:p>
          <a:p>
            <a:pPr>
              <a:defRPr/>
            </a:pPr>
            <a:r>
              <a:rPr lang="en-US" sz="1800" dirty="0"/>
              <a:t>Use of multilingual labels</a:t>
            </a:r>
          </a:p>
          <a:p>
            <a:pPr>
              <a:defRPr/>
            </a:pPr>
            <a:r>
              <a:rPr lang="en-US" sz="1800" dirty="0"/>
              <a:t>Staff learning words in pupil’s home language</a:t>
            </a:r>
          </a:p>
          <a:p>
            <a:pPr>
              <a:defRPr/>
            </a:pPr>
            <a:r>
              <a:rPr lang="en-US" sz="1800" dirty="0"/>
              <a:t>Enlisting peers and siblings to offer support in home language</a:t>
            </a:r>
          </a:p>
          <a:p>
            <a:pPr>
              <a:defRPr/>
            </a:pPr>
            <a:r>
              <a:rPr lang="en-US" sz="1800" dirty="0"/>
              <a:t>Teaching key words and ‘survival language’</a:t>
            </a:r>
          </a:p>
          <a:p>
            <a:pPr>
              <a:defRPr/>
            </a:pPr>
            <a:r>
              <a:rPr lang="en-US" sz="1800" dirty="0"/>
              <a:t>Invite parents / </a:t>
            </a:r>
            <a:r>
              <a:rPr lang="en-US" sz="1800" dirty="0" err="1"/>
              <a:t>carers</a:t>
            </a:r>
            <a:r>
              <a:rPr lang="en-US" sz="1800" dirty="0"/>
              <a:t> to spend time in the </a:t>
            </a:r>
            <a:r>
              <a:rPr lang="en-US" sz="1800" dirty="0" smtClean="0"/>
              <a:t>classroom and to explain concepts in home language</a:t>
            </a:r>
            <a:endParaRPr lang="en-US" sz="1800" dirty="0"/>
          </a:p>
          <a:p>
            <a:pPr>
              <a:defRPr/>
            </a:pPr>
            <a:r>
              <a:rPr lang="en-US" sz="1800" dirty="0"/>
              <a:t>Find out information about pupil’s linguistic and educational background</a:t>
            </a:r>
          </a:p>
          <a:p>
            <a:pPr marL="0" indent="0">
              <a:buFontTx/>
              <a:buNone/>
              <a:defRPr/>
            </a:pPr>
            <a:endParaRPr lang="en-US" dirty="0"/>
          </a:p>
        </p:txBody>
      </p:sp>
      <p:pic>
        <p:nvPicPr>
          <p:cNvPr id="38915"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4442" r="-4442"/>
          <a:stretch>
            <a:fillRect/>
          </a:stretch>
        </p:blipFill>
        <p:spPr>
          <a:xfrm>
            <a:off x="685800" y="1557338"/>
            <a:ext cx="3878263" cy="4032250"/>
          </a:xfrm>
          <a:noFill/>
        </p:spPr>
      </p:pic>
    </p:spTree>
    <p:extLst>
      <p:ext uri="{BB962C8B-B14F-4D97-AF65-F5344CB8AC3E}">
        <p14:creationId xmlns:p14="http://schemas.microsoft.com/office/powerpoint/2010/main" val="31428315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School language - a language all of its own </a:t>
            </a:r>
            <a:endParaRPr lang="en-GB" dirty="0"/>
          </a:p>
        </p:txBody>
      </p:sp>
      <p:sp>
        <p:nvSpPr>
          <p:cNvPr id="10" name="Content Placeholder 9"/>
          <p:cNvSpPr>
            <a:spLocks noGrp="1"/>
          </p:cNvSpPr>
          <p:nvPr>
            <p:ph sz="half" idx="1"/>
          </p:nvPr>
        </p:nvSpPr>
        <p:spPr/>
        <p:txBody>
          <a:bodyPr/>
          <a:lstStyle/>
          <a:p>
            <a:r>
              <a:rPr lang="en-GB" dirty="0" smtClean="0"/>
              <a:t>Key stage</a:t>
            </a:r>
          </a:p>
          <a:p>
            <a:r>
              <a:rPr lang="en-GB" dirty="0" smtClean="0"/>
              <a:t>Reception</a:t>
            </a:r>
          </a:p>
          <a:p>
            <a:r>
              <a:rPr lang="en-GB" dirty="0" smtClean="0"/>
              <a:t>Form tutor</a:t>
            </a:r>
          </a:p>
          <a:p>
            <a:r>
              <a:rPr lang="en-GB" dirty="0" smtClean="0"/>
              <a:t>Period</a:t>
            </a:r>
          </a:p>
          <a:p>
            <a:r>
              <a:rPr lang="en-GB" dirty="0" smtClean="0"/>
              <a:t>TA </a:t>
            </a:r>
          </a:p>
          <a:p>
            <a:r>
              <a:rPr lang="en-GB" dirty="0" smtClean="0"/>
              <a:t>Moodle</a:t>
            </a:r>
          </a:p>
          <a:p>
            <a:r>
              <a:rPr lang="en-GB" dirty="0" smtClean="0"/>
              <a:t>Catchment area</a:t>
            </a:r>
          </a:p>
          <a:p>
            <a:r>
              <a:rPr lang="en-GB" dirty="0" smtClean="0"/>
              <a:t>Feeder school</a:t>
            </a:r>
          </a:p>
          <a:p>
            <a:r>
              <a:rPr lang="en-GB" dirty="0" smtClean="0"/>
              <a:t>SAT’s/GCSE </a:t>
            </a:r>
          </a:p>
          <a:p>
            <a:endParaRPr lang="en-GB" dirty="0"/>
          </a:p>
        </p:txBody>
      </p:sp>
      <p:sp>
        <p:nvSpPr>
          <p:cNvPr id="11" name="Content Placeholder 10"/>
          <p:cNvSpPr>
            <a:spLocks noGrp="1"/>
          </p:cNvSpPr>
          <p:nvPr>
            <p:ph sz="half" idx="2"/>
          </p:nvPr>
        </p:nvSpPr>
        <p:spPr/>
        <p:txBody>
          <a:bodyPr/>
          <a:lstStyle/>
          <a:p>
            <a:pPr marL="82296" indent="0">
              <a:buNone/>
            </a:pPr>
            <a:r>
              <a:rPr lang="en-GB" b="1" i="1" dirty="0" smtClean="0"/>
              <a:t>“Your child will be in Reception and have a TA.”</a:t>
            </a:r>
          </a:p>
          <a:p>
            <a:pPr marL="82296" indent="0">
              <a:buNone/>
            </a:pPr>
            <a:endParaRPr lang="en-GB" dirty="0" smtClean="0"/>
          </a:p>
          <a:p>
            <a:pPr marL="82296" indent="0">
              <a:buNone/>
            </a:pPr>
            <a:endParaRPr lang="en-GB" dirty="0"/>
          </a:p>
          <a:p>
            <a:pPr marL="82296" indent="0">
              <a:buNone/>
            </a:pPr>
            <a:r>
              <a:rPr lang="en-GB" b="1" i="1" dirty="0" smtClean="0"/>
              <a:t>“Your homework is on the online Moodle.”</a:t>
            </a:r>
            <a:endParaRPr lang="en-GB" b="1" i="1" dirty="0"/>
          </a:p>
        </p:txBody>
      </p:sp>
    </p:spTree>
    <p:extLst>
      <p:ext uri="{BB962C8B-B14F-4D97-AF65-F5344CB8AC3E}">
        <p14:creationId xmlns:p14="http://schemas.microsoft.com/office/powerpoint/2010/main" val="22980538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 Foundation Stage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ECAT monitoring tool for assessment</a:t>
            </a:r>
          </a:p>
          <a:p>
            <a:r>
              <a:rPr lang="en-GB" dirty="0" smtClean="0"/>
              <a:t>PowerPoint and pictures to begin most activities</a:t>
            </a:r>
          </a:p>
          <a:p>
            <a:r>
              <a:rPr lang="en-GB" dirty="0" smtClean="0"/>
              <a:t>Photos of activities used to promote discussion &amp; consolidate language</a:t>
            </a:r>
          </a:p>
          <a:p>
            <a:r>
              <a:rPr lang="en-GB" dirty="0" smtClean="0"/>
              <a:t>Non-verbal signals for important communications </a:t>
            </a:r>
          </a:p>
          <a:p>
            <a:r>
              <a:rPr lang="en-GB" dirty="0" smtClean="0"/>
              <a:t>Specific time in small targeted groups to develop language</a:t>
            </a:r>
          </a:p>
          <a:p>
            <a:r>
              <a:rPr lang="en-GB" dirty="0" smtClean="0"/>
              <a:t>Story time &amp; singing sessions split to target language at the appropriate level</a:t>
            </a:r>
          </a:p>
          <a:p>
            <a:r>
              <a:rPr lang="en-GB" dirty="0" smtClean="0"/>
              <a:t>Parental involvement</a:t>
            </a:r>
            <a:endParaRPr lang="en-GB" dirty="0"/>
          </a:p>
        </p:txBody>
      </p:sp>
    </p:spTree>
    <p:extLst>
      <p:ext uri="{BB962C8B-B14F-4D97-AF65-F5344CB8AC3E}">
        <p14:creationId xmlns:p14="http://schemas.microsoft.com/office/powerpoint/2010/main" val="15925747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475656" y="476672"/>
            <a:ext cx="6870700" cy="838200"/>
          </a:xfrm>
        </p:spPr>
        <p:txBody>
          <a:bodyPr>
            <a:normAutofit fontScale="90000"/>
          </a:bodyPr>
          <a:lstStyle/>
          <a:p>
            <a:pPr eaLnBrk="1" hangingPunct="1"/>
            <a:r>
              <a:rPr lang="en-US" dirty="0">
                <a:latin typeface="Arial" charset="0"/>
              </a:rPr>
              <a:t>Parents as Partners</a:t>
            </a:r>
            <a:br>
              <a:rPr lang="en-US" dirty="0">
                <a:latin typeface="Arial" charset="0"/>
              </a:rPr>
            </a:br>
            <a:r>
              <a:rPr lang="en-US" dirty="0">
                <a:latin typeface="Arial" charset="0"/>
              </a:rPr>
              <a:t> </a:t>
            </a:r>
            <a:r>
              <a:rPr lang="en-US" sz="2400" b="1" dirty="0">
                <a:solidFill>
                  <a:schemeClr val="folHlink"/>
                </a:solidFill>
                <a:latin typeface="Arial" charset="0"/>
              </a:rPr>
              <a:t>Initial information sharing is essential</a:t>
            </a:r>
            <a:endParaRPr lang="en-US" sz="4000" b="1" dirty="0">
              <a:latin typeface="Arial" charset="0"/>
            </a:endParaRPr>
          </a:p>
        </p:txBody>
      </p:sp>
      <p:sp>
        <p:nvSpPr>
          <p:cNvPr id="19458" name="Rectangle 3"/>
          <p:cNvSpPr>
            <a:spLocks noGrp="1" noChangeArrowheads="1"/>
          </p:cNvSpPr>
          <p:nvPr>
            <p:ph type="body" sz="half" idx="1"/>
          </p:nvPr>
        </p:nvSpPr>
        <p:spPr>
          <a:xfrm>
            <a:off x="1043608" y="1772816"/>
            <a:ext cx="3771900" cy="4680520"/>
          </a:xfrm>
        </p:spPr>
        <p:txBody>
          <a:bodyPr>
            <a:normAutofit/>
          </a:bodyPr>
          <a:lstStyle/>
          <a:p>
            <a:pPr eaLnBrk="1" hangingPunct="1">
              <a:lnSpc>
                <a:spcPct val="90000"/>
              </a:lnSpc>
            </a:pPr>
            <a:r>
              <a:rPr lang="en-US" sz="2000" dirty="0">
                <a:latin typeface="Arial" charset="0"/>
              </a:rPr>
              <a:t>Lack of familiarity with the English Education system and the play-based curriculum.</a:t>
            </a:r>
          </a:p>
          <a:p>
            <a:pPr eaLnBrk="1" hangingPunct="1">
              <a:lnSpc>
                <a:spcPct val="90000"/>
              </a:lnSpc>
            </a:pPr>
            <a:r>
              <a:rPr lang="en-US" sz="2000" dirty="0">
                <a:latin typeface="Arial" charset="0"/>
              </a:rPr>
              <a:t>Language proficiency of parents (interpreters who share the same language and culture are not always available).</a:t>
            </a:r>
          </a:p>
          <a:p>
            <a:pPr eaLnBrk="1" hangingPunct="1">
              <a:lnSpc>
                <a:spcPct val="90000"/>
              </a:lnSpc>
            </a:pPr>
            <a:r>
              <a:rPr lang="en-US" sz="2000" dirty="0">
                <a:latin typeface="Arial" charset="0"/>
              </a:rPr>
              <a:t>Parents may have a different understanding of the school-parent partnership - own experience of education will play a part.</a:t>
            </a:r>
          </a:p>
          <a:p>
            <a:pPr eaLnBrk="1" hangingPunct="1">
              <a:lnSpc>
                <a:spcPct val="90000"/>
              </a:lnSpc>
              <a:buFontTx/>
              <a:buNone/>
            </a:pPr>
            <a:endParaRPr lang="en-US" sz="2400" dirty="0">
              <a:latin typeface="Arial" charset="0"/>
            </a:endParaRPr>
          </a:p>
          <a:p>
            <a:pPr eaLnBrk="1" hangingPunct="1">
              <a:lnSpc>
                <a:spcPct val="90000"/>
              </a:lnSpc>
            </a:pPr>
            <a:endParaRPr lang="en-US" sz="2400" dirty="0">
              <a:latin typeface="Arial" charset="0"/>
            </a:endParaRPr>
          </a:p>
        </p:txBody>
      </p:sp>
      <p:pic>
        <p:nvPicPr>
          <p:cNvPr id="19459"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10100" y="2457450"/>
            <a:ext cx="3771900" cy="2400300"/>
          </a:xfrm>
        </p:spPr>
      </p:pic>
    </p:spTree>
    <p:extLst>
      <p:ext uri="{BB962C8B-B14F-4D97-AF65-F5344CB8AC3E}">
        <p14:creationId xmlns:p14="http://schemas.microsoft.com/office/powerpoint/2010/main" val="491508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More advanced learners of EAL</a:t>
            </a:r>
            <a:endParaRPr lang="en-GB" dirty="0"/>
          </a:p>
        </p:txBody>
      </p:sp>
      <p:sp>
        <p:nvSpPr>
          <p:cNvPr id="5" name="Content Placeholder 4"/>
          <p:cNvSpPr>
            <a:spLocks noGrp="1"/>
          </p:cNvSpPr>
          <p:nvPr>
            <p:ph idx="1"/>
          </p:nvPr>
        </p:nvSpPr>
        <p:spPr/>
        <p:txBody>
          <a:bodyPr/>
          <a:lstStyle/>
          <a:p>
            <a:r>
              <a:rPr lang="en-GB" dirty="0"/>
              <a:t>M</a:t>
            </a:r>
            <a:r>
              <a:rPr lang="en-GB" dirty="0" smtClean="0"/>
              <a:t>ay </a:t>
            </a:r>
            <a:r>
              <a:rPr lang="en-GB" dirty="0"/>
              <a:t>be literate in their first </a:t>
            </a:r>
            <a:r>
              <a:rPr lang="en-GB" dirty="0" smtClean="0"/>
              <a:t>language</a:t>
            </a:r>
            <a:endParaRPr lang="en-GB" dirty="0"/>
          </a:p>
          <a:p>
            <a:r>
              <a:rPr lang="en-GB" dirty="0"/>
              <a:t>M</a:t>
            </a:r>
            <a:r>
              <a:rPr lang="en-GB" dirty="0" smtClean="0"/>
              <a:t>ay </a:t>
            </a:r>
            <a:r>
              <a:rPr lang="en-GB" dirty="0"/>
              <a:t>be fully fluent in social </a:t>
            </a:r>
            <a:r>
              <a:rPr lang="en-GB" dirty="0" smtClean="0"/>
              <a:t>English</a:t>
            </a:r>
            <a:endParaRPr lang="en-GB" dirty="0"/>
          </a:p>
          <a:p>
            <a:r>
              <a:rPr lang="en-GB" dirty="0"/>
              <a:t>M</a:t>
            </a:r>
            <a:r>
              <a:rPr lang="en-GB" dirty="0" smtClean="0"/>
              <a:t>ay </a:t>
            </a:r>
            <a:r>
              <a:rPr lang="en-GB" dirty="0"/>
              <a:t>be more fluent in oral </a:t>
            </a:r>
            <a:r>
              <a:rPr lang="en-GB" dirty="0" smtClean="0"/>
              <a:t>communication compared to written </a:t>
            </a:r>
            <a:r>
              <a:rPr lang="en-GB" dirty="0" smtClean="0"/>
              <a:t>English</a:t>
            </a:r>
            <a:endParaRPr lang="en-GB" dirty="0"/>
          </a:p>
          <a:p>
            <a:r>
              <a:rPr lang="en-GB" dirty="0"/>
              <a:t>M</a:t>
            </a:r>
            <a:r>
              <a:rPr lang="en-GB" dirty="0" smtClean="0"/>
              <a:t>ay </a:t>
            </a:r>
            <a:r>
              <a:rPr lang="en-GB" dirty="0"/>
              <a:t>have spent as little as three years or as much as their whole lives in the </a:t>
            </a:r>
            <a:r>
              <a:rPr lang="en-GB" dirty="0" smtClean="0"/>
              <a:t>UK</a:t>
            </a:r>
            <a:endParaRPr lang="en-GB" dirty="0"/>
          </a:p>
          <a:p>
            <a:pPr marL="82296" indent="0">
              <a:buNone/>
            </a:pPr>
            <a:endParaRPr lang="en-GB" dirty="0"/>
          </a:p>
        </p:txBody>
      </p:sp>
    </p:spTree>
    <p:extLst>
      <p:ext uri="{BB962C8B-B14F-4D97-AF65-F5344CB8AC3E}">
        <p14:creationId xmlns:p14="http://schemas.microsoft.com/office/powerpoint/2010/main" val="25589393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Strategies to support more advanced EAL Learners</a:t>
            </a:r>
            <a:endParaRPr lang="en-GB" dirty="0"/>
          </a:p>
        </p:txBody>
      </p:sp>
      <p:sp>
        <p:nvSpPr>
          <p:cNvPr id="3" name="Content Placeholder 2"/>
          <p:cNvSpPr>
            <a:spLocks noGrp="1"/>
          </p:cNvSpPr>
          <p:nvPr>
            <p:ph idx="1"/>
          </p:nvPr>
        </p:nvSpPr>
        <p:spPr/>
        <p:txBody>
          <a:bodyPr>
            <a:normAutofit/>
          </a:bodyPr>
          <a:lstStyle/>
          <a:p>
            <a:r>
              <a:rPr lang="en-GB" dirty="0"/>
              <a:t>Analysis of attainment by subject and by prior attainment to identify bilingual learners who are underperforming.</a:t>
            </a:r>
          </a:p>
          <a:p>
            <a:r>
              <a:rPr lang="en-GB" dirty="0"/>
              <a:t>Writing analysis to identify areas for development.</a:t>
            </a:r>
          </a:p>
          <a:p>
            <a:r>
              <a:rPr lang="en-GB" dirty="0"/>
              <a:t>Clear literacy targets across all subject areas.</a:t>
            </a:r>
          </a:p>
          <a:p>
            <a:r>
              <a:rPr lang="en-GB" dirty="0"/>
              <a:t>Use of talk to develop thinking and writing skills.</a:t>
            </a:r>
          </a:p>
          <a:p>
            <a:endParaRPr lang="en-GB" dirty="0"/>
          </a:p>
        </p:txBody>
      </p:sp>
    </p:spTree>
    <p:extLst>
      <p:ext uri="{BB962C8B-B14F-4D97-AF65-F5344CB8AC3E}">
        <p14:creationId xmlns:p14="http://schemas.microsoft.com/office/powerpoint/2010/main" val="39035452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learning and identity</a:t>
            </a:r>
            <a:endParaRPr lang="en-GB" dirty="0"/>
          </a:p>
        </p:txBody>
      </p:sp>
      <p:sp>
        <p:nvSpPr>
          <p:cNvPr id="3" name="Content Placeholder 2"/>
          <p:cNvSpPr>
            <a:spLocks noGrp="1"/>
          </p:cNvSpPr>
          <p:nvPr>
            <p:ph idx="1"/>
          </p:nvPr>
        </p:nvSpPr>
        <p:spPr/>
        <p:txBody>
          <a:bodyPr/>
          <a:lstStyle/>
          <a:p>
            <a:r>
              <a:rPr lang="en-GB" dirty="0" smtClean="0"/>
              <a:t>All children must feel safe if they are to learn in school</a:t>
            </a:r>
          </a:p>
          <a:p>
            <a:r>
              <a:rPr lang="en-GB" dirty="0" smtClean="0"/>
              <a:t>EAL learners need to feel that their language and culture is respected &amp; has a place in their learning</a:t>
            </a:r>
          </a:p>
          <a:p>
            <a:r>
              <a:rPr lang="en-GB" dirty="0" smtClean="0"/>
              <a:t>Help all learners to understand &amp; respect difference</a:t>
            </a:r>
          </a:p>
          <a:p>
            <a:r>
              <a:rPr lang="en-GB" dirty="0" smtClean="0"/>
              <a:t>Understand your own identity </a:t>
            </a:r>
          </a:p>
        </p:txBody>
      </p:sp>
    </p:spTree>
    <p:extLst>
      <p:ext uri="{BB962C8B-B14F-4D97-AF65-F5344CB8AC3E}">
        <p14:creationId xmlns:p14="http://schemas.microsoft.com/office/powerpoint/2010/main" val="38617445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187624" y="260648"/>
            <a:ext cx="8229600" cy="777875"/>
          </a:xfrm>
        </p:spPr>
        <p:txBody>
          <a:bodyPr>
            <a:normAutofit fontScale="90000"/>
          </a:bodyPr>
          <a:lstStyle/>
          <a:p>
            <a:pPr eaLnBrk="1" hangingPunct="1"/>
            <a:r>
              <a:rPr lang="en-GB" sz="3200" b="1" dirty="0">
                <a:latin typeface="Arial" charset="0"/>
              </a:rPr>
              <a:t>Language of the Month </a:t>
            </a:r>
            <a:br>
              <a:rPr lang="en-GB" sz="3200" b="1" dirty="0">
                <a:latin typeface="Arial" charset="0"/>
              </a:rPr>
            </a:br>
            <a:r>
              <a:rPr lang="en-GB" sz="1800" b="1" dirty="0">
                <a:latin typeface="Arial" charset="0"/>
              </a:rPr>
              <a:t>(source: Linda Mullis 2007)</a:t>
            </a:r>
            <a:endParaRPr lang="en-US" sz="1800" b="1" dirty="0">
              <a:latin typeface="Arial" charset="0"/>
            </a:endParaRPr>
          </a:p>
        </p:txBody>
      </p:sp>
      <p:sp>
        <p:nvSpPr>
          <p:cNvPr id="22531" name="Rectangle 3"/>
          <p:cNvSpPr>
            <a:spLocks noGrp="1" noChangeArrowheads="1"/>
          </p:cNvSpPr>
          <p:nvPr>
            <p:ph type="body" idx="1"/>
          </p:nvPr>
        </p:nvSpPr>
        <p:spPr>
          <a:xfrm>
            <a:off x="1115616" y="1196752"/>
            <a:ext cx="8229600" cy="5545138"/>
          </a:xfrm>
        </p:spPr>
        <p:txBody>
          <a:bodyPr/>
          <a:lstStyle/>
          <a:p>
            <a:pPr marL="0" indent="0" eaLnBrk="1" hangingPunct="1">
              <a:lnSpc>
                <a:spcPct val="90000"/>
              </a:lnSpc>
              <a:buFontTx/>
              <a:buNone/>
              <a:defRPr/>
            </a:pPr>
            <a:r>
              <a:rPr lang="en-GB" sz="2400" dirty="0" smtClean="0">
                <a:latin typeface="Arial" charset="0"/>
              </a:rPr>
              <a:t>Five </a:t>
            </a:r>
            <a:r>
              <a:rPr lang="en-GB" sz="2400" dirty="0">
                <a:latin typeface="Arial" charset="0"/>
              </a:rPr>
              <a:t>different languages were focused on:</a:t>
            </a:r>
          </a:p>
          <a:p>
            <a:pPr eaLnBrk="1" hangingPunct="1">
              <a:lnSpc>
                <a:spcPct val="90000"/>
              </a:lnSpc>
              <a:buFontTx/>
              <a:buNone/>
              <a:defRPr/>
            </a:pPr>
            <a:r>
              <a:rPr lang="en-GB" sz="2400" dirty="0">
                <a:latin typeface="Arial" charset="0"/>
              </a:rPr>
              <a:t>French, Bengali (</a:t>
            </a:r>
            <a:r>
              <a:rPr lang="en-GB" sz="2400" dirty="0" err="1">
                <a:latin typeface="Arial" charset="0"/>
              </a:rPr>
              <a:t>Sylheti</a:t>
            </a:r>
            <a:r>
              <a:rPr lang="en-GB" sz="2400" dirty="0">
                <a:latin typeface="Arial" charset="0"/>
              </a:rPr>
              <a:t>), Spanish, Urdu, Tamil</a:t>
            </a:r>
            <a:r>
              <a:rPr lang="en-GB" sz="2400" dirty="0" smtClean="0">
                <a:latin typeface="Arial" charset="0"/>
              </a:rPr>
              <a:t>.</a:t>
            </a:r>
          </a:p>
          <a:p>
            <a:pPr eaLnBrk="1" hangingPunct="1">
              <a:lnSpc>
                <a:spcPct val="90000"/>
              </a:lnSpc>
              <a:buFontTx/>
              <a:buNone/>
              <a:defRPr/>
            </a:pPr>
            <a:endParaRPr lang="en-GB" sz="2400" dirty="0">
              <a:latin typeface="Arial" charset="0"/>
            </a:endParaRPr>
          </a:p>
          <a:p>
            <a:pPr eaLnBrk="1" hangingPunct="1">
              <a:lnSpc>
                <a:spcPct val="90000"/>
              </a:lnSpc>
              <a:defRPr/>
            </a:pPr>
            <a:r>
              <a:rPr lang="en-GB" sz="2400" dirty="0">
                <a:latin typeface="Arial" charset="0"/>
              </a:rPr>
              <a:t>Large display was put up in the Nursery entrance hall.</a:t>
            </a:r>
          </a:p>
          <a:p>
            <a:pPr eaLnBrk="1" hangingPunct="1">
              <a:lnSpc>
                <a:spcPct val="90000"/>
              </a:lnSpc>
              <a:defRPr/>
            </a:pPr>
            <a:r>
              <a:rPr lang="en-GB" sz="2400" dirty="0">
                <a:latin typeface="Arial" charset="0"/>
              </a:rPr>
              <a:t>Maps showing countries where each language was spoken.</a:t>
            </a:r>
          </a:p>
          <a:p>
            <a:pPr eaLnBrk="1" hangingPunct="1">
              <a:lnSpc>
                <a:spcPct val="90000"/>
              </a:lnSpc>
              <a:defRPr/>
            </a:pPr>
            <a:r>
              <a:rPr lang="en-GB" sz="2400" dirty="0">
                <a:latin typeface="Arial" charset="0"/>
              </a:rPr>
              <a:t>Photos and pictures of different countries displayed.</a:t>
            </a:r>
          </a:p>
          <a:p>
            <a:pPr eaLnBrk="1" hangingPunct="1">
              <a:lnSpc>
                <a:spcPct val="90000"/>
              </a:lnSpc>
              <a:defRPr/>
            </a:pPr>
            <a:r>
              <a:rPr lang="en-GB" sz="2400" dirty="0">
                <a:latin typeface="Arial" charset="0"/>
              </a:rPr>
              <a:t>Story telling sessions planned.</a:t>
            </a:r>
          </a:p>
          <a:p>
            <a:pPr eaLnBrk="1" hangingPunct="1">
              <a:lnSpc>
                <a:spcPct val="90000"/>
              </a:lnSpc>
              <a:defRPr/>
            </a:pPr>
            <a:r>
              <a:rPr lang="en-GB" sz="2400" dirty="0">
                <a:latin typeface="Arial" charset="0"/>
              </a:rPr>
              <a:t>Songs in different languages.</a:t>
            </a:r>
          </a:p>
          <a:p>
            <a:pPr eaLnBrk="1" hangingPunct="1">
              <a:lnSpc>
                <a:spcPct val="90000"/>
              </a:lnSpc>
              <a:defRPr/>
            </a:pPr>
            <a:r>
              <a:rPr lang="en-GB" sz="2400" dirty="0">
                <a:latin typeface="Arial" charset="0"/>
              </a:rPr>
              <a:t>Dual language books, tapes, </a:t>
            </a:r>
            <a:r>
              <a:rPr lang="en-GB" sz="2400" dirty="0" err="1">
                <a:latin typeface="Arial" charset="0"/>
              </a:rPr>
              <a:t>cds</a:t>
            </a:r>
            <a:endParaRPr lang="en-GB" sz="2400" dirty="0">
              <a:latin typeface="Arial" charset="0"/>
            </a:endParaRPr>
          </a:p>
          <a:p>
            <a:pPr eaLnBrk="1" hangingPunct="1">
              <a:lnSpc>
                <a:spcPct val="90000"/>
              </a:lnSpc>
              <a:defRPr/>
            </a:pPr>
            <a:r>
              <a:rPr lang="en-GB" sz="2400" dirty="0">
                <a:latin typeface="Arial" charset="0"/>
              </a:rPr>
              <a:t>Resources given to all staff – basic vocabulary.</a:t>
            </a:r>
          </a:p>
          <a:p>
            <a:pPr eaLnBrk="1" hangingPunct="1">
              <a:lnSpc>
                <a:spcPct val="90000"/>
              </a:lnSpc>
              <a:defRPr/>
            </a:pPr>
            <a:r>
              <a:rPr lang="en-GB" sz="2400" dirty="0">
                <a:latin typeface="Arial" charset="0"/>
              </a:rPr>
              <a:t>Input from children’s families encouraged.</a:t>
            </a:r>
          </a:p>
          <a:p>
            <a:pPr marL="0" indent="0" algn="ctr" eaLnBrk="1" hangingPunct="1">
              <a:lnSpc>
                <a:spcPct val="90000"/>
              </a:lnSpc>
              <a:buFontTx/>
              <a:buNone/>
              <a:defRPr/>
            </a:pPr>
            <a:endParaRPr lang="en-US" sz="2400" dirty="0">
              <a:latin typeface="Arial" charset="0"/>
            </a:endParaRPr>
          </a:p>
        </p:txBody>
      </p:sp>
    </p:spTree>
    <p:extLst>
      <p:ext uri="{BB962C8B-B14F-4D97-AF65-F5344CB8AC3E}">
        <p14:creationId xmlns:p14="http://schemas.microsoft.com/office/powerpoint/2010/main" val="2880297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1000"/>
                                        <p:tgtEl>
                                          <p:spTgt spid="22531">
                                            <p:txEl>
                                              <p:pRg st="3" end="3"/>
                                            </p:txEl>
                                          </p:spTgt>
                                        </p:tgtEl>
                                      </p:cBhvr>
                                    </p:animEffect>
                                    <p:anim calcmode="lin" valueType="num">
                                      <p:cBhvr>
                                        <p:cTn id="22"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fade">
                                      <p:cBhvr>
                                        <p:cTn id="28" dur="1000"/>
                                        <p:tgtEl>
                                          <p:spTgt spid="22531">
                                            <p:txEl>
                                              <p:pRg st="4" end="4"/>
                                            </p:txEl>
                                          </p:spTgt>
                                        </p:tgtEl>
                                      </p:cBhvr>
                                    </p:animEffect>
                                    <p:anim calcmode="lin" valueType="num">
                                      <p:cBhvr>
                                        <p:cTn id="29"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5" end="5"/>
                                            </p:txEl>
                                          </p:spTgt>
                                        </p:tgtEl>
                                        <p:attrNameLst>
                                          <p:attrName>style.visibility</p:attrName>
                                        </p:attrNameLst>
                                      </p:cBhvr>
                                      <p:to>
                                        <p:strVal val="visible"/>
                                      </p:to>
                                    </p:set>
                                    <p:animEffect transition="in" filter="fade">
                                      <p:cBhvr>
                                        <p:cTn id="35" dur="1000"/>
                                        <p:tgtEl>
                                          <p:spTgt spid="22531">
                                            <p:txEl>
                                              <p:pRg st="5" end="5"/>
                                            </p:txEl>
                                          </p:spTgt>
                                        </p:tgtEl>
                                      </p:cBhvr>
                                    </p:animEffect>
                                    <p:anim calcmode="lin" valueType="num">
                                      <p:cBhvr>
                                        <p:cTn id="36"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1000"/>
                                        <p:tgtEl>
                                          <p:spTgt spid="22531">
                                            <p:txEl>
                                              <p:pRg st="6" end="6"/>
                                            </p:txEl>
                                          </p:spTgt>
                                        </p:tgtEl>
                                      </p:cBhvr>
                                    </p:animEffect>
                                    <p:anim calcmode="lin" valueType="num">
                                      <p:cBhvr>
                                        <p:cTn id="43"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Effect transition="in" filter="fade">
                                      <p:cBhvr>
                                        <p:cTn id="49" dur="1000"/>
                                        <p:tgtEl>
                                          <p:spTgt spid="22531">
                                            <p:txEl>
                                              <p:pRg st="7" end="7"/>
                                            </p:txEl>
                                          </p:spTgt>
                                        </p:tgtEl>
                                      </p:cBhvr>
                                    </p:animEffect>
                                    <p:anim calcmode="lin" valueType="num">
                                      <p:cBhvr>
                                        <p:cTn id="50"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25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531">
                                            <p:txEl>
                                              <p:pRg st="8" end="8"/>
                                            </p:txEl>
                                          </p:spTgt>
                                        </p:tgtEl>
                                        <p:attrNameLst>
                                          <p:attrName>style.visibility</p:attrName>
                                        </p:attrNameLst>
                                      </p:cBhvr>
                                      <p:to>
                                        <p:strVal val="visible"/>
                                      </p:to>
                                    </p:set>
                                    <p:animEffect transition="in" filter="fade">
                                      <p:cBhvr>
                                        <p:cTn id="56" dur="1000"/>
                                        <p:tgtEl>
                                          <p:spTgt spid="22531">
                                            <p:txEl>
                                              <p:pRg st="8" end="8"/>
                                            </p:txEl>
                                          </p:spTgt>
                                        </p:tgtEl>
                                      </p:cBhvr>
                                    </p:animEffect>
                                    <p:anim calcmode="lin" valueType="num">
                                      <p:cBhvr>
                                        <p:cTn id="57" dur="10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25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531">
                                            <p:txEl>
                                              <p:pRg st="9" end="9"/>
                                            </p:txEl>
                                          </p:spTgt>
                                        </p:tgtEl>
                                        <p:attrNameLst>
                                          <p:attrName>style.visibility</p:attrName>
                                        </p:attrNameLst>
                                      </p:cBhvr>
                                      <p:to>
                                        <p:strVal val="visible"/>
                                      </p:to>
                                    </p:set>
                                    <p:animEffect transition="in" filter="fade">
                                      <p:cBhvr>
                                        <p:cTn id="63" dur="1000"/>
                                        <p:tgtEl>
                                          <p:spTgt spid="22531">
                                            <p:txEl>
                                              <p:pRg st="9" end="9"/>
                                            </p:txEl>
                                          </p:spTgt>
                                        </p:tgtEl>
                                      </p:cBhvr>
                                    </p:animEffect>
                                    <p:anim calcmode="lin" valueType="num">
                                      <p:cBhvr>
                                        <p:cTn id="64" dur="10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25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531">
                                            <p:txEl>
                                              <p:pRg st="10" end="10"/>
                                            </p:txEl>
                                          </p:spTgt>
                                        </p:tgtEl>
                                        <p:attrNameLst>
                                          <p:attrName>style.visibility</p:attrName>
                                        </p:attrNameLst>
                                      </p:cBhvr>
                                      <p:to>
                                        <p:strVal val="visible"/>
                                      </p:to>
                                    </p:set>
                                    <p:animEffect transition="in" filter="fade">
                                      <p:cBhvr>
                                        <p:cTn id="70" dur="1000"/>
                                        <p:tgtEl>
                                          <p:spTgt spid="22531">
                                            <p:txEl>
                                              <p:pRg st="10" end="10"/>
                                            </p:txEl>
                                          </p:spTgt>
                                        </p:tgtEl>
                                      </p:cBhvr>
                                    </p:animEffect>
                                    <p:anim calcmode="lin" valueType="num">
                                      <p:cBhvr>
                                        <p:cTn id="71" dur="10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253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title"/>
          </p:nvPr>
        </p:nvSpPr>
        <p:spPr>
          <a:xfrm>
            <a:off x="1043608" y="260648"/>
            <a:ext cx="8229600" cy="777875"/>
          </a:xfrm>
        </p:spPr>
        <p:txBody>
          <a:bodyPr/>
          <a:lstStyle/>
          <a:p>
            <a:pPr eaLnBrk="1" hangingPunct="1"/>
            <a:r>
              <a:rPr lang="en-GB" sz="3600" dirty="0">
                <a:latin typeface="Arial" charset="0"/>
              </a:rPr>
              <a:t>Children’s photographs displayed.</a:t>
            </a:r>
            <a:endParaRPr lang="en-US" sz="3600" dirty="0">
              <a:latin typeface="Arial" charset="0"/>
            </a:endParaRPr>
          </a:p>
        </p:txBody>
      </p:sp>
      <p:pic>
        <p:nvPicPr>
          <p:cNvPr id="27650" name="Picture 7" descr="sheringham 0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340768"/>
            <a:ext cx="7704137" cy="4867275"/>
          </a:xfrm>
          <a:noFill/>
        </p:spPr>
      </p:pic>
    </p:spTree>
    <p:extLst>
      <p:ext uri="{BB962C8B-B14F-4D97-AF65-F5344CB8AC3E}">
        <p14:creationId xmlns:p14="http://schemas.microsoft.com/office/powerpoint/2010/main" val="12993088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title"/>
          </p:nvPr>
        </p:nvSpPr>
        <p:spPr>
          <a:xfrm>
            <a:off x="1043608" y="260648"/>
            <a:ext cx="8229600" cy="777875"/>
          </a:xfrm>
        </p:spPr>
        <p:txBody>
          <a:bodyPr/>
          <a:lstStyle/>
          <a:p>
            <a:pPr eaLnBrk="1" hangingPunct="1"/>
            <a:r>
              <a:rPr lang="en-GB" sz="3600" dirty="0">
                <a:latin typeface="Arial" charset="0"/>
              </a:rPr>
              <a:t>Information about languages given.</a:t>
            </a:r>
            <a:endParaRPr lang="en-US" sz="3600" dirty="0">
              <a:latin typeface="Arial" charset="0"/>
            </a:endParaRPr>
          </a:p>
        </p:txBody>
      </p:sp>
      <p:pic>
        <p:nvPicPr>
          <p:cNvPr id="28674" name="Picture 5" descr="sheringham 01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484313"/>
            <a:ext cx="6842125" cy="4519612"/>
          </a:xfrm>
          <a:noFill/>
        </p:spPr>
      </p:pic>
    </p:spTree>
    <p:extLst>
      <p:ext uri="{BB962C8B-B14F-4D97-AF65-F5344CB8AC3E}">
        <p14:creationId xmlns:p14="http://schemas.microsoft.com/office/powerpoint/2010/main" val="2566358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Introductions</a:t>
            </a:r>
            <a:endParaRPr lang="en-GB" dirty="0"/>
          </a:p>
        </p:txBody>
      </p:sp>
      <p:sp>
        <p:nvSpPr>
          <p:cNvPr id="5" name="Content Placeholder 4"/>
          <p:cNvSpPr>
            <a:spLocks noGrp="1"/>
          </p:cNvSpPr>
          <p:nvPr>
            <p:ph idx="1"/>
          </p:nvPr>
        </p:nvSpPr>
        <p:spPr/>
        <p:txBody>
          <a:bodyPr/>
          <a:lstStyle/>
          <a:p>
            <a:pPr marL="82296" indent="0">
              <a:buNone/>
            </a:pPr>
            <a:r>
              <a:rPr lang="en-GB" dirty="0" smtClean="0"/>
              <a:t>Please give a short introduction about yourself, your experience with EAL pupils and what you hope to gain from today’s workshop.</a:t>
            </a:r>
            <a:endParaRPr lang="en-GB" dirty="0"/>
          </a:p>
        </p:txBody>
      </p:sp>
    </p:spTree>
    <p:extLst>
      <p:ext uri="{BB962C8B-B14F-4D97-AF65-F5344CB8AC3E}">
        <p14:creationId xmlns:p14="http://schemas.microsoft.com/office/powerpoint/2010/main" val="9262414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
          <p:cNvSpPr>
            <a:spLocks noGrp="1" noChangeArrowheads="1"/>
          </p:cNvSpPr>
          <p:nvPr>
            <p:ph type="title"/>
          </p:nvPr>
        </p:nvSpPr>
        <p:spPr>
          <a:xfrm>
            <a:off x="1187624" y="332656"/>
            <a:ext cx="8229600" cy="777875"/>
          </a:xfrm>
        </p:spPr>
        <p:txBody>
          <a:bodyPr>
            <a:normAutofit fontScale="90000"/>
          </a:bodyPr>
          <a:lstStyle/>
          <a:p>
            <a:pPr eaLnBrk="1" hangingPunct="1"/>
            <a:r>
              <a:rPr lang="en-GB" sz="3600" dirty="0">
                <a:latin typeface="Arial" charset="0"/>
              </a:rPr>
              <a:t/>
            </a:r>
            <a:br>
              <a:rPr lang="en-GB" sz="3600" dirty="0">
                <a:latin typeface="Arial" charset="0"/>
              </a:rPr>
            </a:br>
            <a:r>
              <a:rPr lang="en-GB" sz="3600" dirty="0">
                <a:latin typeface="Arial" charset="0"/>
              </a:rPr>
              <a:t>Maps showing countries where </a:t>
            </a:r>
            <a:br>
              <a:rPr lang="en-GB" sz="3600" dirty="0">
                <a:latin typeface="Arial" charset="0"/>
              </a:rPr>
            </a:br>
            <a:r>
              <a:rPr lang="en-GB" sz="3600" dirty="0">
                <a:latin typeface="Arial" charset="0"/>
              </a:rPr>
              <a:t>each language is spoken.</a:t>
            </a:r>
            <a:endParaRPr lang="en-US" sz="3600" dirty="0">
              <a:latin typeface="Arial" charset="0"/>
            </a:endParaRPr>
          </a:p>
        </p:txBody>
      </p:sp>
      <p:pic>
        <p:nvPicPr>
          <p:cNvPr id="29698" name="Picture 9" descr="sheringham 01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773238"/>
            <a:ext cx="6481763" cy="4479925"/>
          </a:xfrm>
          <a:noFill/>
        </p:spPr>
      </p:pic>
    </p:spTree>
    <p:extLst>
      <p:ext uri="{BB962C8B-B14F-4D97-AF65-F5344CB8AC3E}">
        <p14:creationId xmlns:p14="http://schemas.microsoft.com/office/powerpoint/2010/main" val="14555371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title"/>
          </p:nvPr>
        </p:nvSpPr>
        <p:spPr>
          <a:xfrm>
            <a:off x="1115616" y="260648"/>
            <a:ext cx="8229600" cy="993775"/>
          </a:xfrm>
        </p:spPr>
        <p:txBody>
          <a:bodyPr>
            <a:normAutofit fontScale="90000"/>
          </a:bodyPr>
          <a:lstStyle/>
          <a:p>
            <a:pPr eaLnBrk="1" hangingPunct="1"/>
            <a:r>
              <a:rPr lang="en-GB" sz="3600" dirty="0">
                <a:latin typeface="Arial" charset="0"/>
              </a:rPr>
              <a:t>Children’s parents contributed information</a:t>
            </a:r>
            <a:r>
              <a:rPr lang="en-GB" sz="4000" dirty="0">
                <a:latin typeface="Arial" charset="0"/>
              </a:rPr>
              <a:t>.</a:t>
            </a:r>
            <a:endParaRPr lang="en-US" sz="4000" dirty="0">
              <a:latin typeface="Arial" charset="0"/>
            </a:endParaRPr>
          </a:p>
        </p:txBody>
      </p:sp>
      <p:pic>
        <p:nvPicPr>
          <p:cNvPr id="30722" name="Picture 7" descr="sheringham 01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773238"/>
            <a:ext cx="6697663" cy="4340225"/>
          </a:xfrm>
          <a:noFill/>
        </p:spPr>
      </p:pic>
    </p:spTree>
    <p:extLst>
      <p:ext uri="{BB962C8B-B14F-4D97-AF65-F5344CB8AC3E}">
        <p14:creationId xmlns:p14="http://schemas.microsoft.com/office/powerpoint/2010/main" val="21456598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
          <p:cNvSpPr>
            <a:spLocks noGrp="1" noChangeArrowheads="1"/>
          </p:cNvSpPr>
          <p:nvPr>
            <p:ph type="title"/>
          </p:nvPr>
        </p:nvSpPr>
        <p:spPr/>
        <p:txBody>
          <a:bodyPr/>
          <a:lstStyle/>
          <a:p>
            <a:pPr eaLnBrk="1" hangingPunct="1"/>
            <a:r>
              <a:rPr lang="en-GB" sz="3600">
                <a:latin typeface="Arial" charset="0"/>
              </a:rPr>
              <a:t>Number lines in different languages.</a:t>
            </a:r>
            <a:endParaRPr lang="en-US" sz="3600">
              <a:latin typeface="Arial" charset="0"/>
            </a:endParaRPr>
          </a:p>
        </p:txBody>
      </p:sp>
      <p:pic>
        <p:nvPicPr>
          <p:cNvPr id="31746" name="Picture 9" descr="sheringham 01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700213"/>
            <a:ext cx="6626225" cy="3925887"/>
          </a:xfrm>
          <a:noFill/>
        </p:spPr>
      </p:pic>
    </p:spTree>
    <p:extLst>
      <p:ext uri="{BB962C8B-B14F-4D97-AF65-F5344CB8AC3E}">
        <p14:creationId xmlns:p14="http://schemas.microsoft.com/office/powerpoint/2010/main" val="16487915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69" name="Picture 5" descr="sheringham 006"/>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33450" y="274638"/>
            <a:ext cx="7599363" cy="6111875"/>
          </a:xfrm>
          <a:noFill/>
        </p:spPr>
      </p:pic>
    </p:spTree>
    <p:extLst>
      <p:ext uri="{BB962C8B-B14F-4D97-AF65-F5344CB8AC3E}">
        <p14:creationId xmlns:p14="http://schemas.microsoft.com/office/powerpoint/2010/main" val="3582107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sheringham 007"/>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95350" y="274638"/>
            <a:ext cx="7351713" cy="5851525"/>
          </a:xfrm>
          <a:noFill/>
        </p:spPr>
      </p:pic>
    </p:spTree>
    <p:extLst>
      <p:ext uri="{BB962C8B-B14F-4D97-AF65-F5344CB8AC3E}">
        <p14:creationId xmlns:p14="http://schemas.microsoft.com/office/powerpoint/2010/main" val="1466535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White Teacher </a:t>
            </a:r>
            <a:br>
              <a:rPr lang="en-GB" dirty="0" smtClean="0"/>
            </a:br>
            <a:r>
              <a:rPr lang="en-GB" dirty="0" smtClean="0"/>
              <a:t>Vivian </a:t>
            </a:r>
            <a:r>
              <a:rPr lang="en-GB" dirty="0" err="1" smtClean="0"/>
              <a:t>Gussin</a:t>
            </a:r>
            <a:r>
              <a:rPr lang="en-GB" dirty="0" smtClean="0"/>
              <a:t> Paley</a:t>
            </a:r>
            <a:endParaRPr lang="en-GB" dirty="0"/>
          </a:p>
        </p:txBody>
      </p:sp>
      <p:sp>
        <p:nvSpPr>
          <p:cNvPr id="3" name="Content Placeholder 2"/>
          <p:cNvSpPr>
            <a:spLocks noGrp="1"/>
          </p:cNvSpPr>
          <p:nvPr>
            <p:ph idx="1"/>
          </p:nvPr>
        </p:nvSpPr>
        <p:spPr/>
        <p:txBody>
          <a:bodyPr/>
          <a:lstStyle/>
          <a:p>
            <a:pPr marL="82296" indent="0">
              <a:buNone/>
            </a:pPr>
            <a:r>
              <a:rPr lang="en-GB" i="1" dirty="0" smtClean="0"/>
              <a:t>“Those of us who have been outsiders understand the need to be seen exactly as we are and to be accepted and valued.  Our safety lies in schools and societies in which faces with many shapes can feel an equal sense of belonging.  Our children must grow up knowing and liking those who look and speak in different ways, or they will live a strangers in a hostile land.”  (pp. 131-2)</a:t>
            </a:r>
            <a:endParaRPr lang="en-GB" i="1" dirty="0"/>
          </a:p>
        </p:txBody>
      </p:sp>
    </p:spTree>
    <p:extLst>
      <p:ext uri="{BB962C8B-B14F-4D97-AF65-F5344CB8AC3E}">
        <p14:creationId xmlns:p14="http://schemas.microsoft.com/office/powerpoint/2010/main" val="37884966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Planning for learning – the challenge</a:t>
            </a:r>
            <a:endParaRPr lang="en-GB" dirty="0"/>
          </a:p>
        </p:txBody>
      </p:sp>
      <p:sp>
        <p:nvSpPr>
          <p:cNvPr id="3" name="Content Placeholder 2"/>
          <p:cNvSpPr>
            <a:spLocks noGrp="1"/>
          </p:cNvSpPr>
          <p:nvPr>
            <p:ph idx="1"/>
          </p:nvPr>
        </p:nvSpPr>
        <p:spPr/>
        <p:txBody>
          <a:bodyPr/>
          <a:lstStyle/>
          <a:p>
            <a:r>
              <a:rPr lang="en-GB" b="1" dirty="0" smtClean="0"/>
              <a:t>Planning for cognitive challenge</a:t>
            </a:r>
          </a:p>
          <a:p>
            <a:pPr lvl="1"/>
            <a:r>
              <a:rPr lang="en-GB" dirty="0" smtClean="0"/>
              <a:t>To make the curriculum accessible for EAL learners without over simplifying the learning</a:t>
            </a:r>
          </a:p>
          <a:p>
            <a:pPr marL="82296" indent="0">
              <a:buNone/>
            </a:pPr>
            <a:endParaRPr lang="en-GB" dirty="0"/>
          </a:p>
          <a:p>
            <a:r>
              <a:rPr lang="en-GB" b="1" dirty="0" smtClean="0"/>
              <a:t>Planning for language development</a:t>
            </a:r>
          </a:p>
          <a:p>
            <a:pPr lvl="1"/>
            <a:r>
              <a:rPr lang="en-GB" dirty="0" smtClean="0"/>
              <a:t>To make language comprehensible and also improve the EAL learners language learning skills</a:t>
            </a:r>
            <a:endParaRPr lang="en-GB" dirty="0"/>
          </a:p>
        </p:txBody>
      </p:sp>
    </p:spTree>
    <p:extLst>
      <p:ext uri="{BB962C8B-B14F-4D97-AF65-F5344CB8AC3E}">
        <p14:creationId xmlns:p14="http://schemas.microsoft.com/office/powerpoint/2010/main" val="3786384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Arial" charset="0"/>
              </a:rPr>
              <a:t>When planning …</a:t>
            </a:r>
          </a:p>
        </p:txBody>
      </p:sp>
      <p:sp>
        <p:nvSpPr>
          <p:cNvPr id="3" name="Content Placeholder 2"/>
          <p:cNvSpPr>
            <a:spLocks noGrp="1"/>
          </p:cNvSpPr>
          <p:nvPr>
            <p:ph idx="1"/>
          </p:nvPr>
        </p:nvSpPr>
        <p:spPr>
          <a:xfrm>
            <a:off x="1259632" y="1772816"/>
            <a:ext cx="7696200" cy="4768850"/>
          </a:xfrm>
        </p:spPr>
        <p:txBody>
          <a:bodyPr/>
          <a:lstStyle/>
          <a:p>
            <a:pPr>
              <a:defRPr/>
            </a:pPr>
            <a:r>
              <a:rPr lang="en-GB" dirty="0"/>
              <a:t>Place a special emphasis on speaking and listening and ensure this has been built into your planning for every activity</a:t>
            </a:r>
          </a:p>
          <a:p>
            <a:pPr>
              <a:defRPr/>
            </a:pPr>
            <a:r>
              <a:rPr lang="en-GB" dirty="0"/>
              <a:t>Look for opportunities to make cross-curricular </a:t>
            </a:r>
            <a:r>
              <a:rPr lang="en-GB" dirty="0" smtClean="0"/>
              <a:t>links</a:t>
            </a:r>
          </a:p>
          <a:p>
            <a:pPr>
              <a:defRPr/>
            </a:pPr>
            <a:r>
              <a:rPr lang="en-GB" dirty="0" smtClean="0"/>
              <a:t>Always provide writing frames and rehearse these in shared and guided 		  writing before the independent 	  </a:t>
            </a:r>
            <a:r>
              <a:rPr lang="en-GB" dirty="0" smtClean="0"/>
              <a:t>challenge</a:t>
            </a:r>
            <a:r>
              <a:rPr lang="en-GB" dirty="0" smtClean="0"/>
              <a:t>.</a:t>
            </a:r>
            <a:endParaRPr lang="en-GB" dirty="0"/>
          </a:p>
          <a:p>
            <a:pPr marL="0" indent="0">
              <a:buFontTx/>
              <a:buNone/>
              <a:defRPr/>
            </a:pPr>
            <a:endParaRPr lang="en-US" dirty="0"/>
          </a:p>
        </p:txBody>
      </p:sp>
    </p:spTree>
    <p:extLst>
      <p:ext uri="{BB962C8B-B14F-4D97-AF65-F5344CB8AC3E}">
        <p14:creationId xmlns:p14="http://schemas.microsoft.com/office/powerpoint/2010/main" val="15517156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EAL learners</a:t>
            </a:r>
            <a:endParaRPr lang="en-GB" dirty="0"/>
          </a:p>
        </p:txBody>
      </p:sp>
      <p:sp>
        <p:nvSpPr>
          <p:cNvPr id="3" name="Content Placeholder 2"/>
          <p:cNvSpPr>
            <a:spLocks noGrp="1"/>
          </p:cNvSpPr>
          <p:nvPr>
            <p:ph idx="1"/>
          </p:nvPr>
        </p:nvSpPr>
        <p:spPr/>
        <p:txBody>
          <a:bodyPr/>
          <a:lstStyle/>
          <a:p>
            <a:r>
              <a:rPr lang="en-GB" dirty="0" smtClean="0"/>
              <a:t>Speaking, listening, reading and writing</a:t>
            </a:r>
          </a:p>
          <a:p>
            <a:r>
              <a:rPr lang="en-GB" dirty="0" smtClean="0"/>
              <a:t>Ensure planning has a focus on the language elements for that lesson and/or on particular EAL learner/s </a:t>
            </a:r>
          </a:p>
          <a:p>
            <a:pPr lvl="1"/>
            <a:r>
              <a:rPr lang="en-GB" dirty="0" smtClean="0"/>
              <a:t>What you expect learners to do with the language they are learning</a:t>
            </a:r>
          </a:p>
          <a:p>
            <a:pPr lvl="1"/>
            <a:r>
              <a:rPr lang="en-GB" dirty="0" smtClean="0"/>
              <a:t>The kinds of language they will need to do the activities</a:t>
            </a:r>
          </a:p>
          <a:p>
            <a:r>
              <a:rPr lang="en-GB" dirty="0" smtClean="0"/>
              <a:t>Anticipate difficulties</a:t>
            </a:r>
          </a:p>
          <a:p>
            <a:pPr marL="82296" indent="0">
              <a:buNone/>
            </a:pPr>
            <a:endParaRPr lang="en-GB" dirty="0" smtClean="0"/>
          </a:p>
          <a:p>
            <a:pPr marL="82296" indent="0">
              <a:buNone/>
            </a:pPr>
            <a:endParaRPr lang="en-GB" dirty="0" smtClean="0"/>
          </a:p>
          <a:p>
            <a:endParaRPr lang="en-GB" dirty="0"/>
          </a:p>
        </p:txBody>
      </p:sp>
    </p:spTree>
    <p:extLst>
      <p:ext uri="{BB962C8B-B14F-4D97-AF65-F5344CB8AC3E}">
        <p14:creationId xmlns:p14="http://schemas.microsoft.com/office/powerpoint/2010/main" val="36011465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EAL learners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468855"/>
              </p:ext>
            </p:extLst>
          </p:nvPr>
        </p:nvGraphicFramePr>
        <p:xfrm>
          <a:off x="179510" y="1461414"/>
          <a:ext cx="8723490" cy="5422129"/>
        </p:xfrm>
        <a:graphic>
          <a:graphicData uri="http://schemas.openxmlformats.org/drawingml/2006/table">
            <a:tbl>
              <a:tblPr firstRow="1" bandRow="1">
                <a:tableStyleId>{F5AB1C69-6EDB-4FF4-983F-18BD219EF322}</a:tableStyleId>
              </a:tblPr>
              <a:tblGrid>
                <a:gridCol w="1453915"/>
                <a:gridCol w="1453915"/>
                <a:gridCol w="1453915"/>
                <a:gridCol w="1453915"/>
                <a:gridCol w="1453915"/>
                <a:gridCol w="1453915"/>
              </a:tblGrid>
              <a:tr h="899793">
                <a:tc>
                  <a:txBody>
                    <a:bodyPr/>
                    <a:lstStyle/>
                    <a:p>
                      <a:r>
                        <a:rPr lang="en-GB" dirty="0" smtClean="0"/>
                        <a:t>Curriculum</a:t>
                      </a:r>
                      <a:r>
                        <a:rPr lang="en-GB" baseline="0" dirty="0" smtClean="0"/>
                        <a:t> objectives</a:t>
                      </a:r>
                      <a:endParaRPr lang="en-GB" dirty="0"/>
                    </a:p>
                  </a:txBody>
                  <a:tcPr/>
                </a:tc>
                <a:tc>
                  <a:txBody>
                    <a:bodyPr/>
                    <a:lstStyle/>
                    <a:p>
                      <a:r>
                        <a:rPr lang="en-GB" dirty="0" smtClean="0"/>
                        <a:t>Activities</a:t>
                      </a:r>
                      <a:endParaRPr lang="en-GB" dirty="0"/>
                    </a:p>
                  </a:txBody>
                  <a:tcPr/>
                </a:tc>
                <a:tc>
                  <a:txBody>
                    <a:bodyPr/>
                    <a:lstStyle/>
                    <a:p>
                      <a:r>
                        <a:rPr lang="en-GB" dirty="0" smtClean="0"/>
                        <a:t>Language Functions</a:t>
                      </a:r>
                      <a:endParaRPr lang="en-GB" dirty="0"/>
                    </a:p>
                  </a:txBody>
                  <a:tcPr/>
                </a:tc>
                <a:tc>
                  <a:txBody>
                    <a:bodyPr/>
                    <a:lstStyle/>
                    <a:p>
                      <a:r>
                        <a:rPr lang="en-GB" dirty="0" smtClean="0"/>
                        <a:t>Language Features</a:t>
                      </a:r>
                      <a:endParaRPr lang="en-GB" dirty="0"/>
                    </a:p>
                  </a:txBody>
                  <a:tcPr/>
                </a:tc>
                <a:tc>
                  <a:txBody>
                    <a:bodyPr/>
                    <a:lstStyle/>
                    <a:p>
                      <a:r>
                        <a:rPr lang="en-GB" dirty="0" smtClean="0"/>
                        <a:t>Language Structures</a:t>
                      </a:r>
                      <a:endParaRPr lang="en-GB" dirty="0"/>
                    </a:p>
                  </a:txBody>
                  <a:tcPr/>
                </a:tc>
                <a:tc>
                  <a:txBody>
                    <a:bodyPr/>
                    <a:lstStyle/>
                    <a:p>
                      <a:r>
                        <a:rPr lang="en-GB" dirty="0" smtClean="0"/>
                        <a:t>Academic</a:t>
                      </a:r>
                    </a:p>
                    <a:p>
                      <a:r>
                        <a:rPr lang="en-GB" dirty="0" smtClean="0"/>
                        <a:t>Vocabulary</a:t>
                      </a:r>
                      <a:endParaRPr lang="en-GB" dirty="0"/>
                    </a:p>
                  </a:txBody>
                  <a:tcPr/>
                </a:tc>
              </a:tr>
              <a:tr h="1439669">
                <a:tc>
                  <a:txBody>
                    <a:bodyPr/>
                    <a:lstStyle/>
                    <a:p>
                      <a:r>
                        <a:rPr lang="en-GB" dirty="0" smtClean="0"/>
                        <a:t>Desired outcomes</a:t>
                      </a:r>
                      <a:endParaRPr lang="en-GB" dirty="0"/>
                    </a:p>
                  </a:txBody>
                  <a:tcPr/>
                </a:tc>
                <a:tc>
                  <a:txBody>
                    <a:bodyPr/>
                    <a:lstStyle/>
                    <a:p>
                      <a:r>
                        <a:rPr lang="en-GB" dirty="0" smtClean="0"/>
                        <a:t>What will be done by learners</a:t>
                      </a:r>
                      <a:endParaRPr lang="en-GB" dirty="0"/>
                    </a:p>
                  </a:txBody>
                  <a:tcPr/>
                </a:tc>
                <a:tc>
                  <a:txBody>
                    <a:bodyPr/>
                    <a:lstStyle/>
                    <a:p>
                      <a:r>
                        <a:rPr lang="en-GB" dirty="0" smtClean="0"/>
                        <a:t>Techniques required in use of language</a:t>
                      </a:r>
                      <a:endParaRPr lang="en-GB" dirty="0"/>
                    </a:p>
                  </a:txBody>
                  <a:tcPr/>
                </a:tc>
                <a:tc>
                  <a:txBody>
                    <a:bodyPr/>
                    <a:lstStyle/>
                    <a:p>
                      <a:r>
                        <a:rPr lang="en-GB" dirty="0" smtClean="0"/>
                        <a:t>Tone, style, voice, figurative</a:t>
                      </a:r>
                      <a:r>
                        <a:rPr lang="en-GB" baseline="0" dirty="0" smtClean="0"/>
                        <a:t> language, grammar</a:t>
                      </a:r>
                      <a:endParaRPr lang="en-GB" dirty="0"/>
                    </a:p>
                  </a:txBody>
                  <a:tcPr/>
                </a:tc>
                <a:tc>
                  <a:txBody>
                    <a:bodyPr/>
                    <a:lstStyle/>
                    <a:p>
                      <a:r>
                        <a:rPr lang="en-GB" dirty="0" smtClean="0"/>
                        <a:t>Examples of sentence starters, connectives</a:t>
                      </a:r>
                      <a:r>
                        <a:rPr lang="en-GB" baseline="0" dirty="0" smtClean="0"/>
                        <a:t> etc.</a:t>
                      </a:r>
                      <a:endParaRPr lang="en-GB" dirty="0"/>
                    </a:p>
                  </a:txBody>
                  <a:tcPr/>
                </a:tc>
                <a:tc>
                  <a:txBody>
                    <a:bodyPr/>
                    <a:lstStyle/>
                    <a:p>
                      <a:r>
                        <a:rPr lang="en-GB" dirty="0" smtClean="0"/>
                        <a:t>Context</a:t>
                      </a:r>
                      <a:r>
                        <a:rPr lang="en-GB" baseline="0" dirty="0" smtClean="0"/>
                        <a:t> related words</a:t>
                      </a:r>
                      <a:endParaRPr lang="en-GB" dirty="0"/>
                    </a:p>
                  </a:txBody>
                  <a:tcPr/>
                </a:tc>
              </a:tr>
              <a:tr h="3059297">
                <a:tc>
                  <a:txBody>
                    <a:bodyPr/>
                    <a:lstStyle/>
                    <a:p>
                      <a:r>
                        <a:rPr lang="en-GB" dirty="0" smtClean="0"/>
                        <a:t>To research, draft &amp; present a weather forecast supported by visual aids</a:t>
                      </a:r>
                      <a:endParaRPr lang="en-GB" dirty="0"/>
                    </a:p>
                  </a:txBody>
                  <a:tcPr/>
                </a:tc>
                <a:tc>
                  <a:txBody>
                    <a:bodyPr/>
                    <a:lstStyle/>
                    <a:p>
                      <a:r>
                        <a:rPr lang="en-GB" dirty="0" smtClean="0"/>
                        <a:t>Listening</a:t>
                      </a:r>
                      <a:r>
                        <a:rPr lang="en-GB" baseline="0" dirty="0" smtClean="0"/>
                        <a:t> to &amp; watching weather forecasts</a:t>
                      </a:r>
                    </a:p>
                    <a:p>
                      <a:endParaRPr lang="en-GB" baseline="0" dirty="0" smtClean="0"/>
                    </a:p>
                    <a:p>
                      <a:r>
                        <a:rPr lang="en-GB" baseline="0" dirty="0" smtClean="0"/>
                        <a:t>Reading forecasts </a:t>
                      </a:r>
                    </a:p>
                    <a:p>
                      <a:endParaRPr lang="en-GB" baseline="0" dirty="0" smtClean="0"/>
                    </a:p>
                    <a:p>
                      <a:r>
                        <a:rPr lang="en-GB" baseline="0" dirty="0" smtClean="0"/>
                        <a:t>Comparing differences</a:t>
                      </a:r>
                      <a:endParaRPr lang="en-GB" dirty="0"/>
                    </a:p>
                  </a:txBody>
                  <a:tcPr/>
                </a:tc>
                <a:tc>
                  <a:txBody>
                    <a:bodyPr/>
                    <a:lstStyle/>
                    <a:p>
                      <a:r>
                        <a:rPr lang="en-GB" dirty="0" smtClean="0"/>
                        <a:t>Compare</a:t>
                      </a:r>
                    </a:p>
                    <a:p>
                      <a:endParaRPr lang="en-GB" dirty="0" smtClean="0"/>
                    </a:p>
                    <a:p>
                      <a:r>
                        <a:rPr lang="en-GB" dirty="0" smtClean="0"/>
                        <a:t>Predict</a:t>
                      </a:r>
                    </a:p>
                    <a:p>
                      <a:endParaRPr lang="en-GB" dirty="0" smtClean="0"/>
                    </a:p>
                    <a:p>
                      <a:r>
                        <a:rPr lang="en-GB" dirty="0" smtClean="0"/>
                        <a:t>Sequence</a:t>
                      </a:r>
                    </a:p>
                    <a:p>
                      <a:endParaRPr lang="en-GB" dirty="0" smtClean="0"/>
                    </a:p>
                    <a:p>
                      <a:r>
                        <a:rPr lang="en-GB" dirty="0" smtClean="0"/>
                        <a:t>Describe, explain, justify </a:t>
                      </a:r>
                      <a:endParaRPr lang="en-GB" dirty="0"/>
                    </a:p>
                  </a:txBody>
                  <a:tcPr/>
                </a:tc>
                <a:tc>
                  <a:txBody>
                    <a:bodyPr/>
                    <a:lstStyle/>
                    <a:p>
                      <a:r>
                        <a:rPr lang="en-GB" dirty="0" smtClean="0"/>
                        <a:t>informal</a:t>
                      </a:r>
                    </a:p>
                    <a:p>
                      <a:endParaRPr lang="en-GB" dirty="0" smtClean="0"/>
                    </a:p>
                    <a:p>
                      <a:r>
                        <a:rPr lang="en-GB" dirty="0" smtClean="0"/>
                        <a:t>Future</a:t>
                      </a:r>
                      <a:r>
                        <a:rPr lang="en-GB" baseline="0" dirty="0" smtClean="0"/>
                        <a:t> tense</a:t>
                      </a:r>
                    </a:p>
                    <a:p>
                      <a:endParaRPr lang="en-GB" baseline="0" dirty="0" smtClean="0"/>
                    </a:p>
                    <a:p>
                      <a:r>
                        <a:rPr lang="en-GB" baseline="0" dirty="0" smtClean="0"/>
                        <a:t>Superlatives, e.g. coldest, highest etc.</a:t>
                      </a:r>
                      <a:endParaRPr lang="en-GB" dirty="0"/>
                    </a:p>
                  </a:txBody>
                  <a:tcPr/>
                </a:tc>
                <a:tc>
                  <a:txBody>
                    <a:bodyPr/>
                    <a:lstStyle/>
                    <a:p>
                      <a:r>
                        <a:rPr lang="en-GB" dirty="0" smtClean="0"/>
                        <a:t>Conditional, e.g. if… then…</a:t>
                      </a:r>
                    </a:p>
                    <a:p>
                      <a:endParaRPr lang="en-GB" dirty="0" smtClean="0"/>
                    </a:p>
                    <a:p>
                      <a:r>
                        <a:rPr lang="en-GB" dirty="0" smtClean="0"/>
                        <a:t>Comparison, e.g. it will be colder than on</a:t>
                      </a:r>
                      <a:endParaRPr lang="en-GB" dirty="0"/>
                    </a:p>
                  </a:txBody>
                  <a:tcPr/>
                </a:tc>
                <a:tc>
                  <a:txBody>
                    <a:bodyPr/>
                    <a:lstStyle/>
                    <a:p>
                      <a:r>
                        <a:rPr lang="en-GB" dirty="0" smtClean="0"/>
                        <a:t>Weather terms</a:t>
                      </a:r>
                    </a:p>
                    <a:p>
                      <a:endParaRPr lang="en-GB" dirty="0" smtClean="0"/>
                    </a:p>
                    <a:p>
                      <a:r>
                        <a:rPr lang="en-GB" dirty="0" smtClean="0"/>
                        <a:t>N, S, E, W</a:t>
                      </a:r>
                    </a:p>
                    <a:p>
                      <a:endParaRPr lang="en-GB" dirty="0" smtClean="0"/>
                    </a:p>
                    <a:p>
                      <a:r>
                        <a:rPr lang="en-GB" dirty="0" smtClean="0"/>
                        <a:t>Front, system, pressure,</a:t>
                      </a:r>
                      <a:r>
                        <a:rPr lang="en-GB" baseline="0" dirty="0" smtClean="0"/>
                        <a:t> temperature, pollen</a:t>
                      </a:r>
                      <a:endParaRPr lang="en-GB" dirty="0"/>
                    </a:p>
                  </a:txBody>
                  <a:tcPr/>
                </a:tc>
              </a:tr>
            </a:tbl>
          </a:graphicData>
        </a:graphic>
      </p:graphicFrame>
    </p:spTree>
    <p:extLst>
      <p:ext uri="{BB962C8B-B14F-4D97-AF65-F5344CB8AC3E}">
        <p14:creationId xmlns:p14="http://schemas.microsoft.com/office/powerpoint/2010/main" val="38115032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You</a:t>
            </a:r>
            <a:endParaRPr lang="en-GB" dirty="0"/>
          </a:p>
        </p:txBody>
      </p:sp>
      <p:sp>
        <p:nvSpPr>
          <p:cNvPr id="3" name="Content Placeholder 2"/>
          <p:cNvSpPr>
            <a:spLocks noGrp="1"/>
          </p:cNvSpPr>
          <p:nvPr>
            <p:ph idx="1"/>
          </p:nvPr>
        </p:nvSpPr>
        <p:spPr/>
        <p:txBody>
          <a:bodyPr/>
          <a:lstStyle/>
          <a:p>
            <a:r>
              <a:rPr lang="en-GB" dirty="0"/>
              <a:t>One person is to be an International New </a:t>
            </a:r>
            <a:r>
              <a:rPr lang="en-GB" dirty="0" smtClean="0"/>
              <a:t>Arrival learner.</a:t>
            </a:r>
            <a:endParaRPr lang="en-GB" dirty="0"/>
          </a:p>
          <a:p>
            <a:r>
              <a:rPr lang="en-GB" dirty="0"/>
              <a:t>This person cannot speak or understand any English!</a:t>
            </a:r>
          </a:p>
          <a:p>
            <a:r>
              <a:rPr lang="en-GB" dirty="0"/>
              <a:t>Play the game…</a:t>
            </a:r>
          </a:p>
          <a:p>
            <a:endParaRPr lang="en-GB" dirty="0"/>
          </a:p>
        </p:txBody>
      </p:sp>
    </p:spTree>
    <p:extLst>
      <p:ext uri="{BB962C8B-B14F-4D97-AF65-F5344CB8AC3E}">
        <p14:creationId xmlns:p14="http://schemas.microsoft.com/office/powerpoint/2010/main" val="2592188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t>
            </a:r>
            <a:endParaRPr lang="en-GB" dirty="0"/>
          </a:p>
        </p:txBody>
      </p:sp>
      <p:sp>
        <p:nvSpPr>
          <p:cNvPr id="3" name="Content Placeholder 2"/>
          <p:cNvSpPr>
            <a:spLocks noGrp="1"/>
          </p:cNvSpPr>
          <p:nvPr>
            <p:ph idx="1"/>
          </p:nvPr>
        </p:nvSpPr>
        <p:spPr/>
        <p:txBody>
          <a:bodyPr>
            <a:normAutofit fontScale="92500" lnSpcReduction="10000"/>
          </a:bodyPr>
          <a:lstStyle/>
          <a:p>
            <a:r>
              <a:rPr lang="en-GB" dirty="0"/>
              <a:t>Build assessment profiles for EAL pupils using formative assessment</a:t>
            </a:r>
          </a:p>
          <a:p>
            <a:r>
              <a:rPr lang="en-GB" dirty="0"/>
              <a:t>Standardised assessments are not always appropriate for EAL pupils.</a:t>
            </a:r>
          </a:p>
          <a:p>
            <a:r>
              <a:rPr lang="en-GB" dirty="0"/>
              <a:t>Needs to be multifaceted, involving a range of social contexts.</a:t>
            </a:r>
          </a:p>
          <a:p>
            <a:r>
              <a:rPr lang="en-GB" dirty="0"/>
              <a:t>Should involve all individuals that know the pupil well &amp; involve the pupil themselves</a:t>
            </a:r>
          </a:p>
          <a:p>
            <a:r>
              <a:rPr lang="en-GB" dirty="0"/>
              <a:t>A Language in Common (2000</a:t>
            </a:r>
            <a:r>
              <a:rPr lang="en-GB" dirty="0" smtClean="0"/>
              <a:t>)</a:t>
            </a:r>
          </a:p>
          <a:p>
            <a:r>
              <a:rPr lang="en-GB" dirty="0" smtClean="0"/>
              <a:t>Consider using ECAT for EYFS/KS1 learners</a:t>
            </a:r>
            <a:endParaRPr lang="en-GB" dirty="0"/>
          </a:p>
          <a:p>
            <a:endParaRPr lang="en-GB" dirty="0"/>
          </a:p>
        </p:txBody>
      </p:sp>
    </p:spTree>
    <p:extLst>
      <p:ext uri="{BB962C8B-B14F-4D97-AF65-F5344CB8AC3E}">
        <p14:creationId xmlns:p14="http://schemas.microsoft.com/office/powerpoint/2010/main" val="3444536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Assessment in the </a:t>
            </a:r>
            <a:r>
              <a:rPr lang="en-GB" dirty="0" smtClean="0"/>
              <a:t>learner’s </a:t>
            </a:r>
            <a:r>
              <a:rPr lang="en-GB" dirty="0" smtClean="0"/>
              <a:t>first language</a:t>
            </a:r>
            <a:endParaRPr lang="en-GB" dirty="0"/>
          </a:p>
        </p:txBody>
      </p:sp>
      <p:sp>
        <p:nvSpPr>
          <p:cNvPr id="3" name="Content Placeholder 2"/>
          <p:cNvSpPr>
            <a:spLocks noGrp="1"/>
          </p:cNvSpPr>
          <p:nvPr>
            <p:ph sz="half" idx="1"/>
          </p:nvPr>
        </p:nvSpPr>
        <p:spPr/>
        <p:txBody>
          <a:bodyPr>
            <a:normAutofit lnSpcReduction="10000"/>
          </a:bodyPr>
          <a:lstStyle/>
          <a:p>
            <a:r>
              <a:rPr lang="en-GB" dirty="0"/>
              <a:t>Reading</a:t>
            </a:r>
          </a:p>
          <a:p>
            <a:r>
              <a:rPr lang="en-GB" dirty="0"/>
              <a:t>General fluency</a:t>
            </a:r>
          </a:p>
          <a:p>
            <a:r>
              <a:rPr lang="en-GB" dirty="0"/>
              <a:t>Pace</a:t>
            </a:r>
          </a:p>
          <a:p>
            <a:r>
              <a:rPr lang="en-GB" dirty="0"/>
              <a:t>Intonation &amp; expression (where relevant)</a:t>
            </a:r>
          </a:p>
          <a:p>
            <a:r>
              <a:rPr lang="en-GB" dirty="0"/>
              <a:t>Self-correction</a:t>
            </a:r>
          </a:p>
          <a:p>
            <a:r>
              <a:rPr lang="en-GB" dirty="0"/>
              <a:t>Using strategies to decode unfamiliar words</a:t>
            </a:r>
          </a:p>
        </p:txBody>
      </p:sp>
      <p:sp>
        <p:nvSpPr>
          <p:cNvPr id="4" name="Content Placeholder 3"/>
          <p:cNvSpPr>
            <a:spLocks noGrp="1"/>
          </p:cNvSpPr>
          <p:nvPr>
            <p:ph sz="half" idx="2"/>
          </p:nvPr>
        </p:nvSpPr>
        <p:spPr/>
        <p:txBody>
          <a:bodyPr>
            <a:normAutofit lnSpcReduction="10000"/>
          </a:bodyPr>
          <a:lstStyle/>
          <a:p>
            <a:r>
              <a:rPr lang="en-GB" dirty="0"/>
              <a:t>Speaking &amp; listening</a:t>
            </a:r>
          </a:p>
          <a:p>
            <a:r>
              <a:rPr lang="en-GB" dirty="0"/>
              <a:t>Observations</a:t>
            </a:r>
          </a:p>
          <a:p>
            <a:r>
              <a:rPr lang="en-GB" dirty="0"/>
              <a:t>Body language</a:t>
            </a:r>
          </a:p>
          <a:p>
            <a:r>
              <a:rPr lang="en-GB" dirty="0"/>
              <a:t>Formal &amp; informal observations</a:t>
            </a:r>
          </a:p>
          <a:p>
            <a:endParaRPr lang="en-GB" dirty="0"/>
          </a:p>
          <a:p>
            <a:r>
              <a:rPr lang="en-GB" dirty="0"/>
              <a:t>Writing </a:t>
            </a:r>
          </a:p>
          <a:p>
            <a:r>
              <a:rPr lang="en-GB" dirty="0"/>
              <a:t>Your turn to assess</a:t>
            </a:r>
          </a:p>
        </p:txBody>
      </p:sp>
    </p:spTree>
    <p:extLst>
      <p:ext uri="{BB962C8B-B14F-4D97-AF65-F5344CB8AC3E}">
        <p14:creationId xmlns:p14="http://schemas.microsoft.com/office/powerpoint/2010/main" val="4484884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Assessment</a:t>
            </a:r>
            <a:endParaRPr lang="en-GB" dirty="0"/>
          </a:p>
        </p:txBody>
      </p:sp>
      <p:sp>
        <p:nvSpPr>
          <p:cNvPr id="3" name="Content Placeholder 2"/>
          <p:cNvSpPr>
            <a:spLocks noGrp="1"/>
          </p:cNvSpPr>
          <p:nvPr>
            <p:ph idx="1"/>
          </p:nvPr>
        </p:nvSpPr>
        <p:spPr/>
        <p:txBody>
          <a:bodyPr/>
          <a:lstStyle/>
          <a:p>
            <a:r>
              <a:rPr lang="en-GB" dirty="0"/>
              <a:t>Reasonable quality of handwriting</a:t>
            </a:r>
          </a:p>
          <a:p>
            <a:r>
              <a:rPr lang="en-GB" dirty="0"/>
              <a:t>Writing at some length</a:t>
            </a:r>
          </a:p>
          <a:p>
            <a:r>
              <a:rPr lang="en-GB" dirty="0"/>
              <a:t>Absence of capitalisation (does not exist in </a:t>
            </a:r>
            <a:r>
              <a:rPr lang="en-GB" dirty="0" err="1"/>
              <a:t>Napali</a:t>
            </a:r>
            <a:r>
              <a:rPr lang="en-GB" dirty="0"/>
              <a:t>)</a:t>
            </a:r>
          </a:p>
          <a:p>
            <a:r>
              <a:rPr lang="en-GB" dirty="0"/>
              <a:t>Punctuation (commas &amp; full stop)</a:t>
            </a:r>
          </a:p>
          <a:p>
            <a:r>
              <a:rPr lang="en-GB" dirty="0"/>
              <a:t>Self-correction</a:t>
            </a:r>
          </a:p>
          <a:p>
            <a:r>
              <a:rPr lang="en-GB" dirty="0"/>
              <a:t>A lack of paragraphing (sample is brief) </a:t>
            </a:r>
          </a:p>
          <a:p>
            <a:r>
              <a:rPr lang="en-GB" dirty="0"/>
              <a:t>Repetitive use of connectives </a:t>
            </a:r>
          </a:p>
          <a:p>
            <a:endParaRPr lang="en-GB" dirty="0"/>
          </a:p>
        </p:txBody>
      </p:sp>
    </p:spTree>
    <p:extLst>
      <p:ext uri="{BB962C8B-B14F-4D97-AF65-F5344CB8AC3E}">
        <p14:creationId xmlns:p14="http://schemas.microsoft.com/office/powerpoint/2010/main" val="26938322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teaching EAL learners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Build on previous knowledge</a:t>
            </a:r>
          </a:p>
          <a:p>
            <a:pPr lvl="1"/>
            <a:r>
              <a:rPr lang="en-GB" dirty="0" smtClean="0"/>
              <a:t>Brainstorming</a:t>
            </a:r>
          </a:p>
          <a:p>
            <a:pPr lvl="1"/>
            <a:r>
              <a:rPr lang="en-GB" dirty="0" smtClean="0"/>
              <a:t>KWL grids</a:t>
            </a:r>
          </a:p>
          <a:p>
            <a:pPr lvl="1"/>
            <a:r>
              <a:rPr lang="en-GB" dirty="0" smtClean="0"/>
              <a:t>Concept cartoons</a:t>
            </a:r>
          </a:p>
          <a:p>
            <a:pPr lvl="1"/>
            <a:endParaRPr lang="en-GB" dirty="0" smtClean="0"/>
          </a:p>
          <a:p>
            <a:pPr marL="82296" indent="0">
              <a:buNone/>
            </a:pPr>
            <a:r>
              <a:rPr lang="en-GB" dirty="0" smtClean="0"/>
              <a:t>These can be multilingual!</a:t>
            </a:r>
          </a:p>
          <a:p>
            <a:pPr marL="82296" indent="0">
              <a:buNone/>
            </a:pPr>
            <a:endParaRPr lang="en-GB" dirty="0" smtClean="0"/>
          </a:p>
          <a:p>
            <a:r>
              <a:rPr lang="en-GB" dirty="0" smtClean="0"/>
              <a:t>EAL learners need to ‘hook’ new knowledge onto existing knowledge</a:t>
            </a:r>
          </a:p>
          <a:p>
            <a:pPr marL="82296" indent="0">
              <a:buNone/>
            </a:pPr>
            <a:r>
              <a:rPr lang="en-GB" dirty="0" smtClean="0"/>
              <a:t> </a:t>
            </a:r>
            <a:endParaRPr lang="en-GB" dirty="0"/>
          </a:p>
        </p:txBody>
      </p:sp>
    </p:spTree>
    <p:extLst>
      <p:ext uri="{BB962C8B-B14F-4D97-AF65-F5344CB8AC3E}">
        <p14:creationId xmlns:p14="http://schemas.microsoft.com/office/powerpoint/2010/main" val="19834023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Arial" charset="0"/>
              </a:rPr>
              <a:t>Barrier Games</a:t>
            </a:r>
          </a:p>
        </p:txBody>
      </p:sp>
      <p:sp>
        <p:nvSpPr>
          <p:cNvPr id="59394" name="Content Placeholder 2"/>
          <p:cNvSpPr>
            <a:spLocks noGrp="1"/>
          </p:cNvSpPr>
          <p:nvPr>
            <p:ph idx="1"/>
          </p:nvPr>
        </p:nvSpPr>
        <p:spPr/>
        <p:txBody>
          <a:bodyPr/>
          <a:lstStyle/>
          <a:p>
            <a:r>
              <a:rPr lang="en-US" dirty="0">
                <a:latin typeface="Arial" charset="0"/>
              </a:rPr>
              <a:t>Describe an object (partner finds from selection)</a:t>
            </a:r>
          </a:p>
          <a:p>
            <a:r>
              <a:rPr lang="en-US" dirty="0">
                <a:latin typeface="Arial" charset="0"/>
              </a:rPr>
              <a:t>Describe a picture / photograph (partner draws or names character)</a:t>
            </a:r>
          </a:p>
          <a:p>
            <a:r>
              <a:rPr lang="en-US" dirty="0">
                <a:latin typeface="Arial" charset="0"/>
              </a:rPr>
              <a:t>Build a model (partner builds same)</a:t>
            </a:r>
          </a:p>
          <a:p>
            <a:r>
              <a:rPr lang="en-US" dirty="0">
                <a:latin typeface="Arial" charset="0"/>
              </a:rPr>
              <a:t>Follow instructions to draw something (‘A’ draws first, then describes how he / </a:t>
            </a:r>
            <a:r>
              <a:rPr lang="en-US" dirty="0" smtClean="0">
                <a:latin typeface="Arial" charset="0"/>
              </a:rPr>
              <a:t>she </a:t>
            </a:r>
            <a:r>
              <a:rPr lang="en-US" dirty="0">
                <a:latin typeface="Arial" charset="0"/>
              </a:rPr>
              <a:t>did it, partner draws)</a:t>
            </a:r>
          </a:p>
        </p:txBody>
      </p:sp>
    </p:spTree>
    <p:extLst>
      <p:ext uri="{BB962C8B-B14F-4D97-AF65-F5344CB8AC3E}">
        <p14:creationId xmlns:p14="http://schemas.microsoft.com/office/powerpoint/2010/main" val="40947168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259632" y="116632"/>
            <a:ext cx="6870700" cy="973138"/>
          </a:xfrm>
        </p:spPr>
        <p:txBody>
          <a:bodyPr/>
          <a:lstStyle/>
          <a:p>
            <a:r>
              <a:rPr lang="en-US" dirty="0">
                <a:latin typeface="Arial" charset="0"/>
              </a:rPr>
              <a:t>Key Visuals</a:t>
            </a:r>
          </a:p>
        </p:txBody>
      </p:sp>
      <p:sp>
        <p:nvSpPr>
          <p:cNvPr id="3" name="Content Placeholder 2"/>
          <p:cNvSpPr>
            <a:spLocks noGrp="1"/>
          </p:cNvSpPr>
          <p:nvPr>
            <p:ph idx="1"/>
          </p:nvPr>
        </p:nvSpPr>
        <p:spPr>
          <a:xfrm>
            <a:off x="1115616" y="1268760"/>
            <a:ext cx="7696200" cy="4752975"/>
          </a:xfrm>
        </p:spPr>
        <p:txBody>
          <a:bodyPr/>
          <a:lstStyle/>
          <a:p>
            <a:pPr>
              <a:defRPr/>
            </a:pPr>
            <a:r>
              <a:rPr lang="en-GB" dirty="0" smtClean="0"/>
              <a:t>Teach </a:t>
            </a:r>
            <a:r>
              <a:rPr lang="en-GB" dirty="0"/>
              <a:t>children how to record their ideas and information in a range of ways e.g. charts, drawings, diagrams</a:t>
            </a:r>
          </a:p>
          <a:p>
            <a:pPr>
              <a:defRPr/>
            </a:pPr>
            <a:r>
              <a:rPr lang="en-GB" dirty="0"/>
              <a:t>Try to include visual resources to explain new concepts and activities e.g. story maps, mind webs, picture </a:t>
            </a:r>
            <a:r>
              <a:rPr lang="en-GB" dirty="0" smtClean="0"/>
              <a:t>prompts, flow chart, topic webs </a:t>
            </a:r>
            <a:r>
              <a:rPr lang="en-GB" dirty="0"/>
              <a:t>(referred to as ‘key visuals’ by Brent Language Service, 1999)</a:t>
            </a:r>
          </a:p>
          <a:p>
            <a:pPr marL="0" indent="0">
              <a:buFontTx/>
              <a:buNone/>
              <a:defRPr/>
            </a:pPr>
            <a:endParaRPr lang="en-US" dirty="0"/>
          </a:p>
        </p:txBody>
      </p:sp>
    </p:spTree>
    <p:extLst>
      <p:ext uri="{BB962C8B-B14F-4D97-AF65-F5344CB8AC3E}">
        <p14:creationId xmlns:p14="http://schemas.microsoft.com/office/powerpoint/2010/main" val="8569412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403648" y="332656"/>
            <a:ext cx="6870700" cy="684213"/>
          </a:xfrm>
        </p:spPr>
        <p:txBody>
          <a:bodyPr>
            <a:normAutofit fontScale="90000"/>
          </a:bodyPr>
          <a:lstStyle/>
          <a:p>
            <a:r>
              <a:rPr lang="en-US" dirty="0">
                <a:latin typeface="Arial" charset="0"/>
              </a:rPr>
              <a:t>Red Riding Hood</a:t>
            </a:r>
          </a:p>
        </p:txBody>
      </p:sp>
      <p:pic>
        <p:nvPicPr>
          <p:cNvPr id="58370" name="Content Placeholder 3" descr="Story map read writing photo[1].jpg"/>
          <p:cNvPicPr>
            <a:picLocks noGrp="1" noChangeAspect="1"/>
          </p:cNvPicPr>
          <p:nvPr>
            <p:ph idx="1"/>
          </p:nvPr>
        </p:nvPicPr>
        <p:blipFill>
          <a:blip r:embed="rId2">
            <a:extLst>
              <a:ext uri="{28A0092B-C50C-407E-A947-70E740481C1C}">
                <a14:useLocalDpi xmlns:a14="http://schemas.microsoft.com/office/drawing/2010/main" val="0"/>
              </a:ext>
            </a:extLst>
          </a:blip>
          <a:srcRect l="-28885" r="-28885"/>
          <a:stretch>
            <a:fillRect/>
          </a:stretch>
        </p:blipFill>
        <p:spPr>
          <a:xfrm>
            <a:off x="685800" y="1828800"/>
            <a:ext cx="9123363" cy="4337050"/>
          </a:xfrm>
        </p:spPr>
      </p:pic>
    </p:spTree>
    <p:extLst>
      <p:ext uri="{BB962C8B-B14F-4D97-AF65-F5344CB8AC3E}">
        <p14:creationId xmlns:p14="http://schemas.microsoft.com/office/powerpoint/2010/main" val="41470794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visual aids</a:t>
            </a:r>
            <a:endParaRPr lang="en-GB" dirty="0"/>
          </a:p>
        </p:txBody>
      </p:sp>
      <p:sp>
        <p:nvSpPr>
          <p:cNvPr id="3" name="Content Placeholder 2"/>
          <p:cNvSpPr>
            <a:spLocks noGrp="1"/>
          </p:cNvSpPr>
          <p:nvPr>
            <p:ph idx="1"/>
          </p:nvPr>
        </p:nvSpPr>
        <p:spPr/>
        <p:txBody>
          <a:bodyPr/>
          <a:lstStyle/>
          <a:p>
            <a:r>
              <a:rPr lang="en-GB" dirty="0" smtClean="0"/>
              <a:t>Gives a concrete starting point</a:t>
            </a:r>
          </a:p>
          <a:p>
            <a:r>
              <a:rPr lang="en-GB" dirty="0" smtClean="0"/>
              <a:t>Opportunity to describe, explain, infer</a:t>
            </a:r>
          </a:p>
          <a:p>
            <a:r>
              <a:rPr lang="en-GB" dirty="0" smtClean="0"/>
              <a:t>Sequencing to develop conceptual understanding and problem solving</a:t>
            </a:r>
          </a:p>
          <a:p>
            <a:r>
              <a:rPr lang="en-GB" dirty="0" smtClean="0"/>
              <a:t>The mystery object</a:t>
            </a:r>
          </a:p>
          <a:p>
            <a:r>
              <a:rPr lang="en-GB" dirty="0" smtClean="0"/>
              <a:t>Spot the difference develops compare and contrast</a:t>
            </a:r>
          </a:p>
          <a:p>
            <a:r>
              <a:rPr lang="en-GB" dirty="0" smtClean="0"/>
              <a:t>Films – beware, they can be overwhelming</a:t>
            </a:r>
            <a:endParaRPr lang="en-GB" dirty="0"/>
          </a:p>
        </p:txBody>
      </p:sp>
    </p:spTree>
    <p:extLst>
      <p:ext uri="{BB962C8B-B14F-4D97-AF65-F5344CB8AC3E}">
        <p14:creationId xmlns:p14="http://schemas.microsoft.com/office/powerpoint/2010/main" val="14571324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a:xfrm>
            <a:off x="1043608" y="188640"/>
            <a:ext cx="6870700" cy="973138"/>
          </a:xfrm>
        </p:spPr>
        <p:txBody>
          <a:bodyPr/>
          <a:lstStyle/>
          <a:p>
            <a:r>
              <a:rPr lang="en-US" sz="3600" dirty="0">
                <a:latin typeface="Arial" charset="0"/>
              </a:rPr>
              <a:t>What are graphic </a:t>
            </a:r>
            <a:r>
              <a:rPr lang="en-US" sz="3600" dirty="0" err="1">
                <a:latin typeface="Arial" charset="0"/>
              </a:rPr>
              <a:t>organisers</a:t>
            </a:r>
            <a:r>
              <a:rPr lang="en-US" sz="3600" dirty="0">
                <a:latin typeface="Arial" charset="0"/>
              </a:rPr>
              <a:t>?</a:t>
            </a:r>
          </a:p>
        </p:txBody>
      </p:sp>
      <p:sp>
        <p:nvSpPr>
          <p:cNvPr id="4" name="Content Placeholder 3"/>
          <p:cNvSpPr>
            <a:spLocks noGrp="1"/>
          </p:cNvSpPr>
          <p:nvPr>
            <p:ph idx="1"/>
          </p:nvPr>
        </p:nvSpPr>
        <p:spPr>
          <a:xfrm>
            <a:off x="1187624" y="1052736"/>
            <a:ext cx="7696200" cy="5616624"/>
          </a:xfrm>
        </p:spPr>
        <p:txBody>
          <a:bodyPr/>
          <a:lstStyle/>
          <a:p>
            <a:pPr marL="0" indent="0">
              <a:buFontTx/>
              <a:buNone/>
              <a:defRPr/>
            </a:pPr>
            <a:r>
              <a:rPr lang="en-GB" sz="1600" dirty="0" smtClean="0"/>
              <a:t>Graphic </a:t>
            </a:r>
            <a:r>
              <a:rPr lang="en-GB" sz="1600" dirty="0"/>
              <a:t>organisers are tools within which text is organised to provide a visual representation to make explicit various kinds of connections. Graphic organisers have important applications in two distinct areas.</a:t>
            </a:r>
          </a:p>
          <a:p>
            <a:pPr marL="0" indent="0">
              <a:buFontTx/>
              <a:buNone/>
              <a:defRPr/>
            </a:pPr>
            <a:r>
              <a:rPr lang="en-GB" sz="1600" dirty="0"/>
              <a:t> </a:t>
            </a:r>
          </a:p>
          <a:p>
            <a:pPr>
              <a:defRPr/>
            </a:pPr>
            <a:r>
              <a:rPr lang="en-GB" sz="1600" b="1" dirty="0"/>
              <a:t>They can be used to help practitioners to focus on, understand and develop children’s meanings, the connections they make and the ways in which they organise ideas and information.</a:t>
            </a:r>
            <a:endParaRPr lang="en-GB" sz="1600" dirty="0"/>
          </a:p>
          <a:p>
            <a:pPr marL="0" indent="0">
              <a:buFontTx/>
              <a:buNone/>
              <a:defRPr/>
            </a:pPr>
            <a:r>
              <a:rPr lang="en-GB" sz="1600" b="1" dirty="0"/>
              <a:t> </a:t>
            </a:r>
            <a:endParaRPr lang="en-GB" sz="1600" dirty="0"/>
          </a:p>
          <a:p>
            <a:pPr>
              <a:defRPr/>
            </a:pPr>
            <a:r>
              <a:rPr lang="en-GB" sz="1600" b="1" dirty="0"/>
              <a:t>They can also be used to help children to focus on and understand organisational patterns and the cohesion of ideas within texts.</a:t>
            </a:r>
            <a:endParaRPr lang="en-GB" sz="1600" dirty="0"/>
          </a:p>
          <a:p>
            <a:pPr marL="0" indent="0">
              <a:buFontTx/>
              <a:buNone/>
              <a:defRPr/>
            </a:pPr>
            <a:r>
              <a:rPr lang="en-GB" sz="1600" dirty="0"/>
              <a:t> </a:t>
            </a:r>
          </a:p>
          <a:p>
            <a:pPr>
              <a:defRPr/>
            </a:pPr>
            <a:r>
              <a:rPr lang="en-GB" sz="1600" dirty="0"/>
              <a:t>They are particularly useful tools for EAL learners as they give teachers important insights into prior knowledge and experience and promote inclusion by allowing children to construct their own meanings and make their ‘ways of seeing’ explicit. Graphic organisers also facilitate access to linguistically demanding tasks, generate talk and powerfully support the development of cognitive and academic language</a:t>
            </a:r>
            <a:r>
              <a:rPr lang="en-GB" sz="1600" dirty="0" smtClean="0"/>
              <a:t>.</a:t>
            </a:r>
          </a:p>
          <a:p>
            <a:pPr>
              <a:defRPr/>
            </a:pPr>
            <a:endParaRPr lang="en-GB" sz="1600" dirty="0"/>
          </a:p>
          <a:p>
            <a:pPr marL="82296" indent="0">
              <a:buNone/>
              <a:defRPr/>
            </a:pPr>
            <a:r>
              <a:rPr lang="en-GB" sz="1600" dirty="0" smtClean="0"/>
              <a:t> </a:t>
            </a:r>
            <a:r>
              <a:rPr lang="en-GB" sz="1600" dirty="0" smtClean="0"/>
              <a:t>Source: PNS 2006</a:t>
            </a:r>
            <a:endParaRPr lang="en-GB" sz="1600" dirty="0"/>
          </a:p>
          <a:p>
            <a:pPr marL="0" indent="0">
              <a:buFontTx/>
              <a:buNone/>
              <a:defRPr/>
            </a:pPr>
            <a:endParaRPr lang="en-US" dirty="0"/>
          </a:p>
        </p:txBody>
      </p:sp>
    </p:spTree>
    <p:extLst>
      <p:ext uri="{BB962C8B-B14F-4D97-AF65-F5344CB8AC3E}">
        <p14:creationId xmlns:p14="http://schemas.microsoft.com/office/powerpoint/2010/main" val="819135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187624" y="116632"/>
            <a:ext cx="6870700" cy="684213"/>
          </a:xfrm>
        </p:spPr>
        <p:txBody>
          <a:bodyPr>
            <a:normAutofit fontScale="90000"/>
          </a:bodyPr>
          <a:lstStyle/>
          <a:p>
            <a:r>
              <a:rPr lang="en-US" dirty="0">
                <a:latin typeface="Arial" charset="0"/>
              </a:rPr>
              <a:t>Rich Scripting</a:t>
            </a:r>
          </a:p>
        </p:txBody>
      </p:sp>
      <p:sp>
        <p:nvSpPr>
          <p:cNvPr id="3" name="Content Placeholder 2"/>
          <p:cNvSpPr>
            <a:spLocks noGrp="1"/>
          </p:cNvSpPr>
          <p:nvPr>
            <p:ph idx="1"/>
          </p:nvPr>
        </p:nvSpPr>
        <p:spPr>
          <a:xfrm>
            <a:off x="1187624" y="1052736"/>
            <a:ext cx="7656883" cy="5544616"/>
          </a:xfrm>
        </p:spPr>
        <p:txBody>
          <a:bodyPr>
            <a:normAutofit lnSpcReduction="10000"/>
          </a:bodyPr>
          <a:lstStyle/>
          <a:p>
            <a:pPr marL="0" indent="0">
              <a:buFontTx/>
              <a:buNone/>
              <a:defRPr/>
            </a:pPr>
            <a:r>
              <a:rPr lang="en-GB" sz="1600" b="1" dirty="0"/>
              <a:t>Rich Scripting</a:t>
            </a:r>
            <a:r>
              <a:rPr lang="en-GB" sz="1600" dirty="0"/>
              <a:t> – this is a technique that allows teachers to check pupils’ comprehension of key words and phrases associated with a new topic or activity. It is more than simply defining key words and technical vocabulary as ‘rich scripting’ encourages children to seek the meaning of these words in a variety of contexts. Investigating how words can change their meaning depending on how they are used allows children to draw on their own cultural knowledge as they interpret new words</a:t>
            </a:r>
            <a:r>
              <a:rPr lang="en-GB" sz="1600" dirty="0" smtClean="0"/>
              <a:t>.</a:t>
            </a:r>
          </a:p>
          <a:p>
            <a:pPr marL="0" indent="0">
              <a:buFontTx/>
              <a:buNone/>
              <a:defRPr/>
            </a:pPr>
            <a:r>
              <a:rPr lang="en-GB" sz="1600" b="1" dirty="0" smtClean="0"/>
              <a:t> </a:t>
            </a:r>
            <a:r>
              <a:rPr lang="en-GB" sz="1600" b="1" dirty="0"/>
              <a:t>For example: </a:t>
            </a:r>
            <a:r>
              <a:rPr lang="en-GB" sz="1600" b="1" dirty="0" smtClean="0"/>
              <a:t>		Topic</a:t>
            </a:r>
            <a:r>
              <a:rPr lang="en-GB" sz="1600" b="1" dirty="0"/>
              <a:t>: Water</a:t>
            </a:r>
          </a:p>
          <a:p>
            <a:pPr marL="0" indent="0">
              <a:buFontTx/>
              <a:buNone/>
              <a:defRPr/>
            </a:pPr>
            <a:r>
              <a:rPr lang="en-GB" sz="1600" dirty="0"/>
              <a:t>Meaning seeking strategies: use of thesaurus / dictionaries / paired consultation in home languages / use of OHP to share findings / examples of multiple meanings, idiomatic phrases etc. Sample of evidence children could collate</a:t>
            </a:r>
            <a:r>
              <a:rPr lang="en-GB" sz="1600" dirty="0" smtClean="0"/>
              <a:t>:</a:t>
            </a:r>
          </a:p>
          <a:p>
            <a:pPr marL="0" indent="0">
              <a:buFontTx/>
              <a:buNone/>
              <a:defRPr/>
            </a:pPr>
            <a:endParaRPr lang="en-GB" sz="1600" dirty="0"/>
          </a:p>
          <a:p>
            <a:pPr>
              <a:defRPr/>
            </a:pPr>
            <a:r>
              <a:rPr lang="en-GB" sz="1800" b="1" i="1" dirty="0"/>
              <a:t>Water</a:t>
            </a:r>
            <a:r>
              <a:rPr lang="en-GB" sz="1800" b="1" dirty="0"/>
              <a:t>: liquid, body of water, water course, seas, rivers, channel, stream, beck pool, pond, lake, mere, tarn, loch, creek, fiord, strait, spring, spa, my eyes are watering, water the garden, you can take a horse to water .... wet, saturated, soaked, sodden, drenched, like a drowned rat. </a:t>
            </a:r>
            <a:endParaRPr lang="en-GB" sz="1800" b="1" dirty="0" smtClean="0"/>
          </a:p>
          <a:p>
            <a:pPr marL="82296" indent="0">
              <a:buNone/>
              <a:defRPr/>
            </a:pPr>
            <a:r>
              <a:rPr lang="en-GB" sz="1600" dirty="0" smtClean="0"/>
              <a:t>(</a:t>
            </a:r>
            <a:r>
              <a:rPr lang="en-GB" sz="1600" dirty="0"/>
              <a:t>More examples of this process, a ‘rich scripting’ </a:t>
            </a:r>
            <a:r>
              <a:rPr lang="en-GB" sz="1600" dirty="0" err="1"/>
              <a:t>proforma</a:t>
            </a:r>
            <a:r>
              <a:rPr lang="en-GB" sz="1600" dirty="0"/>
              <a:t> and a very useful checklist can be found in chapter three of ‘What’s in a Word?’.)</a:t>
            </a:r>
          </a:p>
          <a:p>
            <a:pPr marL="0" indent="0">
              <a:buFontTx/>
              <a:buNone/>
              <a:defRPr/>
            </a:pPr>
            <a:r>
              <a:rPr lang="en-GB" sz="1600" b="1" dirty="0" smtClean="0"/>
              <a:t>  </a:t>
            </a:r>
            <a:endParaRPr lang="en-GB" sz="1600" b="1" dirty="0"/>
          </a:p>
          <a:p>
            <a:pPr marL="0" indent="0">
              <a:buFontTx/>
              <a:buNone/>
              <a:defRPr/>
            </a:pPr>
            <a:r>
              <a:rPr lang="en-GB" sz="1600" b="1" dirty="0" smtClean="0"/>
              <a:t>Activity</a:t>
            </a:r>
            <a:r>
              <a:rPr lang="en-GB" sz="1600" dirty="0"/>
              <a:t>: try rich scripting a suitable word from your cross-curricular theme e.g. </a:t>
            </a:r>
            <a:r>
              <a:rPr lang="en-GB" sz="1600" dirty="0" smtClean="0"/>
              <a:t>   		</a:t>
            </a:r>
            <a:r>
              <a:rPr lang="en-GB" sz="1600" b="1" dirty="0" smtClean="0"/>
              <a:t>‘</a:t>
            </a:r>
            <a:r>
              <a:rPr lang="en-GB" sz="1600" b="1" dirty="0"/>
              <a:t>home’.</a:t>
            </a:r>
          </a:p>
          <a:p>
            <a:pPr marL="0" indent="0">
              <a:buFontTx/>
              <a:buNone/>
              <a:defRPr/>
            </a:pPr>
            <a:endParaRPr lang="en-US" dirty="0"/>
          </a:p>
        </p:txBody>
      </p:sp>
    </p:spTree>
    <p:extLst>
      <p:ext uri="{BB962C8B-B14F-4D97-AF65-F5344CB8AC3E}">
        <p14:creationId xmlns:p14="http://schemas.microsoft.com/office/powerpoint/2010/main" val="3864767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the following</a:t>
            </a:r>
            <a:endParaRPr lang="en-GB" dirty="0"/>
          </a:p>
        </p:txBody>
      </p:sp>
      <p:sp>
        <p:nvSpPr>
          <p:cNvPr id="3" name="Content Placeholder 2"/>
          <p:cNvSpPr>
            <a:spLocks noGrp="1"/>
          </p:cNvSpPr>
          <p:nvPr>
            <p:ph idx="1"/>
          </p:nvPr>
        </p:nvSpPr>
        <p:spPr/>
        <p:txBody>
          <a:bodyPr>
            <a:normAutofit/>
          </a:bodyPr>
          <a:lstStyle/>
          <a:p>
            <a:r>
              <a:rPr lang="en-GB" dirty="0" smtClean="0"/>
              <a:t>Inclusion </a:t>
            </a:r>
            <a:r>
              <a:rPr lang="en-GB" dirty="0"/>
              <a:t>(was everyone involved </a:t>
            </a:r>
            <a:r>
              <a:rPr lang="en-GB" dirty="0" smtClean="0"/>
              <a:t>in your </a:t>
            </a:r>
            <a:r>
              <a:rPr lang="en-GB" dirty="0"/>
              <a:t>game?)</a:t>
            </a:r>
          </a:p>
          <a:p>
            <a:r>
              <a:rPr lang="en-GB" dirty="0"/>
              <a:t>Differentiation (what changes did you make?)</a:t>
            </a:r>
          </a:p>
          <a:p>
            <a:r>
              <a:rPr lang="en-GB" dirty="0"/>
              <a:t>Communication (language barrier?)</a:t>
            </a:r>
          </a:p>
          <a:p>
            <a:r>
              <a:rPr lang="en-GB" dirty="0"/>
              <a:t>Comprehension (did everyone understand the game?)</a:t>
            </a:r>
          </a:p>
          <a:p>
            <a:r>
              <a:rPr lang="en-GB" dirty="0"/>
              <a:t>Any other comments?</a:t>
            </a:r>
          </a:p>
          <a:p>
            <a:endParaRPr lang="en-GB" dirty="0"/>
          </a:p>
        </p:txBody>
      </p:sp>
    </p:spTree>
    <p:extLst>
      <p:ext uri="{BB962C8B-B14F-4D97-AF65-F5344CB8AC3E}">
        <p14:creationId xmlns:p14="http://schemas.microsoft.com/office/powerpoint/2010/main" val="9566162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115616" y="116632"/>
            <a:ext cx="6870700" cy="684213"/>
          </a:xfrm>
        </p:spPr>
        <p:txBody>
          <a:bodyPr>
            <a:normAutofit fontScale="90000"/>
          </a:bodyPr>
          <a:lstStyle/>
          <a:p>
            <a:r>
              <a:rPr lang="en-US" dirty="0">
                <a:latin typeface="Arial" charset="0"/>
              </a:rPr>
              <a:t>Word-weaving</a:t>
            </a:r>
          </a:p>
        </p:txBody>
      </p:sp>
      <p:sp>
        <p:nvSpPr>
          <p:cNvPr id="52226" name="Content Placeholder 2"/>
          <p:cNvSpPr>
            <a:spLocks noGrp="1"/>
          </p:cNvSpPr>
          <p:nvPr>
            <p:ph idx="1"/>
          </p:nvPr>
        </p:nvSpPr>
        <p:spPr>
          <a:xfrm>
            <a:off x="1259632" y="980728"/>
            <a:ext cx="7696200" cy="5400675"/>
          </a:xfrm>
        </p:spPr>
        <p:txBody>
          <a:bodyPr/>
          <a:lstStyle/>
          <a:p>
            <a:pPr marL="0" indent="0">
              <a:buFontTx/>
              <a:buNone/>
            </a:pPr>
            <a:r>
              <a:rPr lang="en-GB" sz="2000" b="1" dirty="0">
                <a:latin typeface="Arial" charset="0"/>
              </a:rPr>
              <a:t>T</a:t>
            </a:r>
            <a:r>
              <a:rPr lang="en-GB" sz="2000" dirty="0">
                <a:latin typeface="Arial" charset="0"/>
              </a:rPr>
              <a:t>his is a strategy associated with rich scripting which helps children to ‘extend their semantic investigation across their home languages’ (</a:t>
            </a:r>
            <a:r>
              <a:rPr lang="en-GB" sz="2000" dirty="0" err="1">
                <a:latin typeface="Arial" charset="0"/>
              </a:rPr>
              <a:t>McWilliam</a:t>
            </a:r>
            <a:r>
              <a:rPr lang="en-GB" sz="2000" dirty="0">
                <a:latin typeface="Arial" charset="0"/>
              </a:rPr>
              <a:t>, 1998, 173).</a:t>
            </a:r>
          </a:p>
          <a:p>
            <a:pPr marL="0" indent="0">
              <a:buFontTx/>
              <a:buNone/>
            </a:pPr>
            <a:endParaRPr lang="en-GB" sz="2000" dirty="0">
              <a:latin typeface="Arial" charset="0"/>
            </a:endParaRPr>
          </a:p>
          <a:p>
            <a:pPr marL="0" indent="0">
              <a:buFontTx/>
              <a:buNone/>
            </a:pPr>
            <a:r>
              <a:rPr lang="en-GB" sz="2000" dirty="0">
                <a:latin typeface="Arial" charset="0"/>
              </a:rPr>
              <a:t>The class are given a target word and they have to work together to investigate it (using dictionaries, thesauri, glossaries, putting the word into different sentences, looking for synonyms, metaphors </a:t>
            </a:r>
            <a:r>
              <a:rPr lang="en-GB" sz="2000" dirty="0" err="1">
                <a:latin typeface="Arial" charset="0"/>
              </a:rPr>
              <a:t>etc</a:t>
            </a:r>
            <a:r>
              <a:rPr lang="en-GB" sz="2000" dirty="0">
                <a:latin typeface="Arial" charset="0"/>
              </a:rPr>
              <a:t>). </a:t>
            </a:r>
          </a:p>
          <a:p>
            <a:pPr marL="0" indent="0">
              <a:buFontTx/>
              <a:buNone/>
            </a:pPr>
            <a:r>
              <a:rPr lang="en-GB" sz="2000" dirty="0">
                <a:latin typeface="Arial" charset="0"/>
              </a:rPr>
              <a:t>The aim of this activity is to collect information about the target word and to present it on strips of paper which are woven together in a ‘loom’ on display in the classroom. Children can be encouraged to ask adults at home to help them by translating the target word and by identifying words and phrases with the same meaning as the target word. Once the loom is complete it can </a:t>
            </a:r>
            <a:r>
              <a:rPr lang="en-GB" sz="2000" dirty="0" smtClean="0">
                <a:latin typeface="Arial" charset="0"/>
              </a:rPr>
              <a:t>be used </a:t>
            </a:r>
            <a:r>
              <a:rPr lang="en-GB" sz="2000" dirty="0">
                <a:latin typeface="Arial" charset="0"/>
              </a:rPr>
              <a:t>as the starting point for other activities (</a:t>
            </a:r>
            <a:r>
              <a:rPr lang="en-GB" sz="2000" dirty="0" smtClean="0">
                <a:latin typeface="Arial" charset="0"/>
              </a:rPr>
              <a:t>shared imaging  </a:t>
            </a:r>
            <a:r>
              <a:rPr lang="en-GB" sz="2000" dirty="0">
                <a:latin typeface="Arial" charset="0"/>
              </a:rPr>
              <a:t>discussions or as a resource for shared writing).</a:t>
            </a:r>
          </a:p>
          <a:p>
            <a:pPr marL="0" indent="0">
              <a:buFontTx/>
              <a:buNone/>
            </a:pPr>
            <a:endParaRPr lang="en-US" dirty="0">
              <a:latin typeface="Arial" charset="0"/>
            </a:endParaRPr>
          </a:p>
        </p:txBody>
      </p:sp>
    </p:spTree>
    <p:extLst>
      <p:ext uri="{BB962C8B-B14F-4D97-AF65-F5344CB8AC3E}">
        <p14:creationId xmlns:p14="http://schemas.microsoft.com/office/powerpoint/2010/main" val="33886536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115616" y="116632"/>
            <a:ext cx="6870700" cy="900113"/>
          </a:xfrm>
        </p:spPr>
        <p:txBody>
          <a:bodyPr/>
          <a:lstStyle/>
          <a:p>
            <a:r>
              <a:rPr lang="en-US" dirty="0">
                <a:latin typeface="Arial" charset="0"/>
              </a:rPr>
              <a:t>Word of the week</a:t>
            </a:r>
          </a:p>
        </p:txBody>
      </p:sp>
      <p:sp>
        <p:nvSpPr>
          <p:cNvPr id="50178" name="Content Placeholder 2"/>
          <p:cNvSpPr>
            <a:spLocks noGrp="1"/>
          </p:cNvSpPr>
          <p:nvPr>
            <p:ph idx="1"/>
          </p:nvPr>
        </p:nvSpPr>
        <p:spPr>
          <a:xfrm>
            <a:off x="1115616" y="1052736"/>
            <a:ext cx="7696200" cy="5113337"/>
          </a:xfrm>
        </p:spPr>
        <p:txBody>
          <a:bodyPr/>
          <a:lstStyle/>
          <a:p>
            <a:pPr marL="0" indent="0">
              <a:buFontTx/>
              <a:buNone/>
              <a:defRPr/>
            </a:pPr>
            <a:r>
              <a:rPr lang="en-US" dirty="0" smtClean="0">
                <a:latin typeface="Arial" charset="0"/>
              </a:rPr>
              <a:t>Introduce a new interesting and unusual word each week. </a:t>
            </a:r>
            <a:endParaRPr lang="en-US" dirty="0">
              <a:latin typeface="Arial" charset="0"/>
            </a:endParaRPr>
          </a:p>
          <a:p>
            <a:pPr>
              <a:defRPr/>
            </a:pPr>
            <a:r>
              <a:rPr lang="en-US" dirty="0" smtClean="0">
                <a:latin typeface="Arial" charset="0"/>
              </a:rPr>
              <a:t>What does it mean?</a:t>
            </a:r>
          </a:p>
          <a:p>
            <a:pPr>
              <a:defRPr/>
            </a:pPr>
            <a:r>
              <a:rPr lang="en-US" dirty="0" smtClean="0">
                <a:latin typeface="Arial" charset="0"/>
              </a:rPr>
              <a:t>Where does it come from?</a:t>
            </a:r>
          </a:p>
          <a:p>
            <a:pPr>
              <a:defRPr/>
            </a:pPr>
            <a:r>
              <a:rPr lang="en-US" dirty="0" smtClean="0">
                <a:latin typeface="Arial" charset="0"/>
              </a:rPr>
              <a:t>Who uses it –when and how?</a:t>
            </a:r>
          </a:p>
          <a:p>
            <a:pPr>
              <a:defRPr/>
            </a:pPr>
            <a:r>
              <a:rPr lang="en-US" dirty="0" smtClean="0">
                <a:latin typeface="Arial" charset="0"/>
              </a:rPr>
              <a:t>What is the equivalent word in other languages?</a:t>
            </a:r>
          </a:p>
          <a:p>
            <a:pPr>
              <a:defRPr/>
            </a:pPr>
            <a:r>
              <a:rPr lang="en-US" dirty="0" smtClean="0">
                <a:latin typeface="Arial" charset="0"/>
              </a:rPr>
              <a:t>Can all the children use it orally and in 	  writing at least once in the week?</a:t>
            </a:r>
          </a:p>
          <a:p>
            <a:pPr>
              <a:defRPr/>
            </a:pPr>
            <a:endParaRPr lang="en-US" dirty="0">
              <a:latin typeface="Arial" charset="0"/>
            </a:endParaRPr>
          </a:p>
        </p:txBody>
      </p:sp>
    </p:spTree>
    <p:extLst>
      <p:ext uri="{BB962C8B-B14F-4D97-AF65-F5344CB8AC3E}">
        <p14:creationId xmlns:p14="http://schemas.microsoft.com/office/powerpoint/2010/main" val="12772092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Talk for learning</a:t>
            </a:r>
            <a:endParaRPr lang="en-GB" dirty="0"/>
          </a:p>
        </p:txBody>
      </p:sp>
      <p:sp>
        <p:nvSpPr>
          <p:cNvPr id="3" name="Content Placeholder 2"/>
          <p:cNvSpPr>
            <a:spLocks noGrp="1"/>
          </p:cNvSpPr>
          <p:nvPr>
            <p:ph idx="1"/>
          </p:nvPr>
        </p:nvSpPr>
        <p:spPr/>
        <p:txBody>
          <a:bodyPr>
            <a:normAutofit/>
          </a:bodyPr>
          <a:lstStyle/>
          <a:p>
            <a:r>
              <a:rPr lang="en-GB" dirty="0" smtClean="0"/>
              <a:t>Plan opportunities for structured talk</a:t>
            </a:r>
          </a:p>
          <a:p>
            <a:r>
              <a:rPr lang="en-GB" dirty="0" smtClean="0"/>
              <a:t>Be clear about the purposes and audiences of talk</a:t>
            </a:r>
          </a:p>
          <a:p>
            <a:r>
              <a:rPr lang="en-GB" dirty="0" smtClean="0"/>
              <a:t>Provide models of talk</a:t>
            </a:r>
          </a:p>
          <a:p>
            <a:r>
              <a:rPr lang="en-GB" dirty="0" smtClean="0"/>
              <a:t>Scaffold talk with prompts </a:t>
            </a:r>
          </a:p>
          <a:p>
            <a:r>
              <a:rPr lang="en-GB" dirty="0" smtClean="0"/>
              <a:t>Build in time for reflection</a:t>
            </a:r>
          </a:p>
          <a:p>
            <a:r>
              <a:rPr lang="en-GB" dirty="0" smtClean="0"/>
              <a:t>Carefully </a:t>
            </a:r>
            <a:r>
              <a:rPr lang="en-GB" dirty="0" smtClean="0"/>
              <a:t>consider which learners you will group your EAL learners with</a:t>
            </a:r>
          </a:p>
          <a:p>
            <a:pPr marL="82296" indent="0">
              <a:buNone/>
            </a:pPr>
            <a:endParaRPr lang="en-GB" dirty="0"/>
          </a:p>
        </p:txBody>
      </p:sp>
    </p:spTree>
    <p:extLst>
      <p:ext uri="{BB962C8B-B14F-4D97-AF65-F5344CB8AC3E}">
        <p14:creationId xmlns:p14="http://schemas.microsoft.com/office/powerpoint/2010/main" val="29481233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Speaking and listening – teacher scaffolding</a:t>
            </a:r>
            <a:endParaRPr lang="en-GB" dirty="0"/>
          </a:p>
        </p:txBody>
      </p:sp>
      <p:sp>
        <p:nvSpPr>
          <p:cNvPr id="3" name="Content Placeholder 2"/>
          <p:cNvSpPr>
            <a:spLocks noGrp="1"/>
          </p:cNvSpPr>
          <p:nvPr>
            <p:ph idx="1"/>
          </p:nvPr>
        </p:nvSpPr>
        <p:spPr/>
        <p:txBody>
          <a:bodyPr/>
          <a:lstStyle/>
          <a:p>
            <a:r>
              <a:rPr lang="en-GB" dirty="0" smtClean="0"/>
              <a:t>Explaining </a:t>
            </a:r>
          </a:p>
          <a:p>
            <a:r>
              <a:rPr lang="en-GB" dirty="0" smtClean="0"/>
              <a:t>Recasting</a:t>
            </a:r>
          </a:p>
          <a:p>
            <a:r>
              <a:rPr lang="en-GB" dirty="0" smtClean="0"/>
              <a:t>Questioning</a:t>
            </a:r>
          </a:p>
          <a:p>
            <a:r>
              <a:rPr lang="en-GB" dirty="0" smtClean="0"/>
              <a:t>Modelling oral language</a:t>
            </a:r>
          </a:p>
          <a:p>
            <a:r>
              <a:rPr lang="en-GB" dirty="0" smtClean="0"/>
              <a:t>Talk partners</a:t>
            </a:r>
          </a:p>
          <a:p>
            <a:r>
              <a:rPr lang="en-GB" dirty="0" smtClean="0"/>
              <a:t>Prompts and talk frames</a:t>
            </a:r>
          </a:p>
          <a:p>
            <a:r>
              <a:rPr lang="en-GB" dirty="0" smtClean="0"/>
              <a:t>Barrier games</a:t>
            </a:r>
          </a:p>
          <a:p>
            <a:r>
              <a:rPr lang="en-GB" dirty="0" smtClean="0"/>
              <a:t>Role play and drama</a:t>
            </a:r>
            <a:endParaRPr lang="en-GB" dirty="0"/>
          </a:p>
        </p:txBody>
      </p:sp>
    </p:spTree>
    <p:extLst>
      <p:ext uri="{BB962C8B-B14F-4D97-AF65-F5344CB8AC3E}">
        <p14:creationId xmlns:p14="http://schemas.microsoft.com/office/powerpoint/2010/main" val="8764318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Ideas to support reading for EAL learners</a:t>
            </a:r>
            <a:endParaRPr lang="en-GB" dirty="0"/>
          </a:p>
        </p:txBody>
      </p:sp>
      <p:sp>
        <p:nvSpPr>
          <p:cNvPr id="3" name="Content Placeholder 2"/>
          <p:cNvSpPr>
            <a:spLocks noGrp="1"/>
          </p:cNvSpPr>
          <p:nvPr>
            <p:ph idx="1"/>
          </p:nvPr>
        </p:nvSpPr>
        <p:spPr/>
        <p:txBody>
          <a:bodyPr>
            <a:normAutofit fontScale="92500"/>
          </a:bodyPr>
          <a:lstStyle/>
          <a:p>
            <a:r>
              <a:rPr lang="en-GB" dirty="0" smtClean="0"/>
              <a:t>Talk about the text prior to reading</a:t>
            </a:r>
          </a:p>
          <a:p>
            <a:r>
              <a:rPr lang="en-GB" dirty="0" smtClean="0"/>
              <a:t>Use true or false statements for meaning</a:t>
            </a:r>
          </a:p>
          <a:p>
            <a:r>
              <a:rPr lang="en-GB" dirty="0" smtClean="0"/>
              <a:t>Sequencing activities</a:t>
            </a:r>
          </a:p>
          <a:p>
            <a:r>
              <a:rPr lang="en-GB" dirty="0" smtClean="0"/>
              <a:t>Text marking</a:t>
            </a:r>
          </a:p>
          <a:p>
            <a:r>
              <a:rPr lang="en-GB" dirty="0" smtClean="0"/>
              <a:t>Questioning about what has been read</a:t>
            </a:r>
          </a:p>
          <a:p>
            <a:r>
              <a:rPr lang="en-GB" dirty="0" smtClean="0"/>
              <a:t>Ensure learners are sure about the purpose of reading and the best way to read the text</a:t>
            </a:r>
          </a:p>
          <a:p>
            <a:r>
              <a:rPr lang="en-GB" dirty="0" smtClean="0"/>
              <a:t>Help learners to reflect and evaluate what they have read</a:t>
            </a:r>
            <a:endParaRPr lang="en-GB" dirty="0"/>
          </a:p>
        </p:txBody>
      </p:sp>
    </p:spTree>
    <p:extLst>
      <p:ext uri="{BB962C8B-B14F-4D97-AF65-F5344CB8AC3E}">
        <p14:creationId xmlns:p14="http://schemas.microsoft.com/office/powerpoint/2010/main" val="9695942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Ideas to develop writing for EAL learners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Talk about what you are going to write about</a:t>
            </a:r>
          </a:p>
          <a:p>
            <a:r>
              <a:rPr lang="en-GB" dirty="0" smtClean="0"/>
              <a:t>Model the writing and write together</a:t>
            </a:r>
          </a:p>
          <a:p>
            <a:r>
              <a:rPr lang="en-GB" dirty="0" smtClean="0"/>
              <a:t>Sentence makers</a:t>
            </a:r>
          </a:p>
          <a:p>
            <a:r>
              <a:rPr lang="en-GB" dirty="0" smtClean="0"/>
              <a:t>Heads and tails</a:t>
            </a:r>
          </a:p>
          <a:p>
            <a:r>
              <a:rPr lang="en-GB" dirty="0" smtClean="0"/>
              <a:t>Cloze</a:t>
            </a:r>
          </a:p>
          <a:p>
            <a:r>
              <a:rPr lang="en-GB" dirty="0" smtClean="0"/>
              <a:t>Show EAL learners how to use connectives in sentences</a:t>
            </a:r>
          </a:p>
          <a:p>
            <a:r>
              <a:rPr lang="en-GB" dirty="0" smtClean="0"/>
              <a:t>Point, Evidence, Explanation to turn sentences into paragraphs</a:t>
            </a:r>
          </a:p>
          <a:p>
            <a:r>
              <a:rPr lang="en-GB" dirty="0" smtClean="0"/>
              <a:t>Writing frames</a:t>
            </a:r>
            <a:endParaRPr lang="en-GB" dirty="0"/>
          </a:p>
        </p:txBody>
      </p:sp>
    </p:spTree>
    <p:extLst>
      <p:ext uri="{BB962C8B-B14F-4D97-AF65-F5344CB8AC3E}">
        <p14:creationId xmlns:p14="http://schemas.microsoft.com/office/powerpoint/2010/main" val="7591105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187624" y="116632"/>
            <a:ext cx="6870700" cy="1189038"/>
          </a:xfrm>
        </p:spPr>
        <p:txBody>
          <a:bodyPr/>
          <a:lstStyle/>
          <a:p>
            <a:r>
              <a:rPr lang="en-US" dirty="0">
                <a:latin typeface="Arial" charset="0"/>
              </a:rPr>
              <a:t>Keep in mind …</a:t>
            </a:r>
          </a:p>
        </p:txBody>
      </p:sp>
      <p:sp>
        <p:nvSpPr>
          <p:cNvPr id="3" name="Content Placeholder 2"/>
          <p:cNvSpPr>
            <a:spLocks noGrp="1"/>
          </p:cNvSpPr>
          <p:nvPr>
            <p:ph idx="1"/>
          </p:nvPr>
        </p:nvSpPr>
        <p:spPr>
          <a:xfrm>
            <a:off x="1187624" y="1340768"/>
            <a:ext cx="7696200" cy="4751387"/>
          </a:xfrm>
        </p:spPr>
        <p:txBody>
          <a:bodyPr/>
          <a:lstStyle/>
          <a:p>
            <a:pPr>
              <a:defRPr/>
            </a:pPr>
            <a:r>
              <a:rPr lang="en-GB" sz="2800" dirty="0" smtClean="0"/>
              <a:t>You need to allow plenty </a:t>
            </a:r>
            <a:r>
              <a:rPr lang="en-GB" sz="2800" dirty="0"/>
              <a:t>of time for repetition, revision and revisiting as children spiral through the curriculum and assimilate and accommodate new knowledge and skills</a:t>
            </a:r>
          </a:p>
          <a:p>
            <a:pPr>
              <a:defRPr/>
            </a:pPr>
            <a:r>
              <a:rPr lang="en-GB" sz="2800" dirty="0"/>
              <a:t>Ensure you allow children to engage in different learning styles and incorporate practical and manipulative tasks into lessons so that children do not become too tired through the constant challenge of working in </a:t>
            </a:r>
            <a:r>
              <a:rPr lang="en-GB" sz="2800" dirty="0" smtClean="0"/>
              <a:t> </a:t>
            </a:r>
            <a:r>
              <a:rPr lang="en-GB" sz="2800" dirty="0" smtClean="0"/>
              <a:t>words </a:t>
            </a:r>
            <a:r>
              <a:rPr lang="en-GB" sz="2800" dirty="0"/>
              <a:t>alone </a:t>
            </a:r>
          </a:p>
          <a:p>
            <a:pPr marL="0" indent="0">
              <a:buFontTx/>
              <a:buNone/>
              <a:defRPr/>
            </a:pPr>
            <a:endParaRPr lang="en-US" dirty="0"/>
          </a:p>
        </p:txBody>
      </p:sp>
    </p:spTree>
    <p:extLst>
      <p:ext uri="{BB962C8B-B14F-4D97-AF65-F5344CB8AC3E}">
        <p14:creationId xmlns:p14="http://schemas.microsoft.com/office/powerpoint/2010/main" val="19292422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To withdraw or not to withdraw</a:t>
            </a:r>
            <a:endParaRPr lang="en-GB" dirty="0"/>
          </a:p>
        </p:txBody>
      </p:sp>
      <p:sp>
        <p:nvSpPr>
          <p:cNvPr id="3" name="Content Placeholder 2"/>
          <p:cNvSpPr>
            <a:spLocks noGrp="1"/>
          </p:cNvSpPr>
          <p:nvPr>
            <p:ph idx="1"/>
          </p:nvPr>
        </p:nvSpPr>
        <p:spPr/>
        <p:txBody>
          <a:bodyPr>
            <a:normAutofit fontScale="85000" lnSpcReduction="10000"/>
          </a:bodyPr>
          <a:lstStyle/>
          <a:p>
            <a:r>
              <a:rPr lang="en-GB" b="1" dirty="0"/>
              <a:t>Withdrawal should never be used as a substitute for learning that should take place in the classroom.</a:t>
            </a:r>
          </a:p>
          <a:p>
            <a:r>
              <a:rPr lang="en-GB" dirty="0"/>
              <a:t>Timings of when the pupil is withdrawn</a:t>
            </a:r>
          </a:p>
          <a:p>
            <a:r>
              <a:rPr lang="en-GB" dirty="0"/>
              <a:t>Link work directly to the curriculum (context)</a:t>
            </a:r>
          </a:p>
          <a:p>
            <a:r>
              <a:rPr lang="en-GB" dirty="0"/>
              <a:t>Focus on specific language targets</a:t>
            </a:r>
          </a:p>
          <a:p>
            <a:r>
              <a:rPr lang="en-GB" dirty="0"/>
              <a:t>Try to teach pupils in pairs or in small groups</a:t>
            </a:r>
          </a:p>
          <a:p>
            <a:r>
              <a:rPr lang="en-GB" dirty="0"/>
              <a:t>Use age-appropriate, cognitively challenging texts when teaching reading</a:t>
            </a:r>
          </a:p>
          <a:p>
            <a:r>
              <a:rPr lang="en-GB" dirty="0"/>
              <a:t>Create opportunities to use oracy as a springboard to developing literacy</a:t>
            </a:r>
          </a:p>
          <a:p>
            <a:pPr marL="82296" indent="0">
              <a:buNone/>
            </a:pPr>
            <a:endParaRPr lang="en-GB" dirty="0"/>
          </a:p>
        </p:txBody>
      </p:sp>
    </p:spTree>
    <p:extLst>
      <p:ext uri="{BB962C8B-B14F-4D97-AF65-F5344CB8AC3E}">
        <p14:creationId xmlns:p14="http://schemas.microsoft.com/office/powerpoint/2010/main" val="35431828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barriers to learning</a:t>
            </a:r>
            <a:endParaRPr lang="en-GB" dirty="0"/>
          </a:p>
        </p:txBody>
      </p:sp>
      <p:sp>
        <p:nvSpPr>
          <p:cNvPr id="3" name="Content Placeholder 2"/>
          <p:cNvSpPr>
            <a:spLocks noGrp="1"/>
          </p:cNvSpPr>
          <p:nvPr>
            <p:ph idx="1"/>
          </p:nvPr>
        </p:nvSpPr>
        <p:spPr/>
        <p:txBody>
          <a:bodyPr>
            <a:normAutofit fontScale="85000" lnSpcReduction="10000"/>
          </a:bodyPr>
          <a:lstStyle/>
          <a:p>
            <a:r>
              <a:rPr lang="en-GB" dirty="0"/>
              <a:t>Has the learner had sufficient time &amp; opportunity to develop English Language skills?</a:t>
            </a:r>
          </a:p>
          <a:p>
            <a:r>
              <a:rPr lang="en-GB" dirty="0"/>
              <a:t>The pupil has good conversational skills in English but insufficient time to acquire complete language skills to totally access the full curriculum.  This may take 5-7 years.</a:t>
            </a:r>
          </a:p>
          <a:p>
            <a:r>
              <a:rPr lang="en-GB" dirty="0"/>
              <a:t>The learner may be experiencing an emotional issue.  Examples could include, separation from family &amp; friends, racism or bullying, trauma relating to the reason they left their country, family issues such as financial hardship, homelessness etc. </a:t>
            </a:r>
          </a:p>
        </p:txBody>
      </p:sp>
    </p:spTree>
    <p:extLst>
      <p:ext uri="{BB962C8B-B14F-4D97-AF65-F5344CB8AC3E}">
        <p14:creationId xmlns:p14="http://schemas.microsoft.com/office/powerpoint/2010/main" val="8042302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conclude</a:t>
            </a:r>
            <a:endParaRPr lang="en-GB" dirty="0"/>
          </a:p>
        </p:txBody>
      </p:sp>
      <p:sp>
        <p:nvSpPr>
          <p:cNvPr id="3" name="Content Placeholder 2"/>
          <p:cNvSpPr>
            <a:spLocks noGrp="1"/>
          </p:cNvSpPr>
          <p:nvPr>
            <p:ph idx="1"/>
          </p:nvPr>
        </p:nvSpPr>
        <p:spPr/>
        <p:txBody>
          <a:bodyPr/>
          <a:lstStyle/>
          <a:p>
            <a:r>
              <a:rPr lang="en-GB" dirty="0" smtClean="0"/>
              <a:t>Welcoming environment</a:t>
            </a:r>
          </a:p>
          <a:p>
            <a:r>
              <a:rPr lang="en-GB" dirty="0" smtClean="0"/>
              <a:t>Use first language to develop subsequent languages &amp; support learning</a:t>
            </a:r>
          </a:p>
          <a:p>
            <a:r>
              <a:rPr lang="en-GB" dirty="0" smtClean="0"/>
              <a:t>Create lots of opportunities for meaningful talk &amp; collaborative learning</a:t>
            </a:r>
          </a:p>
          <a:p>
            <a:r>
              <a:rPr lang="en-GB" dirty="0" smtClean="0"/>
              <a:t>Relate new learning to a learners previous knowledge</a:t>
            </a:r>
          </a:p>
          <a:p>
            <a:r>
              <a:rPr lang="en-GB" dirty="0" smtClean="0"/>
              <a:t>Visual aids and good modelling to support learning &amp; understanding</a:t>
            </a:r>
          </a:p>
          <a:p>
            <a:endParaRPr lang="en-GB" dirty="0" smtClean="0"/>
          </a:p>
          <a:p>
            <a:endParaRPr lang="en-GB" dirty="0"/>
          </a:p>
        </p:txBody>
      </p:sp>
    </p:spTree>
    <p:extLst>
      <p:ext uri="{BB962C8B-B14F-4D97-AF65-F5344CB8AC3E}">
        <p14:creationId xmlns:p14="http://schemas.microsoft.com/office/powerpoint/2010/main" val="3130354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Myths and misconceptions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Languages should be kept separate in the classroom or </a:t>
            </a:r>
            <a:r>
              <a:rPr lang="en-GB" dirty="0" smtClean="0"/>
              <a:t>the learner </a:t>
            </a:r>
            <a:r>
              <a:rPr lang="en-GB" dirty="0" smtClean="0"/>
              <a:t>will become confused (language interference)</a:t>
            </a:r>
          </a:p>
          <a:p>
            <a:r>
              <a:rPr lang="en-GB" dirty="0" smtClean="0"/>
              <a:t>Children do not need to be explicitly taught language, they will pick it up ‘naturally’ (immersion)</a:t>
            </a:r>
          </a:p>
          <a:p>
            <a:r>
              <a:rPr lang="en-GB" dirty="0" smtClean="0"/>
              <a:t>Language diversity is a problem and it is better if learners speak English all the time</a:t>
            </a:r>
          </a:p>
          <a:p>
            <a:r>
              <a:rPr lang="en-GB" dirty="0" smtClean="0"/>
              <a:t>It is very difficult to learn a new language after a certain age (the critical period)</a:t>
            </a:r>
            <a:endParaRPr lang="en-GB" dirty="0"/>
          </a:p>
        </p:txBody>
      </p:sp>
    </p:spTree>
    <p:extLst>
      <p:ext uri="{BB962C8B-B14F-4D97-AF65-F5344CB8AC3E}">
        <p14:creationId xmlns:p14="http://schemas.microsoft.com/office/powerpoint/2010/main" val="24073097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there Any questions?</a:t>
            </a:r>
            <a:endParaRPr lang="en-GB" dirty="0"/>
          </a:p>
        </p:txBody>
      </p:sp>
      <p:sp>
        <p:nvSpPr>
          <p:cNvPr id="3" name="Text Placeholder 2"/>
          <p:cNvSpPr>
            <a:spLocks noGrp="1"/>
          </p:cNvSpPr>
          <p:nvPr>
            <p:ph type="body" idx="1"/>
          </p:nvPr>
        </p:nvSpPr>
        <p:spPr/>
        <p:txBody>
          <a:bodyPr/>
          <a:lstStyle/>
          <a:p>
            <a:r>
              <a:rPr lang="en-GB" dirty="0" smtClean="0"/>
              <a:t>Thank you for listening</a:t>
            </a:r>
            <a:endParaRPr lang="en-GB" dirty="0"/>
          </a:p>
        </p:txBody>
      </p:sp>
    </p:spTree>
    <p:extLst>
      <p:ext uri="{BB962C8B-B14F-4D97-AF65-F5344CB8AC3E}">
        <p14:creationId xmlns:p14="http://schemas.microsoft.com/office/powerpoint/2010/main" val="39232809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normAutofit fontScale="70000" lnSpcReduction="20000"/>
          </a:bodyPr>
          <a:lstStyle/>
          <a:p>
            <a:pPr marL="82296" indent="0">
              <a:buNone/>
            </a:pPr>
            <a:r>
              <a:rPr lang="en-GB" dirty="0" smtClean="0"/>
              <a:t>Claire </a:t>
            </a:r>
            <a:r>
              <a:rPr lang="en-GB" dirty="0" smtClean="0"/>
              <a:t>Head</a:t>
            </a:r>
          </a:p>
          <a:p>
            <a:pPr marL="82296" indent="0">
              <a:buNone/>
            </a:pPr>
            <a:r>
              <a:rPr lang="en-GB" dirty="0" smtClean="0"/>
              <a:t>Lecturer</a:t>
            </a:r>
          </a:p>
          <a:p>
            <a:pPr marL="82296" indent="0">
              <a:buNone/>
            </a:pPr>
            <a:r>
              <a:rPr lang="en-GB" dirty="0" smtClean="0"/>
              <a:t>University of Hull, Scarborough Campus</a:t>
            </a:r>
          </a:p>
          <a:p>
            <a:pPr marL="82296" indent="0">
              <a:buNone/>
            </a:pPr>
            <a:r>
              <a:rPr lang="en-GB" dirty="0" smtClean="0">
                <a:hlinkClick r:id="rId2"/>
              </a:rPr>
              <a:t>c.head@hull.ac.uk</a:t>
            </a:r>
            <a:endParaRPr lang="en-GB" dirty="0" smtClean="0"/>
          </a:p>
          <a:p>
            <a:pPr marL="82296" indent="0">
              <a:buNone/>
            </a:pPr>
            <a:endParaRPr lang="en-GB" dirty="0" smtClean="0"/>
          </a:p>
          <a:p>
            <a:endParaRPr lang="en-GB" dirty="0"/>
          </a:p>
          <a:p>
            <a:endParaRPr lang="en-GB" dirty="0" smtClean="0"/>
          </a:p>
          <a:p>
            <a:endParaRPr lang="en-GB" dirty="0"/>
          </a:p>
          <a:p>
            <a:pPr marL="82296" indent="0">
              <a:buNone/>
            </a:pPr>
            <a:r>
              <a:rPr lang="en-GB" dirty="0" smtClean="0"/>
              <a:t>Naomi Wilson</a:t>
            </a:r>
          </a:p>
          <a:p>
            <a:pPr marL="82296" indent="0">
              <a:buNone/>
            </a:pPr>
            <a:r>
              <a:rPr lang="en-GB" dirty="0" smtClean="0"/>
              <a:t>Advisory Teacher</a:t>
            </a:r>
          </a:p>
          <a:p>
            <a:pPr marL="82296" indent="0">
              <a:buNone/>
            </a:pPr>
            <a:r>
              <a:rPr lang="en-GB" dirty="0" smtClean="0"/>
              <a:t>Minority Ethnic and Traveller Attainment Service, East Riding of Yorkshire Council</a:t>
            </a:r>
          </a:p>
          <a:p>
            <a:pPr marL="82296" indent="0">
              <a:buNone/>
            </a:pPr>
            <a:r>
              <a:rPr lang="en-GB" dirty="0" smtClean="0">
                <a:hlinkClick r:id="rId3"/>
              </a:rPr>
              <a:t>naomi.wilson@eastriding.gov.uk</a:t>
            </a:r>
            <a:endParaRPr lang="en-GB" dirty="0" smtClean="0"/>
          </a:p>
          <a:p>
            <a:pPr marL="82296" indent="0">
              <a:buNone/>
            </a:pPr>
            <a:endParaRPr lang="en-GB" dirty="0"/>
          </a:p>
        </p:txBody>
      </p:sp>
    </p:spTree>
    <p:extLst>
      <p:ext uri="{BB962C8B-B14F-4D97-AF65-F5344CB8AC3E}">
        <p14:creationId xmlns:p14="http://schemas.microsoft.com/office/powerpoint/2010/main" val="322465737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References and suggestions for further reading</a:t>
            </a:r>
            <a:endParaRPr lang="en-GB" dirty="0"/>
          </a:p>
        </p:txBody>
      </p:sp>
      <p:sp>
        <p:nvSpPr>
          <p:cNvPr id="3" name="Content Placeholder 2"/>
          <p:cNvSpPr>
            <a:spLocks noGrp="1"/>
          </p:cNvSpPr>
          <p:nvPr>
            <p:ph idx="1"/>
          </p:nvPr>
        </p:nvSpPr>
        <p:spPr/>
        <p:txBody>
          <a:bodyPr>
            <a:normAutofit fontScale="77500" lnSpcReduction="20000"/>
          </a:bodyPr>
          <a:lstStyle/>
          <a:p>
            <a:r>
              <a:rPr lang="en-GB" dirty="0"/>
              <a:t>Teaching Bilingual &amp; EAL Learners in Primary Schools, Jean Conteh, 2012, Learning </a:t>
            </a:r>
            <a:r>
              <a:rPr lang="en-GB" dirty="0" smtClean="0"/>
              <a:t>Matters</a:t>
            </a:r>
          </a:p>
          <a:p>
            <a:r>
              <a:rPr lang="en-GB" dirty="0"/>
              <a:t>Identity Texts – The Collaboration of Power in Multi-lingual Schools, edited by Jim Cummings &amp; Margaret Early, 2011, </a:t>
            </a:r>
            <a:r>
              <a:rPr lang="en-GB" dirty="0" err="1"/>
              <a:t>Trentham</a:t>
            </a:r>
            <a:r>
              <a:rPr lang="en-GB" dirty="0"/>
              <a:t> </a:t>
            </a:r>
            <a:r>
              <a:rPr lang="en-GB" dirty="0" smtClean="0"/>
              <a:t>Books</a:t>
            </a:r>
          </a:p>
          <a:p>
            <a:r>
              <a:rPr lang="en-GB" dirty="0" smtClean="0"/>
              <a:t>White Teacher, Vivian </a:t>
            </a:r>
            <a:r>
              <a:rPr lang="en-GB" dirty="0" err="1" smtClean="0"/>
              <a:t>Gussin</a:t>
            </a:r>
            <a:r>
              <a:rPr lang="en-GB" dirty="0" smtClean="0"/>
              <a:t> Paley, 2003, Harvard University Press</a:t>
            </a:r>
          </a:p>
          <a:p>
            <a:r>
              <a:rPr lang="en-GB" dirty="0" smtClean="0"/>
              <a:t>How </a:t>
            </a:r>
            <a:r>
              <a:rPr lang="en-GB" dirty="0"/>
              <a:t>to Support Children Learning English as an Additional Language, Chris </a:t>
            </a:r>
            <a:r>
              <a:rPr lang="en-GB" dirty="0" err="1"/>
              <a:t>Pim</a:t>
            </a:r>
            <a:r>
              <a:rPr lang="en-GB" dirty="0"/>
              <a:t>, 2010, LDA</a:t>
            </a:r>
          </a:p>
          <a:p>
            <a:r>
              <a:rPr lang="en-GB" dirty="0" smtClean="0"/>
              <a:t>Ethnicity</a:t>
            </a:r>
            <a:r>
              <a:rPr lang="en-GB" dirty="0"/>
              <a:t>, Race and Education – An Introduction, Sue Walters, 2012, Continuum International Publishers</a:t>
            </a:r>
          </a:p>
          <a:p>
            <a:r>
              <a:rPr lang="en-GB" dirty="0" smtClean="0"/>
              <a:t>EAL Pocket Book, Alice </a:t>
            </a:r>
            <a:r>
              <a:rPr lang="en-GB" dirty="0" err="1" smtClean="0"/>
              <a:t>Wishbourne</a:t>
            </a:r>
            <a:r>
              <a:rPr lang="en-GB" dirty="0" smtClean="0"/>
              <a:t>, 2012, Teachers’ Pocket Books</a:t>
            </a:r>
          </a:p>
        </p:txBody>
      </p:sp>
    </p:spTree>
    <p:extLst>
      <p:ext uri="{BB962C8B-B14F-4D97-AF65-F5344CB8AC3E}">
        <p14:creationId xmlns:p14="http://schemas.microsoft.com/office/powerpoint/2010/main" val="425671768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BICS and CALP</a:t>
            </a:r>
            <a:endParaRPr lang="en-GB" dirty="0"/>
          </a:p>
        </p:txBody>
      </p:sp>
      <p:sp>
        <p:nvSpPr>
          <p:cNvPr id="5" name="Text Placeholder 4"/>
          <p:cNvSpPr>
            <a:spLocks noGrp="1"/>
          </p:cNvSpPr>
          <p:nvPr>
            <p:ph type="body" idx="1"/>
          </p:nvPr>
        </p:nvSpPr>
        <p:spPr/>
        <p:txBody>
          <a:bodyPr>
            <a:normAutofit lnSpcReduction="10000"/>
          </a:bodyPr>
          <a:lstStyle/>
          <a:p>
            <a:r>
              <a:rPr lang="en-GB" b="1" dirty="0" smtClean="0"/>
              <a:t>Basic Interpersonal Communication Skills (BICS)</a:t>
            </a:r>
            <a:endParaRPr lang="en-GB" b="1" dirty="0"/>
          </a:p>
        </p:txBody>
      </p:sp>
      <p:sp>
        <p:nvSpPr>
          <p:cNvPr id="7" name="Text Placeholder 6"/>
          <p:cNvSpPr>
            <a:spLocks noGrp="1"/>
          </p:cNvSpPr>
          <p:nvPr>
            <p:ph type="body" sz="half" idx="3"/>
          </p:nvPr>
        </p:nvSpPr>
        <p:spPr/>
        <p:txBody>
          <a:bodyPr>
            <a:normAutofit lnSpcReduction="10000"/>
          </a:bodyPr>
          <a:lstStyle/>
          <a:p>
            <a:r>
              <a:rPr lang="en-GB" b="1" dirty="0" smtClean="0"/>
              <a:t>Cognitive Academic Language Proficiency (CALP)</a:t>
            </a:r>
            <a:endParaRPr lang="en-GB" b="1" dirty="0"/>
          </a:p>
        </p:txBody>
      </p:sp>
      <p:sp>
        <p:nvSpPr>
          <p:cNvPr id="6" name="Content Placeholder 5"/>
          <p:cNvSpPr>
            <a:spLocks noGrp="1"/>
          </p:cNvSpPr>
          <p:nvPr>
            <p:ph sz="quarter" idx="2"/>
          </p:nvPr>
        </p:nvSpPr>
        <p:spPr/>
        <p:txBody>
          <a:bodyPr>
            <a:normAutofit fontScale="92500"/>
          </a:bodyPr>
          <a:lstStyle/>
          <a:p>
            <a:pPr marL="118872" indent="0">
              <a:buNone/>
            </a:pPr>
            <a:r>
              <a:rPr lang="en-GB" dirty="0"/>
              <a:t>The language necessary for day to day </a:t>
            </a:r>
            <a:r>
              <a:rPr lang="en-GB" dirty="0" smtClean="0"/>
              <a:t>living, including </a:t>
            </a:r>
            <a:r>
              <a:rPr lang="en-GB" dirty="0"/>
              <a:t>conversations with </a:t>
            </a:r>
            <a:r>
              <a:rPr lang="en-GB" dirty="0" smtClean="0"/>
              <a:t>friends and informal interactions</a:t>
            </a:r>
            <a:r>
              <a:rPr lang="en-GB" dirty="0"/>
              <a:t>.</a:t>
            </a:r>
            <a:endParaRPr lang="en-GB" dirty="0" smtClean="0"/>
          </a:p>
          <a:p>
            <a:pPr marL="118872" indent="0">
              <a:buNone/>
            </a:pPr>
            <a:endParaRPr lang="en-GB" dirty="0" smtClean="0"/>
          </a:p>
          <a:p>
            <a:r>
              <a:rPr lang="en-GB" b="1" dirty="0" smtClean="0"/>
              <a:t>Context embedded </a:t>
            </a:r>
            <a:r>
              <a:rPr lang="en-GB" dirty="0" smtClean="0"/>
              <a:t>(face-to-face, many cues, concrete objects of reference)</a:t>
            </a:r>
            <a:endParaRPr lang="en-GB" dirty="0"/>
          </a:p>
          <a:p>
            <a:r>
              <a:rPr lang="en-GB" b="1" dirty="0" smtClean="0"/>
              <a:t>Cognitively undemanding </a:t>
            </a:r>
            <a:r>
              <a:rPr lang="en-GB" dirty="0" smtClean="0"/>
              <a:t>(easy to understand and simple language structure)</a:t>
            </a:r>
            <a:endParaRPr lang="en-GB" dirty="0"/>
          </a:p>
        </p:txBody>
      </p:sp>
      <p:sp>
        <p:nvSpPr>
          <p:cNvPr id="8" name="Content Placeholder 7"/>
          <p:cNvSpPr>
            <a:spLocks noGrp="1"/>
          </p:cNvSpPr>
          <p:nvPr>
            <p:ph sz="quarter" idx="4"/>
          </p:nvPr>
        </p:nvSpPr>
        <p:spPr/>
        <p:txBody>
          <a:bodyPr>
            <a:normAutofit fontScale="92500" lnSpcReduction="10000"/>
          </a:bodyPr>
          <a:lstStyle/>
          <a:p>
            <a:pPr marL="118872" indent="0">
              <a:buNone/>
            </a:pPr>
            <a:r>
              <a:rPr lang="en-GB" dirty="0"/>
              <a:t>The language necessary to understand </a:t>
            </a:r>
            <a:r>
              <a:rPr lang="en-GB" dirty="0" smtClean="0"/>
              <a:t>and discuss </a:t>
            </a:r>
            <a:r>
              <a:rPr lang="en-GB" dirty="0"/>
              <a:t>content in the classroom.</a:t>
            </a:r>
          </a:p>
          <a:p>
            <a:pPr marL="118872" indent="0">
              <a:buNone/>
            </a:pPr>
            <a:endParaRPr lang="en-GB" dirty="0"/>
          </a:p>
          <a:p>
            <a:r>
              <a:rPr lang="en-GB" b="1" dirty="0" smtClean="0"/>
              <a:t>Context reduced       </a:t>
            </a:r>
            <a:r>
              <a:rPr lang="en-GB" dirty="0" smtClean="0"/>
              <a:t>(fewer non-verbal cues, abstract language)</a:t>
            </a:r>
            <a:endParaRPr lang="en-GB" dirty="0"/>
          </a:p>
          <a:p>
            <a:r>
              <a:rPr lang="en-GB" b="1" dirty="0" smtClean="0"/>
              <a:t>Cognitively demanding </a:t>
            </a:r>
            <a:r>
              <a:rPr lang="en-GB" dirty="0" smtClean="0"/>
              <a:t>(cognitively demanding language, specialised vocabulary and complex language structure) </a:t>
            </a:r>
            <a:endParaRPr lang="en-GB" dirty="0"/>
          </a:p>
        </p:txBody>
      </p:sp>
    </p:spTree>
    <p:extLst>
      <p:ext uri="{BB962C8B-B14F-4D97-AF65-F5344CB8AC3E}">
        <p14:creationId xmlns:p14="http://schemas.microsoft.com/office/powerpoint/2010/main" val="28776366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Cummins Quadrants Model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2796010"/>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907704" y="1772816"/>
            <a:ext cx="2448272" cy="1477328"/>
          </a:xfrm>
          <a:prstGeom prst="rect">
            <a:avLst/>
          </a:prstGeom>
          <a:noFill/>
        </p:spPr>
        <p:txBody>
          <a:bodyPr wrap="square" rtlCol="0">
            <a:spAutoFit/>
          </a:bodyPr>
          <a:lstStyle/>
          <a:p>
            <a:pPr algn="ctr"/>
            <a:r>
              <a:rPr lang="en-GB" dirty="0" smtClean="0"/>
              <a:t>B</a:t>
            </a:r>
          </a:p>
          <a:p>
            <a:r>
              <a:rPr lang="en-GB" dirty="0" smtClean="0"/>
              <a:t>Review and recall</a:t>
            </a:r>
          </a:p>
          <a:p>
            <a:r>
              <a:rPr lang="en-GB" dirty="0" smtClean="0"/>
              <a:t>Compare and contrast</a:t>
            </a:r>
          </a:p>
          <a:p>
            <a:r>
              <a:rPr lang="en-GB" dirty="0" smtClean="0"/>
              <a:t>Classify</a:t>
            </a:r>
          </a:p>
          <a:p>
            <a:r>
              <a:rPr lang="en-GB" dirty="0" smtClean="0"/>
              <a:t>plan</a:t>
            </a:r>
            <a:endParaRPr lang="en-GB" dirty="0"/>
          </a:p>
        </p:txBody>
      </p:sp>
      <p:sp>
        <p:nvSpPr>
          <p:cNvPr id="8" name="TextBox 7"/>
          <p:cNvSpPr txBox="1"/>
          <p:nvPr/>
        </p:nvSpPr>
        <p:spPr>
          <a:xfrm>
            <a:off x="6156176" y="1772816"/>
            <a:ext cx="2304256" cy="1477328"/>
          </a:xfrm>
          <a:prstGeom prst="rect">
            <a:avLst/>
          </a:prstGeom>
          <a:noFill/>
        </p:spPr>
        <p:txBody>
          <a:bodyPr wrap="square" rtlCol="0">
            <a:spAutoFit/>
          </a:bodyPr>
          <a:lstStyle/>
          <a:p>
            <a:pPr algn="ctr"/>
            <a:r>
              <a:rPr lang="en-GB" dirty="0" smtClean="0"/>
              <a:t>C</a:t>
            </a:r>
          </a:p>
          <a:p>
            <a:r>
              <a:rPr lang="en-GB" dirty="0" smtClean="0"/>
              <a:t>Evaluate</a:t>
            </a:r>
          </a:p>
          <a:p>
            <a:r>
              <a:rPr lang="en-GB" dirty="0" smtClean="0"/>
              <a:t>Interpret information</a:t>
            </a:r>
          </a:p>
          <a:p>
            <a:r>
              <a:rPr lang="en-GB" dirty="0" smtClean="0"/>
              <a:t>Form hypothesis</a:t>
            </a:r>
          </a:p>
          <a:p>
            <a:r>
              <a:rPr lang="en-GB" dirty="0" smtClean="0"/>
              <a:t>Argue a case</a:t>
            </a:r>
            <a:endParaRPr lang="en-GB" dirty="0"/>
          </a:p>
        </p:txBody>
      </p:sp>
      <p:sp>
        <p:nvSpPr>
          <p:cNvPr id="9" name="TextBox 8"/>
          <p:cNvSpPr txBox="1"/>
          <p:nvPr/>
        </p:nvSpPr>
        <p:spPr>
          <a:xfrm>
            <a:off x="1763688" y="4653136"/>
            <a:ext cx="2592288" cy="1477328"/>
          </a:xfrm>
          <a:prstGeom prst="rect">
            <a:avLst/>
          </a:prstGeom>
          <a:noFill/>
        </p:spPr>
        <p:txBody>
          <a:bodyPr wrap="square" rtlCol="0">
            <a:spAutoFit/>
          </a:bodyPr>
          <a:lstStyle/>
          <a:p>
            <a:pPr algn="ctr"/>
            <a:r>
              <a:rPr lang="en-GB" dirty="0" smtClean="0"/>
              <a:t>A</a:t>
            </a:r>
          </a:p>
          <a:p>
            <a:r>
              <a:rPr lang="en-GB" dirty="0" smtClean="0"/>
              <a:t>Name items</a:t>
            </a:r>
          </a:p>
          <a:p>
            <a:r>
              <a:rPr lang="en-GB" dirty="0" smtClean="0"/>
              <a:t>Retell events &amp; stories</a:t>
            </a:r>
          </a:p>
          <a:p>
            <a:r>
              <a:rPr lang="en-GB" dirty="0" smtClean="0"/>
              <a:t>Sequence events</a:t>
            </a:r>
          </a:p>
          <a:p>
            <a:r>
              <a:rPr lang="en-GB" dirty="0" smtClean="0"/>
              <a:t>Narrate ideas</a:t>
            </a:r>
            <a:endParaRPr lang="en-GB" dirty="0"/>
          </a:p>
        </p:txBody>
      </p:sp>
      <p:sp>
        <p:nvSpPr>
          <p:cNvPr id="10" name="TextBox 9"/>
          <p:cNvSpPr txBox="1"/>
          <p:nvPr/>
        </p:nvSpPr>
        <p:spPr>
          <a:xfrm>
            <a:off x="6156176" y="4797152"/>
            <a:ext cx="2664296" cy="1754326"/>
          </a:xfrm>
          <a:prstGeom prst="rect">
            <a:avLst/>
          </a:prstGeom>
          <a:noFill/>
        </p:spPr>
        <p:txBody>
          <a:bodyPr wrap="square" rtlCol="0">
            <a:spAutoFit/>
          </a:bodyPr>
          <a:lstStyle/>
          <a:p>
            <a:pPr algn="ctr"/>
            <a:r>
              <a:rPr lang="en-GB" dirty="0" smtClean="0"/>
              <a:t>D</a:t>
            </a:r>
          </a:p>
          <a:p>
            <a:r>
              <a:rPr lang="en-GB" dirty="0" smtClean="0"/>
              <a:t>No activities here!</a:t>
            </a:r>
          </a:p>
          <a:p>
            <a:r>
              <a:rPr lang="en-GB" dirty="0" smtClean="0"/>
              <a:t>Low cognitive demand &amp; low contextual support mean pupils are not learning</a:t>
            </a:r>
            <a:endParaRPr lang="en-GB" dirty="0"/>
          </a:p>
        </p:txBody>
      </p:sp>
      <p:sp>
        <p:nvSpPr>
          <p:cNvPr id="11" name="TextBox 10"/>
          <p:cNvSpPr txBox="1"/>
          <p:nvPr/>
        </p:nvSpPr>
        <p:spPr>
          <a:xfrm>
            <a:off x="1187624" y="6237312"/>
            <a:ext cx="3600400" cy="307777"/>
          </a:xfrm>
          <a:prstGeom prst="rect">
            <a:avLst/>
          </a:prstGeom>
          <a:noFill/>
        </p:spPr>
        <p:txBody>
          <a:bodyPr wrap="square" rtlCol="0">
            <a:spAutoFit/>
          </a:bodyPr>
          <a:lstStyle/>
          <a:p>
            <a:r>
              <a:rPr lang="en-GB" sz="1400" dirty="0" smtClean="0"/>
              <a:t>(Conteh, 2012)</a:t>
            </a:r>
            <a:endParaRPr lang="en-GB" sz="1400" dirty="0"/>
          </a:p>
        </p:txBody>
      </p:sp>
    </p:spTree>
    <p:extLst>
      <p:ext uri="{BB962C8B-B14F-4D97-AF65-F5344CB8AC3E}">
        <p14:creationId xmlns:p14="http://schemas.microsoft.com/office/powerpoint/2010/main" val="236802744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EAL learners should only speak English at school</a:t>
            </a:r>
            <a:endParaRPr lang="en-GB" dirty="0"/>
          </a:p>
        </p:txBody>
      </p:sp>
      <p:sp>
        <p:nvSpPr>
          <p:cNvPr id="3" name="Content Placeholder 2"/>
          <p:cNvSpPr>
            <a:spLocks noGrp="1"/>
          </p:cNvSpPr>
          <p:nvPr>
            <p:ph idx="1"/>
          </p:nvPr>
        </p:nvSpPr>
        <p:spPr/>
        <p:txBody>
          <a:bodyPr/>
          <a:lstStyle/>
          <a:p>
            <a:r>
              <a:rPr lang="en-GB" dirty="0" smtClean="0"/>
              <a:t>Knowledge of one language supports the development of subsequent languages.</a:t>
            </a:r>
          </a:p>
          <a:p>
            <a:pPr algn="r"/>
            <a:r>
              <a:rPr lang="en-GB" sz="2000" dirty="0" smtClean="0"/>
              <a:t>(Cummins, 1984)</a:t>
            </a:r>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24944"/>
            <a:ext cx="6984776" cy="363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619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activities for withdrawal sessions</a:t>
            </a:r>
            <a:endParaRPr lang="en-GB" dirty="0"/>
          </a:p>
        </p:txBody>
      </p:sp>
      <p:sp>
        <p:nvSpPr>
          <p:cNvPr id="3" name="Content Placeholder 2"/>
          <p:cNvSpPr>
            <a:spLocks noGrp="1"/>
          </p:cNvSpPr>
          <p:nvPr>
            <p:ph idx="1"/>
          </p:nvPr>
        </p:nvSpPr>
        <p:spPr/>
        <p:txBody>
          <a:bodyPr>
            <a:normAutofit fontScale="92500"/>
          </a:bodyPr>
          <a:lstStyle/>
          <a:p>
            <a:r>
              <a:rPr lang="en-GB" dirty="0"/>
              <a:t>Involvement in a recommended strategy intervention</a:t>
            </a:r>
          </a:p>
          <a:p>
            <a:r>
              <a:rPr lang="en-GB" dirty="0"/>
              <a:t>New-arrival induction or orientation</a:t>
            </a:r>
          </a:p>
          <a:p>
            <a:r>
              <a:rPr lang="en-GB" dirty="0"/>
              <a:t>Grammatical focus to address gaps for an advanced EAL pupil.</a:t>
            </a:r>
          </a:p>
          <a:p>
            <a:r>
              <a:rPr lang="en-GB" dirty="0"/>
              <a:t>Limited, short-burst use of ICT programmes to learn English (e.g. Clicker New to English)</a:t>
            </a:r>
          </a:p>
          <a:p>
            <a:r>
              <a:rPr lang="en-GB" dirty="0"/>
              <a:t>Pre-teaching of key vocabulary</a:t>
            </a:r>
          </a:p>
          <a:p>
            <a:r>
              <a:rPr lang="en-GB" dirty="0"/>
              <a:t>Post-teaching for recap and consolidation</a:t>
            </a:r>
          </a:p>
        </p:txBody>
      </p:sp>
    </p:spTree>
    <p:extLst>
      <p:ext uri="{BB962C8B-B14F-4D97-AF65-F5344CB8AC3E}">
        <p14:creationId xmlns:p14="http://schemas.microsoft.com/office/powerpoint/2010/main" val="7697689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language need or a learning need?</a:t>
            </a:r>
            <a:endParaRPr lang="en-GB" dirty="0"/>
          </a:p>
        </p:txBody>
      </p:sp>
      <p:sp>
        <p:nvSpPr>
          <p:cNvPr id="3" name="Content Placeholder 2"/>
          <p:cNvSpPr>
            <a:spLocks noGrp="1"/>
          </p:cNvSpPr>
          <p:nvPr>
            <p:ph idx="1"/>
          </p:nvPr>
        </p:nvSpPr>
        <p:spPr/>
        <p:txBody>
          <a:bodyPr/>
          <a:lstStyle/>
          <a:p>
            <a:endParaRPr lang="en-GB" dirty="0"/>
          </a:p>
        </p:txBody>
      </p:sp>
      <p:sp>
        <p:nvSpPr>
          <p:cNvPr id="4" name="Rectangular Callout 3"/>
          <p:cNvSpPr/>
          <p:nvPr/>
        </p:nvSpPr>
        <p:spPr>
          <a:xfrm>
            <a:off x="1547664" y="1592600"/>
            <a:ext cx="2592288" cy="2031324"/>
          </a:xfrm>
          <a:prstGeom prst="wedge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63688" y="1556792"/>
            <a:ext cx="1944216" cy="2031325"/>
          </a:xfrm>
          <a:prstGeom prst="rect">
            <a:avLst/>
          </a:prstGeom>
          <a:noFill/>
        </p:spPr>
        <p:txBody>
          <a:bodyPr wrap="square" rtlCol="0">
            <a:spAutoFit/>
          </a:bodyPr>
          <a:lstStyle/>
          <a:p>
            <a:r>
              <a:rPr lang="en-GB" dirty="0"/>
              <a:t>Kamil seems very withdrawn &amp; will not talk not his peers – there must be some specific learning difficulty here.</a:t>
            </a:r>
          </a:p>
        </p:txBody>
      </p:sp>
      <p:sp>
        <p:nvSpPr>
          <p:cNvPr id="6" name="Rectangular Callout 5"/>
          <p:cNvSpPr/>
          <p:nvPr/>
        </p:nvSpPr>
        <p:spPr>
          <a:xfrm>
            <a:off x="6084168" y="1592600"/>
            <a:ext cx="2664296" cy="1851108"/>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00192" y="1844824"/>
            <a:ext cx="2232248" cy="1477328"/>
          </a:xfrm>
          <a:prstGeom prst="rect">
            <a:avLst/>
          </a:prstGeom>
          <a:noFill/>
        </p:spPr>
        <p:txBody>
          <a:bodyPr wrap="square" rtlCol="0">
            <a:spAutoFit/>
          </a:bodyPr>
          <a:lstStyle/>
          <a:p>
            <a:r>
              <a:rPr lang="en-GB" dirty="0"/>
              <a:t>Mateusz needs to be in a lower-ability group so we can then target TA support for him.</a:t>
            </a:r>
          </a:p>
        </p:txBody>
      </p:sp>
      <p:sp>
        <p:nvSpPr>
          <p:cNvPr id="8" name="Rectangular Callout 7"/>
          <p:cNvSpPr/>
          <p:nvPr/>
        </p:nvSpPr>
        <p:spPr>
          <a:xfrm>
            <a:off x="1763688" y="4221088"/>
            <a:ext cx="2952328" cy="1800200"/>
          </a:xfrm>
          <a:prstGeom prst="wedge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907704" y="4365104"/>
            <a:ext cx="2664296" cy="1200329"/>
          </a:xfrm>
          <a:prstGeom prst="rect">
            <a:avLst/>
          </a:prstGeom>
          <a:noFill/>
        </p:spPr>
        <p:txBody>
          <a:bodyPr wrap="square" rtlCol="0">
            <a:spAutoFit/>
          </a:bodyPr>
          <a:lstStyle/>
          <a:p>
            <a:r>
              <a:rPr lang="en-GB" dirty="0"/>
              <a:t>Oliwa just can’t improve her pronunciation no matter how many times I practice with her.</a:t>
            </a:r>
          </a:p>
        </p:txBody>
      </p:sp>
      <p:sp>
        <p:nvSpPr>
          <p:cNvPr id="10" name="Rectangular Callout 9"/>
          <p:cNvSpPr/>
          <p:nvPr/>
        </p:nvSpPr>
        <p:spPr>
          <a:xfrm>
            <a:off x="5436096" y="3933056"/>
            <a:ext cx="3096344" cy="2088232"/>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436096" y="3933057"/>
            <a:ext cx="2952328" cy="2031325"/>
          </a:xfrm>
          <a:prstGeom prst="rect">
            <a:avLst/>
          </a:prstGeom>
          <a:noFill/>
        </p:spPr>
        <p:txBody>
          <a:bodyPr wrap="square" rtlCol="0">
            <a:spAutoFit/>
          </a:bodyPr>
          <a:lstStyle/>
          <a:p>
            <a:r>
              <a:rPr lang="en-GB" dirty="0"/>
              <a:t>Ana continues to make the same mistakes with tense, plurals &amp; correct use of gender.  She just doesn’t get it – perhaps we need to look for some form of cognitive delay.</a:t>
            </a:r>
          </a:p>
        </p:txBody>
      </p:sp>
    </p:spTree>
    <p:extLst>
      <p:ext uri="{BB962C8B-B14F-4D97-AF65-F5344CB8AC3E}">
        <p14:creationId xmlns:p14="http://schemas.microsoft.com/office/powerpoint/2010/main" val="153125927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Factors which may indicate an SEN concern</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learner is considerably &amp; consistently working at a slower work rate compared to their peers.</a:t>
            </a:r>
          </a:p>
          <a:p>
            <a:r>
              <a:rPr lang="en-GB" dirty="0"/>
              <a:t>The learner shows little response to peers or staff.</a:t>
            </a:r>
          </a:p>
          <a:p>
            <a:r>
              <a:rPr lang="en-GB" dirty="0"/>
              <a:t>Language acquisition is considerably below that of other EAL learners in your school, year group or class.</a:t>
            </a:r>
          </a:p>
          <a:p>
            <a:r>
              <a:rPr lang="en-GB" dirty="0"/>
              <a:t>The learner has significant &amp; consistently poor attention or listening skills.</a:t>
            </a:r>
          </a:p>
          <a:p>
            <a:r>
              <a:rPr lang="en-GB" dirty="0"/>
              <a:t>There is a noticeable gap between non-verbal assessment &amp; the learners reading age. (SENCO can assess this.)</a:t>
            </a:r>
          </a:p>
          <a:p>
            <a:r>
              <a:rPr lang="en-GB" dirty="0"/>
              <a:t>The learner has poor ability in their dominant (or first) language.  </a:t>
            </a:r>
          </a:p>
          <a:p>
            <a:r>
              <a:rPr lang="en-GB" dirty="0"/>
              <a:t>A parent expresses their concern about a lack of progress.</a:t>
            </a:r>
          </a:p>
          <a:p>
            <a:r>
              <a:rPr lang="en-GB" dirty="0"/>
              <a:t>The learner has problems in other areas of the curriculum that are much less language specific. </a:t>
            </a:r>
          </a:p>
          <a:p>
            <a:endParaRPr lang="en-GB" dirty="0"/>
          </a:p>
        </p:txBody>
      </p:sp>
    </p:spTree>
    <p:extLst>
      <p:ext uri="{BB962C8B-B14F-4D97-AF65-F5344CB8AC3E}">
        <p14:creationId xmlns:p14="http://schemas.microsoft.com/office/powerpoint/2010/main" val="4255190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Language Plan (ILP)</a:t>
            </a:r>
            <a:endParaRPr lang="en-GB" dirty="0"/>
          </a:p>
        </p:txBody>
      </p:sp>
      <p:sp>
        <p:nvSpPr>
          <p:cNvPr id="3" name="Content Placeholder 2"/>
          <p:cNvSpPr>
            <a:spLocks noGrp="1"/>
          </p:cNvSpPr>
          <p:nvPr>
            <p:ph idx="1"/>
          </p:nvPr>
        </p:nvSpPr>
        <p:spPr/>
        <p:txBody>
          <a:bodyPr>
            <a:normAutofit fontScale="92500" lnSpcReduction="10000"/>
          </a:bodyPr>
          <a:lstStyle/>
          <a:p>
            <a:r>
              <a:rPr lang="en-GB" dirty="0"/>
              <a:t>EAL pupils may benefit from an </a:t>
            </a:r>
            <a:r>
              <a:rPr lang="en-GB" dirty="0" smtClean="0"/>
              <a:t>ILP</a:t>
            </a:r>
          </a:p>
          <a:p>
            <a:r>
              <a:rPr lang="en-GB" dirty="0" smtClean="0"/>
              <a:t>Produced in partnership the learner</a:t>
            </a:r>
            <a:endParaRPr lang="en-GB" dirty="0"/>
          </a:p>
          <a:p>
            <a:r>
              <a:rPr lang="en-GB" dirty="0"/>
              <a:t>Detailed language specifications for speaking, listening, reading &amp; writing</a:t>
            </a:r>
          </a:p>
          <a:p>
            <a:r>
              <a:rPr lang="en-GB" dirty="0"/>
              <a:t>SMART </a:t>
            </a:r>
            <a:r>
              <a:rPr lang="en-GB" dirty="0" smtClean="0"/>
              <a:t>targets </a:t>
            </a:r>
            <a:endParaRPr lang="en-GB" dirty="0"/>
          </a:p>
          <a:p>
            <a:r>
              <a:rPr lang="en-GB" dirty="0"/>
              <a:t>All adults working with the pupil will be aware of the </a:t>
            </a:r>
            <a:r>
              <a:rPr lang="en-GB" dirty="0" smtClean="0"/>
              <a:t>targets</a:t>
            </a:r>
          </a:p>
          <a:p>
            <a:r>
              <a:rPr lang="en-GB" dirty="0" smtClean="0"/>
              <a:t>Consider sharing with parents</a:t>
            </a:r>
            <a:endParaRPr lang="en-GB" dirty="0"/>
          </a:p>
          <a:p>
            <a:r>
              <a:rPr lang="en-GB" dirty="0"/>
              <a:t>Can help focus an Advanced EAL pupils to fill any gaps in their understanding</a:t>
            </a:r>
          </a:p>
          <a:p>
            <a:endParaRPr lang="en-GB" dirty="0"/>
          </a:p>
        </p:txBody>
      </p:sp>
    </p:spTree>
    <p:extLst>
      <p:ext uri="{BB962C8B-B14F-4D97-AF65-F5344CB8AC3E}">
        <p14:creationId xmlns:p14="http://schemas.microsoft.com/office/powerpoint/2010/main" val="1910085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our EAL pupils?</a:t>
            </a:r>
            <a:endParaRPr lang="en-GB" dirty="0"/>
          </a:p>
        </p:txBody>
      </p:sp>
      <p:sp>
        <p:nvSpPr>
          <p:cNvPr id="3" name="Content Placeholder 2"/>
          <p:cNvSpPr>
            <a:spLocks noGrp="1"/>
          </p:cNvSpPr>
          <p:nvPr>
            <p:ph idx="1"/>
          </p:nvPr>
        </p:nvSpPr>
        <p:spPr/>
        <p:txBody>
          <a:bodyPr>
            <a:normAutofit fontScale="92500" lnSpcReduction="20000"/>
          </a:bodyPr>
          <a:lstStyle/>
          <a:p>
            <a:r>
              <a:rPr lang="en-GB" dirty="0"/>
              <a:t>International New </a:t>
            </a:r>
            <a:r>
              <a:rPr lang="en-GB" dirty="0" smtClean="0"/>
              <a:t>Arrivals</a:t>
            </a:r>
            <a:endParaRPr lang="en-GB" dirty="0"/>
          </a:p>
          <a:p>
            <a:r>
              <a:rPr lang="en-GB" dirty="0" smtClean="0"/>
              <a:t>Roma</a:t>
            </a:r>
          </a:p>
          <a:p>
            <a:r>
              <a:rPr lang="en-GB" dirty="0" smtClean="0"/>
              <a:t>Children of migrant families</a:t>
            </a:r>
          </a:p>
          <a:p>
            <a:r>
              <a:rPr lang="en-GB" dirty="0" smtClean="0"/>
              <a:t>Children of Armed Forces families</a:t>
            </a:r>
          </a:p>
          <a:p>
            <a:r>
              <a:rPr lang="en-GB" dirty="0" smtClean="0"/>
              <a:t>Refugee and Asylum seekers</a:t>
            </a:r>
          </a:p>
          <a:p>
            <a:r>
              <a:rPr lang="en-GB" dirty="0" smtClean="0"/>
              <a:t>Previously economic orphans</a:t>
            </a:r>
          </a:p>
          <a:p>
            <a:r>
              <a:rPr lang="en-GB" dirty="0" smtClean="0"/>
              <a:t>New to English (beginner EAL learner)</a:t>
            </a:r>
          </a:p>
          <a:p>
            <a:r>
              <a:rPr lang="en-GB" dirty="0" smtClean="0"/>
              <a:t>Advanced EAL learner</a:t>
            </a:r>
          </a:p>
          <a:p>
            <a:r>
              <a:rPr lang="en-GB" dirty="0" smtClean="0"/>
              <a:t>Isolated learners</a:t>
            </a:r>
          </a:p>
          <a:p>
            <a:r>
              <a:rPr lang="en-GB" dirty="0" smtClean="0"/>
              <a:t>Sojourners </a:t>
            </a:r>
          </a:p>
          <a:p>
            <a:endParaRPr lang="en-GB" dirty="0"/>
          </a:p>
          <a:p>
            <a:endParaRPr lang="en-GB" dirty="0"/>
          </a:p>
        </p:txBody>
      </p:sp>
    </p:spTree>
    <p:extLst>
      <p:ext uri="{BB962C8B-B14F-4D97-AF65-F5344CB8AC3E}">
        <p14:creationId xmlns:p14="http://schemas.microsoft.com/office/powerpoint/2010/main" val="39750564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Newly Arrived learners</a:t>
            </a:r>
            <a:endParaRPr lang="en-GB" dirty="0"/>
          </a:p>
        </p:txBody>
      </p:sp>
      <p:sp>
        <p:nvSpPr>
          <p:cNvPr id="3" name="Content Placeholder 2"/>
          <p:cNvSpPr>
            <a:spLocks noGrp="1"/>
          </p:cNvSpPr>
          <p:nvPr>
            <p:ph idx="1"/>
          </p:nvPr>
        </p:nvSpPr>
        <p:spPr/>
        <p:txBody>
          <a:bodyPr>
            <a:normAutofit/>
          </a:bodyPr>
          <a:lstStyle/>
          <a:p>
            <a:r>
              <a:rPr lang="en-GB" dirty="0"/>
              <a:t>are not a homogenous </a:t>
            </a:r>
            <a:r>
              <a:rPr lang="en-GB" dirty="0" smtClean="0"/>
              <a:t>group</a:t>
            </a:r>
            <a:endParaRPr lang="en-GB" dirty="0"/>
          </a:p>
          <a:p>
            <a:r>
              <a:rPr lang="en-GB" dirty="0"/>
              <a:t>will come from a range of social experiences and backgrounds and will have diverse </a:t>
            </a:r>
            <a:r>
              <a:rPr lang="en-GB" dirty="0" smtClean="0"/>
              <a:t>needs</a:t>
            </a:r>
            <a:endParaRPr lang="en-GB" dirty="0"/>
          </a:p>
          <a:p>
            <a:r>
              <a:rPr lang="en-GB" dirty="0"/>
              <a:t>may be new to English or more advanced learners of </a:t>
            </a:r>
            <a:r>
              <a:rPr lang="en-GB" dirty="0" smtClean="0"/>
              <a:t>English</a:t>
            </a:r>
            <a:endParaRPr lang="en-GB" dirty="0"/>
          </a:p>
          <a:p>
            <a:r>
              <a:rPr lang="en-GB" dirty="0"/>
              <a:t>may be literate in one or more </a:t>
            </a:r>
            <a:r>
              <a:rPr lang="en-GB" dirty="0" smtClean="0"/>
              <a:t>languages</a:t>
            </a:r>
            <a:endParaRPr lang="en-GB" dirty="0"/>
          </a:p>
          <a:p>
            <a:r>
              <a:rPr lang="en-GB" dirty="0"/>
              <a:t>may be refugees and asylum seekers who are experiencing cultural </a:t>
            </a:r>
            <a:r>
              <a:rPr lang="en-GB" dirty="0" smtClean="0"/>
              <a:t>disorientation</a:t>
            </a:r>
            <a:endParaRPr lang="en-GB" dirty="0"/>
          </a:p>
          <a:p>
            <a:pPr marL="82296" indent="0">
              <a:buNone/>
            </a:pPr>
            <a:endParaRPr lang="en-GB" dirty="0"/>
          </a:p>
          <a:p>
            <a:endParaRPr lang="en-GB" dirty="0"/>
          </a:p>
        </p:txBody>
      </p:sp>
    </p:spTree>
    <p:extLst>
      <p:ext uri="{BB962C8B-B14F-4D97-AF65-F5344CB8AC3E}">
        <p14:creationId xmlns:p14="http://schemas.microsoft.com/office/powerpoint/2010/main" val="4167426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forget to smile!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Learn how to say the learners name correctly &amp; teach the whole class</a:t>
            </a:r>
          </a:p>
          <a:p>
            <a:r>
              <a:rPr lang="en-GB" dirty="0" smtClean="0"/>
              <a:t>Learn a few phrases in the language, especially ‘hello!’</a:t>
            </a:r>
          </a:p>
          <a:p>
            <a:r>
              <a:rPr lang="en-GB" dirty="0" smtClean="0"/>
              <a:t>Encourage the learner to use other ways of communicating</a:t>
            </a:r>
          </a:p>
          <a:p>
            <a:r>
              <a:rPr lang="en-GB" dirty="0" smtClean="0"/>
              <a:t>Look for ways to include the learners culture and language into your classroom</a:t>
            </a:r>
          </a:p>
          <a:p>
            <a:r>
              <a:rPr lang="en-GB" dirty="0" smtClean="0"/>
              <a:t>Word fans/booklets with survival phrases</a:t>
            </a:r>
          </a:p>
          <a:p>
            <a:r>
              <a:rPr lang="en-GB" dirty="0" smtClean="0"/>
              <a:t>The ‘silent period’</a:t>
            </a:r>
          </a:p>
          <a:p>
            <a:endParaRPr lang="en-GB" dirty="0" smtClean="0"/>
          </a:p>
          <a:p>
            <a:endParaRPr lang="en-GB" dirty="0"/>
          </a:p>
        </p:txBody>
      </p:sp>
    </p:spTree>
    <p:extLst>
      <p:ext uri="{BB962C8B-B14F-4D97-AF65-F5344CB8AC3E}">
        <p14:creationId xmlns:p14="http://schemas.microsoft.com/office/powerpoint/2010/main" val="329070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Strategies to support newly arrived learners</a:t>
            </a:r>
            <a:endParaRPr lang="en-GB" dirty="0"/>
          </a:p>
        </p:txBody>
      </p:sp>
      <p:sp>
        <p:nvSpPr>
          <p:cNvPr id="4" name="Content Placeholder 3"/>
          <p:cNvSpPr>
            <a:spLocks noGrp="1"/>
          </p:cNvSpPr>
          <p:nvPr>
            <p:ph sz="half" idx="1"/>
          </p:nvPr>
        </p:nvSpPr>
        <p:spPr/>
        <p:txBody>
          <a:bodyPr>
            <a:normAutofit fontScale="92500"/>
          </a:bodyPr>
          <a:lstStyle/>
          <a:p>
            <a:r>
              <a:rPr lang="en-GB" dirty="0" smtClean="0"/>
              <a:t>Create an inclusive environment</a:t>
            </a:r>
          </a:p>
          <a:p>
            <a:r>
              <a:rPr lang="en-GB" dirty="0" smtClean="0"/>
              <a:t>Buddies &amp; peer mentors</a:t>
            </a:r>
          </a:p>
          <a:p>
            <a:r>
              <a:rPr lang="en-GB" dirty="0" smtClean="0"/>
              <a:t>Bilingual dictionaries &amp; personal jotters</a:t>
            </a:r>
          </a:p>
          <a:p>
            <a:r>
              <a:rPr lang="en-GB" dirty="0" smtClean="0"/>
              <a:t>Opportunities to talk</a:t>
            </a:r>
          </a:p>
          <a:p>
            <a:r>
              <a:rPr lang="en-GB" dirty="0" smtClean="0"/>
              <a:t>Visual aids</a:t>
            </a:r>
          </a:p>
          <a:p>
            <a:r>
              <a:rPr lang="en-GB" dirty="0" smtClean="0"/>
              <a:t>Scaffolding</a:t>
            </a:r>
          </a:p>
          <a:p>
            <a:r>
              <a:rPr lang="en-GB" dirty="0" smtClean="0"/>
              <a:t>Modelling </a:t>
            </a:r>
          </a:p>
          <a:p>
            <a:endParaRPr lang="en-GB" dirty="0"/>
          </a:p>
        </p:txBody>
      </p:sp>
      <p:sp>
        <p:nvSpPr>
          <p:cNvPr id="5" name="Content Placeholder 4"/>
          <p:cNvSpPr>
            <a:spLocks noGrp="1"/>
          </p:cNvSpPr>
          <p:nvPr>
            <p:ph sz="half" idx="2"/>
          </p:nvPr>
        </p:nvSpPr>
        <p:spPr/>
        <p:txBody>
          <a:bodyPr>
            <a:normAutofit fontScale="92500"/>
          </a:bodyPr>
          <a:lstStyle/>
          <a:p>
            <a:r>
              <a:rPr lang="en-GB" dirty="0" smtClean="0"/>
              <a:t>Bring their first language into the classroom</a:t>
            </a:r>
          </a:p>
          <a:p>
            <a:r>
              <a:rPr lang="en-GB" dirty="0" smtClean="0"/>
              <a:t>Key vocabulary</a:t>
            </a:r>
          </a:p>
          <a:p>
            <a:r>
              <a:rPr lang="en-GB" dirty="0" smtClean="0"/>
              <a:t>Involve parents</a:t>
            </a:r>
          </a:p>
          <a:p>
            <a:r>
              <a:rPr lang="en-GB" dirty="0" smtClean="0"/>
              <a:t>Collaborative learning</a:t>
            </a:r>
          </a:p>
          <a:p>
            <a:r>
              <a:rPr lang="en-GB" dirty="0" smtClean="0"/>
              <a:t>Use gestures &amp; positive body language</a:t>
            </a:r>
          </a:p>
          <a:p>
            <a:r>
              <a:rPr lang="en-GB" dirty="0" smtClean="0"/>
              <a:t>Speak clearly</a:t>
            </a:r>
          </a:p>
          <a:p>
            <a:r>
              <a:rPr lang="en-GB" dirty="0" smtClean="0"/>
              <a:t>IT and software</a:t>
            </a:r>
          </a:p>
          <a:p>
            <a:endParaRPr lang="en-GB" dirty="0"/>
          </a:p>
        </p:txBody>
      </p:sp>
    </p:spTree>
    <p:extLst>
      <p:ext uri="{BB962C8B-B14F-4D97-AF65-F5344CB8AC3E}">
        <p14:creationId xmlns:p14="http://schemas.microsoft.com/office/powerpoint/2010/main" val="25991458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510</TotalTime>
  <Words>4149</Words>
  <Application>Microsoft Macintosh PowerPoint</Application>
  <PresentationFormat>On-screen Show (4:3)</PresentationFormat>
  <Paragraphs>526</Paragraphs>
  <Slides>59</Slides>
  <Notes>21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Solstice</vt:lpstr>
      <vt:lpstr>Strategies to Support International New Arrivals and EAL Pupils</vt:lpstr>
      <vt:lpstr>Introductions</vt:lpstr>
      <vt:lpstr>Getting to Know You</vt:lpstr>
      <vt:lpstr>Consider the following</vt:lpstr>
      <vt:lpstr>Myths and misconceptions</vt:lpstr>
      <vt:lpstr>Who are our EAL pupils?</vt:lpstr>
      <vt:lpstr>Newly Arrived learners</vt:lpstr>
      <vt:lpstr>Don’t forget to smile!</vt:lpstr>
      <vt:lpstr>Strategies to support newly arrived learners</vt:lpstr>
      <vt:lpstr>The induction period for  new arrivals</vt:lpstr>
      <vt:lpstr>School language - a language all of its own </vt:lpstr>
      <vt:lpstr>Early Years Foundation Stage</vt:lpstr>
      <vt:lpstr>Parents as Partners  Initial information sharing is essential</vt:lpstr>
      <vt:lpstr>More advanced learners of EAL</vt:lpstr>
      <vt:lpstr>Strategies to support more advanced EAL Learners</vt:lpstr>
      <vt:lpstr>Language, learning and identity</vt:lpstr>
      <vt:lpstr>Language of the Month  (source: Linda Mullis 2007)</vt:lpstr>
      <vt:lpstr>Children’s photographs displayed.</vt:lpstr>
      <vt:lpstr>Information about languages given.</vt:lpstr>
      <vt:lpstr> Maps showing countries where  each language is spoken.</vt:lpstr>
      <vt:lpstr>Children’s parents contributed information.</vt:lpstr>
      <vt:lpstr>Number lines in different languages.</vt:lpstr>
      <vt:lpstr>PowerPoint Presentation</vt:lpstr>
      <vt:lpstr>PowerPoint Presentation</vt:lpstr>
      <vt:lpstr>White Teacher  Vivian Gussin Paley</vt:lpstr>
      <vt:lpstr>Planning for learning – the challenge</vt:lpstr>
      <vt:lpstr>When planning …</vt:lpstr>
      <vt:lpstr>Planning for EAL learners</vt:lpstr>
      <vt:lpstr>Planning for EAL learners</vt:lpstr>
      <vt:lpstr>Assessment </vt:lpstr>
      <vt:lpstr>Assessment in the learner’s first language</vt:lpstr>
      <vt:lpstr>Writing Assessment</vt:lpstr>
      <vt:lpstr>Ideas for teaching EAL learners</vt:lpstr>
      <vt:lpstr>Barrier Games</vt:lpstr>
      <vt:lpstr>Key Visuals</vt:lpstr>
      <vt:lpstr>Red Riding Hood</vt:lpstr>
      <vt:lpstr>Using visual aids</vt:lpstr>
      <vt:lpstr>What are graphic organisers?</vt:lpstr>
      <vt:lpstr>Rich Scripting</vt:lpstr>
      <vt:lpstr>Word-weaving</vt:lpstr>
      <vt:lpstr>Word of the week</vt:lpstr>
      <vt:lpstr>Talk for learning</vt:lpstr>
      <vt:lpstr>Speaking and listening – teacher scaffolding</vt:lpstr>
      <vt:lpstr>Ideas to support reading for EAL learners</vt:lpstr>
      <vt:lpstr>Ideas to develop writing for EAL learners</vt:lpstr>
      <vt:lpstr>Keep in mind …</vt:lpstr>
      <vt:lpstr>To withdraw or not to withdraw</vt:lpstr>
      <vt:lpstr>Additional barriers to learning</vt:lpstr>
      <vt:lpstr>To conclude</vt:lpstr>
      <vt:lpstr>Are there Any questions?</vt:lpstr>
      <vt:lpstr>Contact details</vt:lpstr>
      <vt:lpstr>References and suggestions for further reading</vt:lpstr>
      <vt:lpstr>BICS and CALP</vt:lpstr>
      <vt:lpstr>Cummins Quadrants Model</vt:lpstr>
      <vt:lpstr>EAL learners should only speak English at school</vt:lpstr>
      <vt:lpstr>Examples of activities for withdrawal sessions</vt:lpstr>
      <vt:lpstr>A language need or a learning need?</vt:lpstr>
      <vt:lpstr>Factors which may indicate an SEN concern</vt:lpstr>
      <vt:lpstr>Individual Language Plan (ILP)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Support International New Arrival and EAL Pupils</dc:title>
  <dc:creator>Administrator</dc:creator>
  <cp:lastModifiedBy>Claire Head</cp:lastModifiedBy>
  <cp:revision>51</cp:revision>
  <dcterms:created xsi:type="dcterms:W3CDTF">2014-01-27T11:10:17Z</dcterms:created>
  <dcterms:modified xsi:type="dcterms:W3CDTF">2014-01-29T11:24:56Z</dcterms:modified>
</cp:coreProperties>
</file>