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72" r:id="rId9"/>
    <p:sldId id="265" r:id="rId10"/>
    <p:sldId id="264" r:id="rId11"/>
    <p:sldId id="270" r:id="rId12"/>
    <p:sldId id="266" r:id="rId13"/>
    <p:sldId id="267" r:id="rId14"/>
    <p:sldId id="268" r:id="rId15"/>
    <p:sldId id="269" r:id="rId16"/>
    <p:sldId id="273" r:id="rId17"/>
    <p:sldId id="261" r:id="rId18"/>
    <p:sldId id="271"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5B9919A-1E66-489B-A867-69A5203C8E08}" type="datetimeFigureOut">
              <a:rPr lang="en-GB" smtClean="0"/>
              <a:t>29/01/2016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9E398FE-FFDF-461F-A877-72463CF849ED}" type="slidenum">
              <a:rPr lang="en-GB" smtClean="0"/>
              <a:t>‹#›</a:t>
            </a:fld>
            <a:endParaRPr lang="en-GB"/>
          </a:p>
        </p:txBody>
      </p:sp>
    </p:spTree>
    <p:extLst>
      <p:ext uri="{BB962C8B-B14F-4D97-AF65-F5344CB8AC3E}">
        <p14:creationId xmlns:p14="http://schemas.microsoft.com/office/powerpoint/2010/main" val="3313472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5B9919A-1E66-489B-A867-69A5203C8E08}" type="datetimeFigureOut">
              <a:rPr lang="en-GB" smtClean="0"/>
              <a:t>29/01/2016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9E398FE-FFDF-461F-A877-72463CF849ED}" type="slidenum">
              <a:rPr lang="en-GB" smtClean="0"/>
              <a:t>‹#›</a:t>
            </a:fld>
            <a:endParaRPr lang="en-GB"/>
          </a:p>
        </p:txBody>
      </p:sp>
    </p:spTree>
    <p:extLst>
      <p:ext uri="{BB962C8B-B14F-4D97-AF65-F5344CB8AC3E}">
        <p14:creationId xmlns:p14="http://schemas.microsoft.com/office/powerpoint/2010/main" val="2854853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5B9919A-1E66-489B-A867-69A5203C8E08}" type="datetimeFigureOut">
              <a:rPr lang="en-GB" smtClean="0"/>
              <a:t>29/01/2016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9E398FE-FFDF-461F-A877-72463CF849ED}" type="slidenum">
              <a:rPr lang="en-GB" smtClean="0"/>
              <a:t>‹#›</a:t>
            </a:fld>
            <a:endParaRPr lang="en-GB"/>
          </a:p>
        </p:txBody>
      </p:sp>
    </p:spTree>
    <p:extLst>
      <p:ext uri="{BB962C8B-B14F-4D97-AF65-F5344CB8AC3E}">
        <p14:creationId xmlns:p14="http://schemas.microsoft.com/office/powerpoint/2010/main" val="70184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5B9919A-1E66-489B-A867-69A5203C8E08}" type="datetimeFigureOut">
              <a:rPr lang="en-GB" smtClean="0"/>
              <a:t>29/01/2016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9E398FE-FFDF-461F-A877-72463CF849ED}" type="slidenum">
              <a:rPr lang="en-GB" smtClean="0"/>
              <a:t>‹#›</a:t>
            </a:fld>
            <a:endParaRPr lang="en-GB"/>
          </a:p>
        </p:txBody>
      </p:sp>
    </p:spTree>
    <p:extLst>
      <p:ext uri="{BB962C8B-B14F-4D97-AF65-F5344CB8AC3E}">
        <p14:creationId xmlns:p14="http://schemas.microsoft.com/office/powerpoint/2010/main" val="3076983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B9919A-1E66-489B-A867-69A5203C8E08}" type="datetimeFigureOut">
              <a:rPr lang="en-GB" smtClean="0"/>
              <a:t>29/01/2016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9E398FE-FFDF-461F-A877-72463CF849ED}" type="slidenum">
              <a:rPr lang="en-GB" smtClean="0"/>
              <a:t>‹#›</a:t>
            </a:fld>
            <a:endParaRPr lang="en-GB"/>
          </a:p>
        </p:txBody>
      </p:sp>
    </p:spTree>
    <p:extLst>
      <p:ext uri="{BB962C8B-B14F-4D97-AF65-F5344CB8AC3E}">
        <p14:creationId xmlns:p14="http://schemas.microsoft.com/office/powerpoint/2010/main" val="2271331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5B9919A-1E66-489B-A867-69A5203C8E08}" type="datetimeFigureOut">
              <a:rPr lang="en-GB" smtClean="0"/>
              <a:t>29/01/2016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9E398FE-FFDF-461F-A877-72463CF849ED}" type="slidenum">
              <a:rPr lang="en-GB" smtClean="0"/>
              <a:t>‹#›</a:t>
            </a:fld>
            <a:endParaRPr lang="en-GB"/>
          </a:p>
        </p:txBody>
      </p:sp>
    </p:spTree>
    <p:extLst>
      <p:ext uri="{BB962C8B-B14F-4D97-AF65-F5344CB8AC3E}">
        <p14:creationId xmlns:p14="http://schemas.microsoft.com/office/powerpoint/2010/main" val="486195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5B9919A-1E66-489B-A867-69A5203C8E08}" type="datetimeFigureOut">
              <a:rPr lang="en-GB" smtClean="0"/>
              <a:t>29/01/2016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9E398FE-FFDF-461F-A877-72463CF849ED}" type="slidenum">
              <a:rPr lang="en-GB" smtClean="0"/>
              <a:t>‹#›</a:t>
            </a:fld>
            <a:endParaRPr lang="en-GB"/>
          </a:p>
        </p:txBody>
      </p:sp>
    </p:spTree>
    <p:extLst>
      <p:ext uri="{BB962C8B-B14F-4D97-AF65-F5344CB8AC3E}">
        <p14:creationId xmlns:p14="http://schemas.microsoft.com/office/powerpoint/2010/main" val="2569769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5B9919A-1E66-489B-A867-69A5203C8E08}" type="datetimeFigureOut">
              <a:rPr lang="en-GB" smtClean="0"/>
              <a:t>29/01/2016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9E398FE-FFDF-461F-A877-72463CF849ED}" type="slidenum">
              <a:rPr lang="en-GB" smtClean="0"/>
              <a:t>‹#›</a:t>
            </a:fld>
            <a:endParaRPr lang="en-GB"/>
          </a:p>
        </p:txBody>
      </p:sp>
    </p:spTree>
    <p:extLst>
      <p:ext uri="{BB962C8B-B14F-4D97-AF65-F5344CB8AC3E}">
        <p14:creationId xmlns:p14="http://schemas.microsoft.com/office/powerpoint/2010/main" val="536634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B9919A-1E66-489B-A867-69A5203C8E08}" type="datetimeFigureOut">
              <a:rPr lang="en-GB" smtClean="0"/>
              <a:t>29/01/2016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9E398FE-FFDF-461F-A877-72463CF849ED}" type="slidenum">
              <a:rPr lang="en-GB" smtClean="0"/>
              <a:t>‹#›</a:t>
            </a:fld>
            <a:endParaRPr lang="en-GB"/>
          </a:p>
        </p:txBody>
      </p:sp>
    </p:spTree>
    <p:extLst>
      <p:ext uri="{BB962C8B-B14F-4D97-AF65-F5344CB8AC3E}">
        <p14:creationId xmlns:p14="http://schemas.microsoft.com/office/powerpoint/2010/main" val="2496499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B9919A-1E66-489B-A867-69A5203C8E08}" type="datetimeFigureOut">
              <a:rPr lang="en-GB" smtClean="0"/>
              <a:t>29/01/2016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9E398FE-FFDF-461F-A877-72463CF849ED}" type="slidenum">
              <a:rPr lang="en-GB" smtClean="0"/>
              <a:t>‹#›</a:t>
            </a:fld>
            <a:endParaRPr lang="en-GB"/>
          </a:p>
        </p:txBody>
      </p:sp>
    </p:spTree>
    <p:extLst>
      <p:ext uri="{BB962C8B-B14F-4D97-AF65-F5344CB8AC3E}">
        <p14:creationId xmlns:p14="http://schemas.microsoft.com/office/powerpoint/2010/main" val="2040530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B9919A-1E66-489B-A867-69A5203C8E08}" type="datetimeFigureOut">
              <a:rPr lang="en-GB" smtClean="0"/>
              <a:t>29/01/2016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9E398FE-FFDF-461F-A877-72463CF849ED}" type="slidenum">
              <a:rPr lang="en-GB" smtClean="0"/>
              <a:t>‹#›</a:t>
            </a:fld>
            <a:endParaRPr lang="en-GB"/>
          </a:p>
        </p:txBody>
      </p:sp>
    </p:spTree>
    <p:extLst>
      <p:ext uri="{BB962C8B-B14F-4D97-AF65-F5344CB8AC3E}">
        <p14:creationId xmlns:p14="http://schemas.microsoft.com/office/powerpoint/2010/main" val="1783683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B9919A-1E66-489B-A867-69A5203C8E08}" type="datetimeFigureOut">
              <a:rPr lang="en-GB" smtClean="0"/>
              <a:t>29/01/2016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E398FE-FFDF-461F-A877-72463CF849ED}" type="slidenum">
              <a:rPr lang="en-GB" smtClean="0"/>
              <a:t>‹#›</a:t>
            </a:fld>
            <a:endParaRPr lang="en-GB"/>
          </a:p>
        </p:txBody>
      </p:sp>
    </p:spTree>
    <p:extLst>
      <p:ext uri="{BB962C8B-B14F-4D97-AF65-F5344CB8AC3E}">
        <p14:creationId xmlns:p14="http://schemas.microsoft.com/office/powerpoint/2010/main" val="41153004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talk4writing.co.uk/wp-content/uploads/2015/01/Tricky-Grammar-PowerPoin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youtube.com/watch?v=8kcJzh6gqGM" TargetMode="External"/><Relationship Id="rId2" Type="http://schemas.openxmlformats.org/officeDocument/2006/relationships/hyperlink" Target="https://www.youtube.com/watch?v=uoSBVNUO2LU"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6.xml.rels><?xml version="1.0" encoding="UTF-8" standalone="yes"?>
<Relationships xmlns="http://schemas.openxmlformats.org/package/2006/relationships"><Relationship Id="rId2" Type="http://schemas.openxmlformats.org/officeDocument/2006/relationships/hyperlink" Target="http://interactivesites.weebly.com/spelling.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youtube.com/watch?v=AHyLqPspWR0"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goodreads.com/work/quotes/1225592" TargetMode="External"/><Relationship Id="rId2" Type="http://schemas.openxmlformats.org/officeDocument/2006/relationships/hyperlink" Target="http://www.goodreads.com/author/show/81466.A_A_Milne" TargetMode="External"/><Relationship Id="rId1" Type="http://schemas.openxmlformats.org/officeDocument/2006/relationships/slideLayout" Target="../slideLayouts/slideLayout2.xml"/><Relationship Id="rId6" Type="http://schemas.openxmlformats.org/officeDocument/2006/relationships/hyperlink" Target="http://www.goodreads.com/work/quotes/1311" TargetMode="External"/><Relationship Id="rId5" Type="http://schemas.openxmlformats.org/officeDocument/2006/relationships/hyperlink" Target="http://www.goodreads.com/author/show/17241.Michel_de_Montaigne" TargetMode="External"/><Relationship Id="rId4" Type="http://schemas.openxmlformats.org/officeDocument/2006/relationships/hyperlink" Target="http://www.goodreads.com/author/show/4624490.Edgar_Allan_Po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file:///F:\2016_KS2_EnglishGPS_framework_PDFA.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ictgames.com/forestPhonics/forestPhonicsOnline/index.html" TargetMode="External"/><Relationship Id="rId2" Type="http://schemas.openxmlformats.org/officeDocument/2006/relationships/hyperlink" Target="http://www.learninggamesforkids.com/vocabulary-games/contractions/contraction-memory-match.html" TargetMode="External"/><Relationship Id="rId1" Type="http://schemas.openxmlformats.org/officeDocument/2006/relationships/slideLayout" Target="../slideLayouts/slideLayout2.xml"/><Relationship Id="rId4" Type="http://schemas.openxmlformats.org/officeDocument/2006/relationships/hyperlink" Target="http://www.bbc.co.uk/bitesize/quiz/q54692076"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smtClean="0">
                <a:solidFill>
                  <a:srgbClr val="FF0000"/>
                </a:solidFill>
              </a:rPr>
              <a:t>Interactive Grammar</a:t>
            </a:r>
            <a:endParaRPr lang="en-GB" b="1" dirty="0">
              <a:solidFill>
                <a:srgbClr val="FF0000"/>
              </a:solidFill>
            </a:endParaRPr>
          </a:p>
        </p:txBody>
      </p:sp>
      <p:sp>
        <p:nvSpPr>
          <p:cNvPr id="3" name="Subtitle 2"/>
          <p:cNvSpPr>
            <a:spLocks noGrp="1"/>
          </p:cNvSpPr>
          <p:nvPr>
            <p:ph type="subTitle" idx="1"/>
          </p:nvPr>
        </p:nvSpPr>
        <p:spPr/>
        <p:txBody>
          <a:bodyPr/>
          <a:lstStyle/>
          <a:p>
            <a:r>
              <a:rPr lang="en-GB" b="1" dirty="0" smtClean="0"/>
              <a:t>By Julie Woodward</a:t>
            </a:r>
            <a:endParaRPr lang="en-GB" b="1" dirty="0"/>
          </a:p>
        </p:txBody>
      </p:sp>
    </p:spTree>
    <p:extLst>
      <p:ext uri="{BB962C8B-B14F-4D97-AF65-F5344CB8AC3E}">
        <p14:creationId xmlns:p14="http://schemas.microsoft.com/office/powerpoint/2010/main" val="3218250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The Mouse with a helmet -  Pie Corbett </a:t>
            </a:r>
            <a:endParaRPr lang="en-GB" b="1" dirty="0">
              <a:solidFill>
                <a:srgbClr val="FF0000"/>
              </a:solidFill>
            </a:endParaRPr>
          </a:p>
        </p:txBody>
      </p:sp>
      <p:pic>
        <p:nvPicPr>
          <p:cNvPr id="1026" name="Picture 2" descr="http://www.talk4writing.co.uk/wp-content/uploads/2015/09/Noughts-and-crosses.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64439" y="1690688"/>
            <a:ext cx="4921276" cy="361492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278088" y="6400800"/>
            <a:ext cx="4801476" cy="2691684"/>
          </a:xfrm>
          <a:prstGeom prst="rect">
            <a:avLst/>
          </a:prstGeom>
          <a:noFill/>
        </p:spPr>
        <p:txBody>
          <a:bodyPr wrap="square" rtlCol="0">
            <a:spAutoFit/>
          </a:bodyPr>
          <a:lstStyle/>
          <a:p>
            <a:endParaRPr lang="en-GB" dirty="0"/>
          </a:p>
        </p:txBody>
      </p:sp>
      <p:pic>
        <p:nvPicPr>
          <p:cNvPr id="1032" name="Picture 8" descr="Image result for mouse in a helme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6823" y="1690688"/>
            <a:ext cx="6001555" cy="4413897"/>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p:cNvSpPr txBox="1"/>
          <p:nvPr/>
        </p:nvSpPr>
        <p:spPr>
          <a:xfrm>
            <a:off x="6864439" y="5200471"/>
            <a:ext cx="4765184" cy="1200329"/>
          </a:xfrm>
          <a:prstGeom prst="rect">
            <a:avLst/>
          </a:prstGeom>
          <a:noFill/>
        </p:spPr>
        <p:txBody>
          <a:bodyPr wrap="square" rtlCol="0">
            <a:spAutoFit/>
          </a:bodyPr>
          <a:lstStyle/>
          <a:p>
            <a:r>
              <a:rPr lang="en-GB" b="1" i="1" dirty="0"/>
              <a:t>“Although</a:t>
            </a:r>
            <a:r>
              <a:rPr lang="en-GB" i="1" dirty="0"/>
              <a:t> the mouse put on a crash hat </a:t>
            </a:r>
            <a:r>
              <a:rPr lang="en-GB" b="1" i="1" dirty="0"/>
              <a:t>when</a:t>
            </a:r>
            <a:r>
              <a:rPr lang="en-GB" i="1" dirty="0"/>
              <a:t> approaching the cheese in the trap, it was still hurt</a:t>
            </a:r>
            <a:r>
              <a:rPr lang="en-GB" b="1" i="1" dirty="0"/>
              <a:t> </a:t>
            </a:r>
            <a:r>
              <a:rPr lang="en-GB" i="1" dirty="0" smtClean="0"/>
              <a:t>(</a:t>
            </a:r>
            <a:r>
              <a:rPr lang="en-GB" b="1" i="1" dirty="0" smtClean="0"/>
              <a:t>as </a:t>
            </a:r>
            <a:r>
              <a:rPr lang="en-GB" i="1" dirty="0" smtClean="0"/>
              <a:t>it wasn’t looking where it was going!)”</a:t>
            </a:r>
            <a:r>
              <a:rPr lang="en-GB" dirty="0"/>
              <a:t> (This claims the middle vertical line).</a:t>
            </a:r>
          </a:p>
        </p:txBody>
      </p:sp>
    </p:spTree>
    <p:extLst>
      <p:ext uri="{BB962C8B-B14F-4D97-AF65-F5344CB8AC3E}">
        <p14:creationId xmlns:p14="http://schemas.microsoft.com/office/powerpoint/2010/main" val="3442339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Step by Step guide to teaching tricky grammar</a:t>
            </a:r>
            <a:endParaRPr lang="en-GB" b="1" dirty="0">
              <a:solidFill>
                <a:srgbClr val="FF0000"/>
              </a:solidFill>
            </a:endParaRPr>
          </a:p>
        </p:txBody>
      </p:sp>
      <p:sp>
        <p:nvSpPr>
          <p:cNvPr id="3" name="Content Placeholder 2"/>
          <p:cNvSpPr>
            <a:spLocks noGrp="1"/>
          </p:cNvSpPr>
          <p:nvPr>
            <p:ph idx="1"/>
          </p:nvPr>
        </p:nvSpPr>
        <p:spPr/>
        <p:txBody>
          <a:bodyPr/>
          <a:lstStyle/>
          <a:p>
            <a:r>
              <a:rPr lang="en-GB" dirty="0" smtClean="0">
                <a:hlinkClick r:id="rId2"/>
              </a:rPr>
              <a:t>http://www.talk4writing.co.uk/wp-content/uploads/2015/01/Tricky-Grammar-PowerPoint.pdf</a:t>
            </a:r>
            <a:endParaRPr lang="en-GB" dirty="0" smtClean="0"/>
          </a:p>
          <a:p>
            <a:endParaRPr lang="en-GB" dirty="0"/>
          </a:p>
        </p:txBody>
      </p:sp>
    </p:spTree>
    <p:extLst>
      <p:ext uri="{BB962C8B-B14F-4D97-AF65-F5344CB8AC3E}">
        <p14:creationId xmlns:p14="http://schemas.microsoft.com/office/powerpoint/2010/main" val="31219836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Punctuation Dance KS1 – West Road Style!</a:t>
            </a:r>
            <a:endParaRPr lang="en-GB" b="1" dirty="0">
              <a:solidFill>
                <a:srgbClr val="FF0000"/>
              </a:solidFill>
            </a:endParaRPr>
          </a:p>
        </p:txBody>
      </p:sp>
      <p:sp>
        <p:nvSpPr>
          <p:cNvPr id="3" name="Content Placeholder 2"/>
          <p:cNvSpPr>
            <a:spLocks noGrp="1"/>
          </p:cNvSpPr>
          <p:nvPr>
            <p:ph idx="1"/>
          </p:nvPr>
        </p:nvSpPr>
        <p:spPr/>
        <p:txBody>
          <a:bodyPr/>
          <a:lstStyle/>
          <a:p>
            <a:endParaRPr lang="en-GB" dirty="0"/>
          </a:p>
        </p:txBody>
      </p:sp>
    </p:spTree>
    <p:extLst>
      <p:ext uri="{BB962C8B-B14F-4D97-AF65-F5344CB8AC3E}">
        <p14:creationId xmlns:p14="http://schemas.microsoft.com/office/powerpoint/2010/main" val="7614882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Actions Link to Grammar Word Classes</a:t>
            </a:r>
            <a:endParaRPr lang="en-GB" b="1" dirty="0">
              <a:solidFill>
                <a:srgbClr val="FF0000"/>
              </a:solidFill>
            </a:endParaRPr>
          </a:p>
        </p:txBody>
      </p:sp>
      <p:sp>
        <p:nvSpPr>
          <p:cNvPr id="3" name="Content Placeholder 2"/>
          <p:cNvSpPr>
            <a:spLocks noGrp="1"/>
          </p:cNvSpPr>
          <p:nvPr>
            <p:ph idx="1"/>
          </p:nvPr>
        </p:nvSpPr>
        <p:spPr/>
        <p:txBody>
          <a:bodyPr/>
          <a:lstStyle/>
          <a:p>
            <a:pPr marL="0" indent="0">
              <a:buNone/>
            </a:pPr>
            <a:endParaRPr lang="en-GB" dirty="0"/>
          </a:p>
        </p:txBody>
      </p:sp>
    </p:spTree>
    <p:extLst>
      <p:ext uri="{BB962C8B-B14F-4D97-AF65-F5344CB8AC3E}">
        <p14:creationId xmlns:p14="http://schemas.microsoft.com/office/powerpoint/2010/main" val="14129562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Grammar Cartoons…</a:t>
            </a:r>
            <a:endParaRPr lang="en-GB" b="1" dirty="0">
              <a:solidFill>
                <a:srgbClr val="FF0000"/>
              </a:solidFill>
            </a:endParaRPr>
          </a:p>
        </p:txBody>
      </p:sp>
      <p:sp>
        <p:nvSpPr>
          <p:cNvPr id="3" name="Content Placeholder 2"/>
          <p:cNvSpPr>
            <a:spLocks noGrp="1"/>
          </p:cNvSpPr>
          <p:nvPr>
            <p:ph idx="1"/>
          </p:nvPr>
        </p:nvSpPr>
        <p:spPr/>
        <p:txBody>
          <a:bodyPr/>
          <a:lstStyle/>
          <a:p>
            <a:r>
              <a:rPr lang="en-GB" dirty="0" smtClean="0">
                <a:hlinkClick r:id="rId2"/>
              </a:rPr>
              <a:t>https://www.youtube.com/watch?v=uoSBVNUO2LU</a:t>
            </a:r>
            <a:endParaRPr lang="en-GB" dirty="0" smtClean="0"/>
          </a:p>
          <a:p>
            <a:pPr marL="0" indent="0">
              <a:buNone/>
            </a:pPr>
            <a:r>
              <a:rPr lang="en-GB" dirty="0" smtClean="0"/>
              <a:t>Similes and Metaphors</a:t>
            </a:r>
          </a:p>
          <a:p>
            <a:r>
              <a:rPr lang="en-GB" dirty="0" smtClean="0">
                <a:hlinkClick r:id="rId3"/>
              </a:rPr>
              <a:t>https://www.youtube.com/watch?v=8kcJzh6gqGM</a:t>
            </a:r>
            <a:endParaRPr lang="en-GB" dirty="0" smtClean="0"/>
          </a:p>
          <a:p>
            <a:pPr marL="0" indent="0">
              <a:buNone/>
            </a:pPr>
            <a:r>
              <a:rPr lang="en-GB" dirty="0" smtClean="0"/>
              <a:t>Nouns</a:t>
            </a:r>
          </a:p>
          <a:p>
            <a:pPr marL="0" indent="0">
              <a:buNone/>
            </a:pPr>
            <a:endParaRPr lang="en-GB" dirty="0" smtClean="0"/>
          </a:p>
          <a:p>
            <a:pPr marL="0" indent="0">
              <a:buNone/>
            </a:pPr>
            <a:endParaRPr lang="en-GB" dirty="0" smtClean="0"/>
          </a:p>
          <a:p>
            <a:pPr marL="0" indent="0">
              <a:buNone/>
            </a:pPr>
            <a:endParaRPr lang="en-GB" dirty="0"/>
          </a:p>
          <a:p>
            <a:pPr marL="0" indent="0">
              <a:buNone/>
            </a:pPr>
            <a:endParaRPr lang="en-GB" dirty="0"/>
          </a:p>
          <a:p>
            <a:endParaRPr lang="en-GB" dirty="0"/>
          </a:p>
        </p:txBody>
      </p:sp>
    </p:spTree>
    <p:extLst>
      <p:ext uri="{BB962C8B-B14F-4D97-AF65-F5344CB8AC3E}">
        <p14:creationId xmlns:p14="http://schemas.microsoft.com/office/powerpoint/2010/main" val="39994260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My 3 recommends…</a:t>
            </a:r>
            <a:endParaRPr lang="en-GB" b="1" dirty="0">
              <a:solidFill>
                <a:srgbClr val="FF0000"/>
              </a:solidFill>
            </a:endParaRPr>
          </a:p>
        </p:txBody>
      </p:sp>
      <p:pic>
        <p:nvPicPr>
          <p:cNvPr id="2050" name="Picture 2" descr="https://encrypted-tbn0.gstatic.com/shopping?q=tbn:ANd9GcRb00jN2PsHmneqOsuUpIpKGp43L_yVC9ziPkzZGQskEM8MUhMp7K311a60ocEPwvRZtFA1bjIK&amp;usqp=CA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12472" y="1949126"/>
            <a:ext cx="2667000" cy="348615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ecx.images-amazon.com/images/I/41VnZHG7qgL._SX351_BO1,204,203,200_.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2906" y="2270628"/>
            <a:ext cx="2680773" cy="3422225"/>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Grammar and Punctuation Year 6 Workbook cover imag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31384" y="2013051"/>
            <a:ext cx="2505075" cy="3543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45768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Improving Spelling…</a:t>
            </a:r>
            <a:endParaRPr lang="en-GB" dirty="0"/>
          </a:p>
        </p:txBody>
      </p:sp>
      <p:sp>
        <p:nvSpPr>
          <p:cNvPr id="3" name="Content Placeholder 2"/>
          <p:cNvSpPr>
            <a:spLocks noGrp="1"/>
          </p:cNvSpPr>
          <p:nvPr>
            <p:ph idx="1"/>
          </p:nvPr>
        </p:nvSpPr>
        <p:spPr/>
        <p:txBody>
          <a:bodyPr/>
          <a:lstStyle/>
          <a:p>
            <a:r>
              <a:rPr lang="en-GB">
                <a:hlinkClick r:id="rId2"/>
              </a:rPr>
              <a:t>http</a:t>
            </a:r>
            <a:r>
              <a:rPr lang="en-GB">
                <a:hlinkClick r:id="rId2"/>
              </a:rPr>
              <a:t>://</a:t>
            </a:r>
            <a:r>
              <a:rPr lang="en-GB" smtClean="0">
                <a:hlinkClick r:id="rId2"/>
              </a:rPr>
              <a:t>interactivesites.weebly.com/spelling.html</a:t>
            </a:r>
            <a:endParaRPr lang="en-GB" smtClean="0"/>
          </a:p>
          <a:p>
            <a:endParaRPr lang="en-GB" dirty="0"/>
          </a:p>
        </p:txBody>
      </p:sp>
    </p:spTree>
    <p:extLst>
      <p:ext uri="{BB962C8B-B14F-4D97-AF65-F5344CB8AC3E}">
        <p14:creationId xmlns:p14="http://schemas.microsoft.com/office/powerpoint/2010/main" val="17138722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And if all else fails …</a:t>
            </a:r>
            <a:endParaRPr lang="en-GB" b="1" dirty="0"/>
          </a:p>
        </p:txBody>
      </p:sp>
      <p:sp>
        <p:nvSpPr>
          <p:cNvPr id="3" name="Content Placeholder 2"/>
          <p:cNvSpPr>
            <a:spLocks noGrp="1"/>
          </p:cNvSpPr>
          <p:nvPr>
            <p:ph idx="1"/>
          </p:nvPr>
        </p:nvSpPr>
        <p:spPr/>
        <p:txBody>
          <a:bodyPr/>
          <a:lstStyle/>
          <a:p>
            <a:r>
              <a:rPr lang="en-GB" dirty="0" smtClean="0">
                <a:hlinkClick r:id="rId2"/>
              </a:rPr>
              <a:t>https://www.youtube.com/watch?v=AHyLqPspWR0</a:t>
            </a:r>
            <a:endParaRPr lang="en-GB" dirty="0" smtClean="0"/>
          </a:p>
        </p:txBody>
      </p:sp>
    </p:spTree>
    <p:extLst>
      <p:ext uri="{BB962C8B-B14F-4D97-AF65-F5344CB8AC3E}">
        <p14:creationId xmlns:p14="http://schemas.microsoft.com/office/powerpoint/2010/main" val="24340274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The </a:t>
            </a:r>
            <a:r>
              <a:rPr lang="en-GB" b="1" smtClean="0">
                <a:solidFill>
                  <a:srgbClr val="FF0000"/>
                </a:solidFill>
              </a:rPr>
              <a:t>secret is… </a:t>
            </a:r>
            <a:r>
              <a:rPr lang="en-GB" b="1" dirty="0" smtClean="0">
                <a:solidFill>
                  <a:srgbClr val="FF0000"/>
                </a:solidFill>
              </a:rPr>
              <a:t>make grammar fun!</a:t>
            </a:r>
            <a:endParaRPr lang="en-GB" b="1" dirty="0">
              <a:solidFill>
                <a:srgbClr val="FF0000"/>
              </a:solidFill>
            </a:endParaRPr>
          </a:p>
        </p:txBody>
      </p:sp>
      <p:pic>
        <p:nvPicPr>
          <p:cNvPr id="3074" name="Picture 2" descr="http://media2.picsearch.com/is?ehdx3OhdCXf2SnzaeOFO2RE7sMpU63Po1ZJk19FW8b4&amp;height=236"/>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63651" y="1880315"/>
            <a:ext cx="6619741" cy="48553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2729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WHO AM I?</a:t>
            </a:r>
            <a:endParaRPr lang="en-GB" b="1" dirty="0">
              <a:solidFill>
                <a:srgbClr val="FF0000"/>
              </a:solidFill>
            </a:endParaRPr>
          </a:p>
        </p:txBody>
      </p:sp>
      <p:sp>
        <p:nvSpPr>
          <p:cNvPr id="3" name="Content Placeholder 2"/>
          <p:cNvSpPr>
            <a:spLocks noGrp="1"/>
          </p:cNvSpPr>
          <p:nvPr>
            <p:ph idx="1"/>
          </p:nvPr>
        </p:nvSpPr>
        <p:spPr/>
        <p:txBody>
          <a:bodyPr>
            <a:normAutofit lnSpcReduction="10000"/>
          </a:bodyPr>
          <a:lstStyle/>
          <a:p>
            <a:r>
              <a:rPr lang="en-GB" b="1" dirty="0" smtClean="0"/>
              <a:t>I finished </a:t>
            </a:r>
            <a:r>
              <a:rPr lang="en-GB" b="1" dirty="0" smtClean="0"/>
              <a:t>my BA Honours Degree and graduated from Hull University in 2009 with a 2:1.</a:t>
            </a:r>
          </a:p>
          <a:p>
            <a:r>
              <a:rPr lang="en-GB" b="1" dirty="0" smtClean="0"/>
              <a:t>Secured my first teaching job whilst still at Hull </a:t>
            </a:r>
            <a:r>
              <a:rPr lang="en-GB" b="1" dirty="0" smtClean="0"/>
              <a:t>University.</a:t>
            </a:r>
            <a:endParaRPr lang="en-GB" b="1" dirty="0" smtClean="0"/>
          </a:p>
          <a:p>
            <a:pPr marL="0" indent="0">
              <a:buNone/>
            </a:pPr>
            <a:endParaRPr lang="en-GB" b="1" dirty="0" smtClean="0"/>
          </a:p>
          <a:p>
            <a:r>
              <a:rPr lang="en-GB" b="1" dirty="0" smtClean="0"/>
              <a:t>I worked </a:t>
            </a:r>
            <a:r>
              <a:rPr lang="en-GB" b="1" dirty="0" smtClean="0"/>
              <a:t>as a trainee teacher, NQT and Literacy Lead Specialist at Whitley and </a:t>
            </a:r>
            <a:r>
              <a:rPr lang="en-GB" b="1" dirty="0" err="1" smtClean="0"/>
              <a:t>Eggborough</a:t>
            </a:r>
            <a:r>
              <a:rPr lang="en-GB" b="1" dirty="0" smtClean="0"/>
              <a:t> CP School (app. 200 children), in North Yorkshire, till the end of </a:t>
            </a:r>
            <a:r>
              <a:rPr lang="en-GB" b="1" dirty="0" smtClean="0"/>
              <a:t>2013.</a:t>
            </a:r>
            <a:endParaRPr lang="en-GB" b="1" dirty="0" smtClean="0"/>
          </a:p>
          <a:p>
            <a:endParaRPr lang="en-GB" b="1" dirty="0"/>
          </a:p>
          <a:p>
            <a:r>
              <a:rPr lang="en-GB" b="1" dirty="0" smtClean="0"/>
              <a:t>In 2014 secured my first senior position as Assistant Head at </a:t>
            </a:r>
            <a:r>
              <a:rPr lang="en-GB" b="1" dirty="0" err="1" smtClean="0"/>
              <a:t>Kellington</a:t>
            </a:r>
            <a:r>
              <a:rPr lang="en-GB" b="1" dirty="0" smtClean="0"/>
              <a:t> Primary School (app. 196 children), in North </a:t>
            </a:r>
            <a:r>
              <a:rPr lang="en-GB" b="1" dirty="0" smtClean="0"/>
              <a:t>Yorkshire.</a:t>
            </a:r>
            <a:endParaRPr lang="en-GB" b="1" dirty="0" smtClean="0"/>
          </a:p>
          <a:p>
            <a:endParaRPr lang="en-GB" dirty="0"/>
          </a:p>
          <a:p>
            <a:endParaRPr lang="en-GB" dirty="0"/>
          </a:p>
        </p:txBody>
      </p:sp>
    </p:spTree>
    <p:extLst>
      <p:ext uri="{BB962C8B-B14F-4D97-AF65-F5344CB8AC3E}">
        <p14:creationId xmlns:p14="http://schemas.microsoft.com/office/powerpoint/2010/main" val="2205874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And today?</a:t>
            </a:r>
            <a:endParaRPr lang="en-GB" b="1" dirty="0">
              <a:solidFill>
                <a:srgbClr val="FF0000"/>
              </a:solidFill>
            </a:endParaRPr>
          </a:p>
        </p:txBody>
      </p:sp>
      <p:sp>
        <p:nvSpPr>
          <p:cNvPr id="3" name="Content Placeholder 2"/>
          <p:cNvSpPr>
            <a:spLocks noGrp="1"/>
          </p:cNvSpPr>
          <p:nvPr>
            <p:ph idx="1"/>
          </p:nvPr>
        </p:nvSpPr>
        <p:spPr/>
        <p:txBody>
          <a:bodyPr/>
          <a:lstStyle/>
          <a:p>
            <a:endParaRPr lang="en-GB" dirty="0" smtClean="0"/>
          </a:p>
          <a:p>
            <a:endParaRPr lang="en-GB" dirty="0"/>
          </a:p>
          <a:p>
            <a:r>
              <a:rPr lang="en-GB" sz="3600" b="1" dirty="0" smtClean="0"/>
              <a:t>At present, I am Deputy Head of Standards, at West Road Primary School, </a:t>
            </a:r>
            <a:r>
              <a:rPr lang="en-GB" sz="3600" b="1" dirty="0" err="1" smtClean="0"/>
              <a:t>Moorends</a:t>
            </a:r>
            <a:r>
              <a:rPr lang="en-GB" sz="3600" b="1" dirty="0" smtClean="0"/>
              <a:t> (400 children) Doncaster.</a:t>
            </a:r>
            <a:endParaRPr lang="en-GB" sz="3600" b="1" dirty="0"/>
          </a:p>
        </p:txBody>
      </p:sp>
    </p:spTree>
    <p:extLst>
      <p:ext uri="{BB962C8B-B14F-4D97-AF65-F5344CB8AC3E}">
        <p14:creationId xmlns:p14="http://schemas.microsoft.com/office/powerpoint/2010/main" val="2483713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Why am I here?</a:t>
            </a:r>
            <a:endParaRPr lang="en-GB" b="1" dirty="0">
              <a:solidFill>
                <a:srgbClr val="FF0000"/>
              </a:solidFill>
            </a:endParaRPr>
          </a:p>
        </p:txBody>
      </p:sp>
      <p:sp>
        <p:nvSpPr>
          <p:cNvPr id="3" name="Content Placeholder 2"/>
          <p:cNvSpPr>
            <a:spLocks noGrp="1"/>
          </p:cNvSpPr>
          <p:nvPr>
            <p:ph idx="1"/>
          </p:nvPr>
        </p:nvSpPr>
        <p:spPr/>
        <p:txBody>
          <a:bodyPr/>
          <a:lstStyle/>
          <a:p>
            <a:r>
              <a:rPr lang="en-GB" dirty="0"/>
              <a:t>“My spelling is Wobbly. It's good spelling but it Wobbles, and the letters get in the wrong places.” </a:t>
            </a:r>
            <a:r>
              <a:rPr lang="en-GB" dirty="0" smtClean="0"/>
              <a:t/>
            </a:r>
            <a:br>
              <a:rPr lang="en-GB" dirty="0" smtClean="0"/>
            </a:br>
            <a:r>
              <a:rPr lang="en-GB" dirty="0"/>
              <a:t>― </a:t>
            </a:r>
            <a:r>
              <a:rPr lang="en-GB" b="1" dirty="0">
                <a:hlinkClick r:id="rId2"/>
              </a:rPr>
              <a:t>A.A. Milne</a:t>
            </a:r>
            <a:r>
              <a:rPr lang="en-GB" dirty="0"/>
              <a:t>, </a:t>
            </a:r>
            <a:r>
              <a:rPr lang="en-GB" b="1" dirty="0" smtClean="0">
                <a:hlinkClick r:id="rId3"/>
              </a:rPr>
              <a:t>Winnie-the-Pooh</a:t>
            </a:r>
            <a:endParaRPr lang="en-GB" b="1" dirty="0" smtClean="0"/>
          </a:p>
          <a:p>
            <a:r>
              <a:rPr lang="en-GB" dirty="0"/>
              <a:t>“A man's grammar, like Caesar's wife, should not only be pure, but above suspicion of impurity.” </a:t>
            </a:r>
            <a:r>
              <a:rPr lang="en-GB" dirty="0" smtClean="0"/>
              <a:t/>
            </a:r>
            <a:br>
              <a:rPr lang="en-GB" dirty="0" smtClean="0"/>
            </a:br>
            <a:r>
              <a:rPr lang="en-GB" dirty="0"/>
              <a:t>― </a:t>
            </a:r>
            <a:r>
              <a:rPr lang="en-GB" b="1" dirty="0">
                <a:hlinkClick r:id="rId4"/>
              </a:rPr>
              <a:t>Edgar Allan </a:t>
            </a:r>
            <a:r>
              <a:rPr lang="en-GB" b="1" dirty="0" smtClean="0">
                <a:hlinkClick r:id="rId4"/>
              </a:rPr>
              <a:t>Poe</a:t>
            </a:r>
            <a:endParaRPr lang="en-GB" b="1" dirty="0" smtClean="0"/>
          </a:p>
          <a:p>
            <a:r>
              <a:rPr lang="en-GB" dirty="0"/>
              <a:t>“The greater part of the world's troubles are due to questions of grammar.” </a:t>
            </a:r>
            <a:r>
              <a:rPr lang="en-GB" dirty="0" smtClean="0"/>
              <a:t/>
            </a:r>
            <a:br>
              <a:rPr lang="en-GB" dirty="0" smtClean="0"/>
            </a:br>
            <a:r>
              <a:rPr lang="en-GB" dirty="0"/>
              <a:t>― </a:t>
            </a:r>
            <a:r>
              <a:rPr lang="en-GB" b="1" dirty="0">
                <a:hlinkClick r:id="rId5"/>
              </a:rPr>
              <a:t>Michel de Montaigne</a:t>
            </a:r>
            <a:r>
              <a:rPr lang="en-GB" dirty="0"/>
              <a:t>, </a:t>
            </a:r>
            <a:r>
              <a:rPr lang="en-GB" b="1" dirty="0">
                <a:hlinkClick r:id="rId6"/>
              </a:rPr>
              <a:t>The Complete Essays</a:t>
            </a:r>
            <a:endParaRPr lang="en-GB" dirty="0"/>
          </a:p>
        </p:txBody>
      </p:sp>
    </p:spTree>
    <p:extLst>
      <p:ext uri="{BB962C8B-B14F-4D97-AF65-F5344CB8AC3E}">
        <p14:creationId xmlns:p14="http://schemas.microsoft.com/office/powerpoint/2010/main" val="2431580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Why should grammar be taught interactively?</a:t>
            </a:r>
            <a:endParaRPr lang="en-GB" b="1" dirty="0">
              <a:solidFill>
                <a:srgbClr val="FF0000"/>
              </a:solidFill>
            </a:endParaRPr>
          </a:p>
        </p:txBody>
      </p:sp>
      <p:sp>
        <p:nvSpPr>
          <p:cNvPr id="3" name="Content Placeholder 2"/>
          <p:cNvSpPr>
            <a:spLocks noGrp="1"/>
          </p:cNvSpPr>
          <p:nvPr>
            <p:ph idx="1"/>
          </p:nvPr>
        </p:nvSpPr>
        <p:spPr/>
        <p:txBody>
          <a:bodyPr/>
          <a:lstStyle/>
          <a:p>
            <a:r>
              <a:rPr lang="en-GB" dirty="0" smtClean="0">
                <a:hlinkClick r:id="rId2" action="ppaction://hlinkfile"/>
              </a:rPr>
              <a:t>file:///F:/2016_KS2_EnglishGPS_framework_PDFA.pdf</a:t>
            </a:r>
            <a:endParaRPr lang="en-GB" dirty="0" smtClean="0"/>
          </a:p>
          <a:p>
            <a:pPr marL="0" indent="0">
              <a:buNone/>
            </a:pPr>
            <a:endParaRPr lang="en-GB" dirty="0"/>
          </a:p>
        </p:txBody>
      </p:sp>
    </p:spTree>
    <p:extLst>
      <p:ext uri="{BB962C8B-B14F-4D97-AF65-F5344CB8AC3E}">
        <p14:creationId xmlns:p14="http://schemas.microsoft.com/office/powerpoint/2010/main" val="2823324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How can we ‘embrace’ and ‘embed’ grammar in everyday learning?</a:t>
            </a:r>
            <a:endParaRPr lang="en-GB" b="1" dirty="0">
              <a:solidFill>
                <a:srgbClr val="FF0000"/>
              </a:solidFill>
            </a:endParaRPr>
          </a:p>
        </p:txBody>
      </p:sp>
      <p:sp>
        <p:nvSpPr>
          <p:cNvPr id="3" name="Content Placeholder 2"/>
          <p:cNvSpPr>
            <a:spLocks noGrp="1"/>
          </p:cNvSpPr>
          <p:nvPr>
            <p:ph idx="1"/>
          </p:nvPr>
        </p:nvSpPr>
        <p:spPr/>
        <p:txBody>
          <a:bodyPr>
            <a:normAutofit/>
          </a:bodyPr>
          <a:lstStyle/>
          <a:p>
            <a:pPr marL="0" indent="0">
              <a:buNone/>
            </a:pPr>
            <a:r>
              <a:rPr lang="en-GB" sz="3200" b="1" dirty="0" smtClean="0"/>
              <a:t>Here is how we at West Road Primary School do it…</a:t>
            </a:r>
          </a:p>
          <a:p>
            <a:pPr marL="0" indent="0">
              <a:buNone/>
            </a:pPr>
            <a:endParaRPr lang="en-GB" sz="3200" b="1" dirty="0"/>
          </a:p>
          <a:p>
            <a:pPr marL="0" indent="0">
              <a:buNone/>
            </a:pPr>
            <a:endParaRPr lang="en-GB" sz="3200" b="1" dirty="0" smtClean="0"/>
          </a:p>
          <a:p>
            <a:pPr marL="0" indent="0">
              <a:buNone/>
            </a:pPr>
            <a:r>
              <a:rPr lang="en-GB" sz="3200" b="1" dirty="0" smtClean="0">
                <a:solidFill>
                  <a:srgbClr val="00B050"/>
                </a:solidFill>
              </a:rPr>
              <a:t>Kung Fu Punctuation Clip to go here</a:t>
            </a:r>
            <a:endParaRPr lang="en-GB" sz="3200" b="1" dirty="0">
              <a:solidFill>
                <a:srgbClr val="00B050"/>
              </a:solidFill>
            </a:endParaRPr>
          </a:p>
        </p:txBody>
      </p:sp>
    </p:spTree>
    <p:extLst>
      <p:ext uri="{BB962C8B-B14F-4D97-AF65-F5344CB8AC3E}">
        <p14:creationId xmlns:p14="http://schemas.microsoft.com/office/powerpoint/2010/main" val="2211501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Interactive Grammar Games</a:t>
            </a:r>
            <a:endParaRPr lang="en-GB" b="1" dirty="0">
              <a:solidFill>
                <a:srgbClr val="FF0000"/>
              </a:solidFill>
            </a:endParaRPr>
          </a:p>
        </p:txBody>
      </p:sp>
      <p:sp>
        <p:nvSpPr>
          <p:cNvPr id="3" name="Content Placeholder 2"/>
          <p:cNvSpPr>
            <a:spLocks noGrp="1"/>
          </p:cNvSpPr>
          <p:nvPr>
            <p:ph idx="1"/>
          </p:nvPr>
        </p:nvSpPr>
        <p:spPr/>
        <p:txBody>
          <a:bodyPr/>
          <a:lstStyle/>
          <a:p>
            <a:r>
              <a:rPr lang="en-GB" dirty="0" smtClean="0">
                <a:hlinkClick r:id="rId2"/>
              </a:rPr>
              <a:t>http://www.learninggamesforkids.com/vocabulary-games/contractions/contraction-memory-match.html</a:t>
            </a:r>
            <a:endParaRPr lang="en-GB" dirty="0" smtClean="0"/>
          </a:p>
          <a:p>
            <a:pPr marL="0" indent="0">
              <a:buNone/>
            </a:pPr>
            <a:r>
              <a:rPr lang="en-GB" dirty="0" smtClean="0"/>
              <a:t>For Key Stage 2</a:t>
            </a:r>
            <a:endParaRPr lang="en-GB" dirty="0"/>
          </a:p>
          <a:p>
            <a:r>
              <a:rPr lang="en-GB" dirty="0" smtClean="0">
                <a:hlinkClick r:id="rId3"/>
              </a:rPr>
              <a:t>http://www.ictgames.com/forestPhonics/forestPhonicsOnline/index.html</a:t>
            </a:r>
            <a:endParaRPr lang="en-GB" dirty="0" smtClean="0"/>
          </a:p>
          <a:p>
            <a:pPr marL="0" indent="0">
              <a:buNone/>
            </a:pPr>
            <a:r>
              <a:rPr lang="en-GB" dirty="0" smtClean="0"/>
              <a:t>For Key Stage 1</a:t>
            </a:r>
          </a:p>
          <a:p>
            <a:r>
              <a:rPr lang="en-GB" dirty="0" smtClean="0">
                <a:hlinkClick r:id="rId4"/>
              </a:rPr>
              <a:t>http://www.bbc.co.uk/bitesize/quiz/q54692076</a:t>
            </a:r>
            <a:endParaRPr lang="en-GB" dirty="0" smtClean="0"/>
          </a:p>
          <a:p>
            <a:pPr marL="0" indent="0">
              <a:buNone/>
            </a:pPr>
            <a:r>
              <a:rPr lang="en-GB" dirty="0" smtClean="0"/>
              <a:t>Take the Quiz</a:t>
            </a:r>
            <a:endParaRPr lang="en-GB" dirty="0"/>
          </a:p>
        </p:txBody>
      </p:sp>
    </p:spTree>
    <p:extLst>
      <p:ext uri="{BB962C8B-B14F-4D97-AF65-F5344CB8AC3E}">
        <p14:creationId xmlns:p14="http://schemas.microsoft.com/office/powerpoint/2010/main" val="13180865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                Pie Corbett – Talk4Writing   </a:t>
            </a:r>
            <a:endParaRPr lang="en-GB" b="1" dirty="0"/>
          </a:p>
        </p:txBody>
      </p:sp>
      <p:pic>
        <p:nvPicPr>
          <p:cNvPr id="4098" name="Picture 2" descr="earlyyear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00777" y="1394474"/>
            <a:ext cx="5630214" cy="247474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838200" y="4180344"/>
            <a:ext cx="9955369" cy="2677656"/>
          </a:xfrm>
          <a:prstGeom prst="rect">
            <a:avLst/>
          </a:prstGeom>
          <a:noFill/>
        </p:spPr>
        <p:txBody>
          <a:bodyPr wrap="square" rtlCol="0">
            <a:spAutoFit/>
          </a:bodyPr>
          <a:lstStyle/>
          <a:p>
            <a:r>
              <a:rPr lang="en-GB" sz="2400" dirty="0"/>
              <a:t>Talk for Writing enables children to imitate the key language they need for a particular topic orally before they try reading and analysing it. Through fun activities that help them rehearse the tune of the language they need, followed by shared writing to show them how to craft their writing, children are helped to write in the same style. Schools that have adopted the approach have not only increased their children’s progress but have found that children and teachers alike love it.</a:t>
            </a:r>
          </a:p>
        </p:txBody>
      </p:sp>
    </p:spTree>
    <p:extLst>
      <p:ext uri="{BB962C8B-B14F-4D97-AF65-F5344CB8AC3E}">
        <p14:creationId xmlns:p14="http://schemas.microsoft.com/office/powerpoint/2010/main" val="3918181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A Pie Corbett Grammar Challenge…</a:t>
            </a:r>
            <a:endParaRPr lang="en-GB" b="1" dirty="0">
              <a:solidFill>
                <a:srgbClr val="FF0000"/>
              </a:solidFill>
            </a:endParaRPr>
          </a:p>
        </p:txBody>
      </p:sp>
      <p:sp>
        <p:nvSpPr>
          <p:cNvPr id="3" name="Content Placeholder 2"/>
          <p:cNvSpPr>
            <a:spLocks noGrp="1"/>
          </p:cNvSpPr>
          <p:nvPr>
            <p:ph idx="1"/>
          </p:nvPr>
        </p:nvSpPr>
        <p:spPr/>
        <p:txBody>
          <a:bodyPr>
            <a:normAutofit lnSpcReduction="10000"/>
          </a:bodyPr>
          <a:lstStyle/>
          <a:p>
            <a:endParaRPr lang="en-GB" dirty="0" smtClean="0"/>
          </a:p>
          <a:p>
            <a:r>
              <a:rPr lang="en-GB" dirty="0"/>
              <a:t>Noughts and crosses – subordinating conjunction style</a:t>
            </a:r>
          </a:p>
          <a:p>
            <a:r>
              <a:rPr lang="en-GB" dirty="0"/>
              <a:t>This is a great game to play once the children understand subordinating conjunctions and it will really build their confidence while being an entertaining </a:t>
            </a:r>
            <a:r>
              <a:rPr lang="en-GB" dirty="0" smtClean="0"/>
              <a:t>challenge. </a:t>
            </a:r>
            <a:r>
              <a:rPr lang="en-GB" dirty="0"/>
              <a:t>C</a:t>
            </a:r>
            <a:r>
              <a:rPr lang="en-GB" dirty="0" smtClean="0"/>
              <a:t>hildren must </a:t>
            </a:r>
            <a:r>
              <a:rPr lang="en-GB" dirty="0"/>
              <a:t>spot the difference between a word like </a:t>
            </a:r>
            <a:r>
              <a:rPr lang="en-GB" i="1" dirty="0">
                <a:solidFill>
                  <a:srgbClr val="FF0000"/>
                </a:solidFill>
              </a:rPr>
              <a:t>before</a:t>
            </a:r>
            <a:r>
              <a:rPr lang="en-GB" dirty="0"/>
              <a:t> when it functions as a subordinating </a:t>
            </a:r>
            <a:r>
              <a:rPr lang="en-GB" dirty="0">
                <a:solidFill>
                  <a:srgbClr val="FF0000"/>
                </a:solidFill>
              </a:rPr>
              <a:t>conjunction,</a:t>
            </a:r>
            <a:r>
              <a:rPr lang="en-GB" dirty="0"/>
              <a:t> as opposed to when it functions as a </a:t>
            </a:r>
            <a:r>
              <a:rPr lang="en-GB" dirty="0">
                <a:solidFill>
                  <a:srgbClr val="FF0000"/>
                </a:solidFill>
              </a:rPr>
              <a:t>preposition</a:t>
            </a:r>
            <a:r>
              <a:rPr lang="en-GB" dirty="0"/>
              <a:t>.</a:t>
            </a:r>
          </a:p>
          <a:p>
            <a:r>
              <a:rPr lang="en-GB" dirty="0" smtClean="0"/>
              <a:t>The </a:t>
            </a:r>
            <a:r>
              <a:rPr lang="en-GB" dirty="0"/>
              <a:t>ultimate challenge is to see if they can use all three words as subordinating conjunctions in one coherent sentence.</a:t>
            </a:r>
            <a:r>
              <a:rPr lang="en-GB" dirty="0" smtClean="0"/>
              <a:t/>
            </a:r>
            <a:br>
              <a:rPr lang="en-GB" dirty="0" smtClean="0"/>
            </a:br>
            <a:endParaRPr lang="en-GB" dirty="0"/>
          </a:p>
        </p:txBody>
      </p:sp>
    </p:spTree>
    <p:extLst>
      <p:ext uri="{BB962C8B-B14F-4D97-AF65-F5344CB8AC3E}">
        <p14:creationId xmlns:p14="http://schemas.microsoft.com/office/powerpoint/2010/main" val="25917353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TotalTime>
  <Words>432</Words>
  <Application>Microsoft Office PowerPoint</Application>
  <PresentationFormat>Widescreen</PresentationFormat>
  <Paragraphs>58</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Interactive Grammar</vt:lpstr>
      <vt:lpstr>WHO AM I?</vt:lpstr>
      <vt:lpstr>And today?</vt:lpstr>
      <vt:lpstr>Why am I here?</vt:lpstr>
      <vt:lpstr>Why should grammar be taught interactively?</vt:lpstr>
      <vt:lpstr>How can we ‘embrace’ and ‘embed’ grammar in everyday learning?</vt:lpstr>
      <vt:lpstr>Interactive Grammar Games</vt:lpstr>
      <vt:lpstr>                Pie Corbett – Talk4Writing   </vt:lpstr>
      <vt:lpstr>A Pie Corbett Grammar Challenge…</vt:lpstr>
      <vt:lpstr>The Mouse with a helmet -  Pie Corbett </vt:lpstr>
      <vt:lpstr>Step by Step guide to teaching tricky grammar</vt:lpstr>
      <vt:lpstr>Punctuation Dance KS1 – West Road Style!</vt:lpstr>
      <vt:lpstr>Actions Link to Grammar Word Classes</vt:lpstr>
      <vt:lpstr>Grammar Cartoons…</vt:lpstr>
      <vt:lpstr>My 3 recommends…</vt:lpstr>
      <vt:lpstr>Improving Spelling…</vt:lpstr>
      <vt:lpstr>And if all else fails …</vt:lpstr>
      <vt:lpstr>The secret is… make grammar fun!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Interactive Grammar</dc:title>
  <dc:creator>julie woodward</dc:creator>
  <cp:lastModifiedBy>julie woodward</cp:lastModifiedBy>
  <cp:revision>25</cp:revision>
  <dcterms:created xsi:type="dcterms:W3CDTF">2016-01-21T22:40:47Z</dcterms:created>
  <dcterms:modified xsi:type="dcterms:W3CDTF">2016-01-29T11:49:14Z</dcterms:modified>
</cp:coreProperties>
</file>