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58" r:id="rId5"/>
    <p:sldId id="259" r:id="rId6"/>
    <p:sldId id="260" r:id="rId7"/>
    <p:sldId id="261" r:id="rId8"/>
    <p:sldId id="262" r:id="rId9"/>
    <p:sldId id="263" r:id="rId10"/>
    <p:sldId id="285" r:id="rId11"/>
    <p:sldId id="286" r:id="rId12"/>
    <p:sldId id="287" r:id="rId13"/>
    <p:sldId id="284" r:id="rId14"/>
    <p:sldId id="264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76A0-6BCB-4AAB-95FF-01D46ADD1FF9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1C82-D781-4A6B-9014-BAFF2541CE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76A0-6BCB-4AAB-95FF-01D46ADD1FF9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1C82-D781-4A6B-9014-BAFF2541CE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76A0-6BCB-4AAB-95FF-01D46ADD1FF9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1C82-D781-4A6B-9014-BAFF2541CE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76A0-6BCB-4AAB-95FF-01D46ADD1FF9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1C82-D781-4A6B-9014-BAFF2541CE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76A0-6BCB-4AAB-95FF-01D46ADD1FF9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1C82-D781-4A6B-9014-BAFF2541CE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76A0-6BCB-4AAB-95FF-01D46ADD1FF9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1C82-D781-4A6B-9014-BAFF2541CE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76A0-6BCB-4AAB-95FF-01D46ADD1FF9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1C82-D781-4A6B-9014-BAFF2541CE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76A0-6BCB-4AAB-95FF-01D46ADD1FF9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1C82-D781-4A6B-9014-BAFF2541CE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76A0-6BCB-4AAB-95FF-01D46ADD1FF9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1C82-D781-4A6B-9014-BAFF2541CE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76A0-6BCB-4AAB-95FF-01D46ADD1FF9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1C82-D781-4A6B-9014-BAFF2541CE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76A0-6BCB-4AAB-95FF-01D46ADD1FF9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1C82-D781-4A6B-9014-BAFF2541CE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D76A0-6BCB-4AAB-95FF-01D46ADD1FF9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41C82-D781-4A6B-9014-BAFF2541CE4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images2.wikia.nocookie.net/__cb20100101061061/uncyclopedia/images/d/d4/Panda_kung_f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432048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-387424"/>
            <a:ext cx="5400600" cy="2979762"/>
          </a:xfrm>
        </p:spPr>
        <p:txBody>
          <a:bodyPr>
            <a:normAutofit/>
          </a:bodyPr>
          <a:lstStyle/>
          <a:p>
            <a:r>
              <a:rPr lang="en-GB" sz="4800" dirty="0" smtClean="0">
                <a:latin typeface="Ravie" pitchFamily="82" charset="0"/>
              </a:rPr>
              <a:t>Kung Fu</a:t>
            </a:r>
            <a:br>
              <a:rPr lang="en-GB" sz="4800" dirty="0" smtClean="0">
                <a:latin typeface="Ravie" pitchFamily="82" charset="0"/>
              </a:rPr>
            </a:br>
            <a:r>
              <a:rPr lang="en-GB" sz="4800" dirty="0" smtClean="0">
                <a:latin typeface="Ravie" pitchFamily="82" charset="0"/>
              </a:rPr>
              <a:t>punctuation</a:t>
            </a:r>
            <a:endParaRPr lang="en-GB" sz="4800" dirty="0">
              <a:latin typeface="Ravie" pitchFamily="82" charset="0"/>
            </a:endParaRPr>
          </a:p>
        </p:txBody>
      </p:sp>
      <p:pic>
        <p:nvPicPr>
          <p:cNvPr id="13314" name="Picture 2" descr="http://images2.wikia.nocookie.net/__cb20100914022903/poohadventures/images/e/e9/Kung_fu_panda_maestro_shif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013893"/>
            <a:ext cx="2064271" cy="2844107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6016" y="2636912"/>
            <a:ext cx="3960440" cy="2065784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Ravie" pitchFamily="82" charset="0"/>
              </a:rPr>
              <a:t>By Ms Woodward</a:t>
            </a:r>
          </a:p>
          <a:p>
            <a:r>
              <a:rPr lang="en-GB" dirty="0" smtClean="0">
                <a:solidFill>
                  <a:schemeClr val="tx1"/>
                </a:solidFill>
                <a:latin typeface="Ravie" pitchFamily="82" charset="0"/>
              </a:rPr>
              <a:t>(stolen)</a:t>
            </a:r>
            <a:endParaRPr lang="en-GB" dirty="0">
              <a:solidFill>
                <a:schemeClr val="tx1"/>
              </a:solidFill>
              <a:latin typeface="Ravie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6543" y="1700808"/>
            <a:ext cx="3744416" cy="868958"/>
          </a:xfrm>
        </p:spPr>
        <p:txBody>
          <a:bodyPr>
            <a:normAutofit fontScale="90000"/>
          </a:bodyPr>
          <a:lstStyle/>
          <a:p>
            <a:r>
              <a:rPr lang="en-GB" sz="4900" dirty="0" smtClean="0">
                <a:latin typeface="Ravie" pitchFamily="82" charset="0"/>
              </a:rPr>
              <a:t>Colon</a:t>
            </a:r>
            <a:r>
              <a:rPr lang="en-GB" dirty="0" smtClean="0">
                <a:latin typeface="Ravie" pitchFamily="82" charset="0"/>
              </a:rPr>
              <a:t/>
            </a:r>
            <a:br>
              <a:rPr lang="en-GB" dirty="0" smtClean="0">
                <a:latin typeface="Ravie" pitchFamily="82" charset="0"/>
              </a:rPr>
            </a:br>
            <a:r>
              <a:rPr lang="en-GB" dirty="0" smtClean="0">
                <a:latin typeface="Ravie" pitchFamily="82" charset="0"/>
              </a:rPr>
              <a:t>:</a:t>
            </a:r>
            <a:r>
              <a:rPr lang="en-GB" dirty="0" smtClean="0">
                <a:latin typeface="Ravie" pitchFamily="82" charset="0"/>
              </a:rPr>
              <a:t/>
            </a:r>
            <a:br>
              <a:rPr lang="en-GB" dirty="0" smtClean="0">
                <a:latin typeface="Ravie" pitchFamily="82" charset="0"/>
              </a:rPr>
            </a:br>
            <a:r>
              <a:rPr lang="en-GB" dirty="0">
                <a:latin typeface="Ravie" pitchFamily="82" charset="0"/>
              </a:rPr>
              <a:t/>
            </a:r>
            <a:br>
              <a:rPr lang="en-GB" dirty="0">
                <a:latin typeface="Ravie" pitchFamily="82" charset="0"/>
              </a:rPr>
            </a:br>
            <a:r>
              <a:rPr lang="en-GB" dirty="0" smtClean="0">
                <a:latin typeface="Ravie" pitchFamily="82" charset="0"/>
              </a:rPr>
              <a:t>(</a:t>
            </a:r>
            <a:r>
              <a:rPr lang="en-GB" dirty="0" smtClean="0">
                <a:latin typeface="Ravie" pitchFamily="82" charset="0"/>
              </a:rPr>
              <a:t>HA HA!)</a:t>
            </a:r>
            <a:endParaRPr lang="en-GB" dirty="0">
              <a:latin typeface="Ravie" pitchFamily="82" charset="0"/>
            </a:endParaRPr>
          </a:p>
        </p:txBody>
      </p:sp>
      <p:pic>
        <p:nvPicPr>
          <p:cNvPr id="2052" name="Picture 4" descr="http://images1.variety.com/graphics/photos/_storypics/kungfu_pun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4896543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825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6543" y="1700808"/>
            <a:ext cx="3744416" cy="868958"/>
          </a:xfrm>
        </p:spPr>
        <p:txBody>
          <a:bodyPr>
            <a:normAutofit fontScale="90000"/>
          </a:bodyPr>
          <a:lstStyle/>
          <a:p>
            <a:r>
              <a:rPr lang="en-GB" sz="4900" dirty="0" smtClean="0">
                <a:latin typeface="Ravie" pitchFamily="82" charset="0"/>
              </a:rPr>
              <a:t>Semi- Colon</a:t>
            </a:r>
            <a:r>
              <a:rPr lang="en-GB" dirty="0" smtClean="0">
                <a:latin typeface="Ravie" pitchFamily="82" charset="0"/>
              </a:rPr>
              <a:t/>
            </a:r>
            <a:br>
              <a:rPr lang="en-GB" dirty="0" smtClean="0">
                <a:latin typeface="Ravie" pitchFamily="82" charset="0"/>
              </a:rPr>
            </a:br>
            <a:r>
              <a:rPr lang="en-GB" dirty="0">
                <a:latin typeface="Ravie" pitchFamily="82" charset="0"/>
              </a:rPr>
              <a:t>;</a:t>
            </a:r>
            <a:r>
              <a:rPr lang="en-GB" dirty="0" smtClean="0">
                <a:latin typeface="Ravie" pitchFamily="82" charset="0"/>
              </a:rPr>
              <a:t/>
            </a:r>
            <a:br>
              <a:rPr lang="en-GB" dirty="0" smtClean="0">
                <a:latin typeface="Ravie" pitchFamily="82" charset="0"/>
              </a:rPr>
            </a:br>
            <a:r>
              <a:rPr lang="en-GB" dirty="0">
                <a:latin typeface="Ravie" pitchFamily="82" charset="0"/>
              </a:rPr>
              <a:t/>
            </a:r>
            <a:br>
              <a:rPr lang="en-GB" dirty="0">
                <a:latin typeface="Ravie" pitchFamily="82" charset="0"/>
              </a:rPr>
            </a:br>
            <a:r>
              <a:rPr lang="en-GB" dirty="0" smtClean="0">
                <a:latin typeface="Ravie" pitchFamily="82" charset="0"/>
              </a:rPr>
              <a:t>(</a:t>
            </a:r>
            <a:r>
              <a:rPr lang="en-GB" dirty="0" smtClean="0">
                <a:latin typeface="Ravie" pitchFamily="82" charset="0"/>
              </a:rPr>
              <a:t>HA SHE!)</a:t>
            </a:r>
            <a:endParaRPr lang="en-GB" dirty="0">
              <a:latin typeface="Ravie" pitchFamily="82" charset="0"/>
            </a:endParaRPr>
          </a:p>
        </p:txBody>
      </p:sp>
      <p:pic>
        <p:nvPicPr>
          <p:cNvPr id="2052" name="Picture 4" descr="http://images1.variety.com/graphics/photos/_storypics/kungfu_pun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4896543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37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6543" y="1700808"/>
            <a:ext cx="3744416" cy="868958"/>
          </a:xfrm>
        </p:spPr>
        <p:txBody>
          <a:bodyPr>
            <a:normAutofit fontScale="90000"/>
          </a:bodyPr>
          <a:lstStyle/>
          <a:p>
            <a:r>
              <a:rPr lang="en-GB" sz="4900" dirty="0" smtClean="0">
                <a:latin typeface="Ravie" pitchFamily="82" charset="0"/>
              </a:rPr>
              <a:t>Hyphen/</a:t>
            </a:r>
            <a:br>
              <a:rPr lang="en-GB" sz="4900" dirty="0" smtClean="0">
                <a:latin typeface="Ravie" pitchFamily="82" charset="0"/>
              </a:rPr>
            </a:br>
            <a:r>
              <a:rPr lang="en-GB" sz="4900" dirty="0" smtClean="0">
                <a:latin typeface="Ravie" pitchFamily="82" charset="0"/>
              </a:rPr>
              <a:t>dash</a:t>
            </a:r>
            <a:r>
              <a:rPr lang="en-GB" dirty="0" smtClean="0">
                <a:latin typeface="Ravie" pitchFamily="82" charset="0"/>
              </a:rPr>
              <a:t/>
            </a:r>
            <a:br>
              <a:rPr lang="en-GB" dirty="0" smtClean="0">
                <a:latin typeface="Ravie" pitchFamily="82" charset="0"/>
              </a:rPr>
            </a:br>
            <a:r>
              <a:rPr lang="en-GB" dirty="0" smtClean="0">
                <a:latin typeface="Ravie" pitchFamily="82" charset="0"/>
              </a:rPr>
              <a:t>-</a:t>
            </a:r>
            <a:r>
              <a:rPr lang="en-GB" dirty="0" smtClean="0">
                <a:latin typeface="Ravie" pitchFamily="82" charset="0"/>
              </a:rPr>
              <a:t/>
            </a:r>
            <a:br>
              <a:rPr lang="en-GB" dirty="0" smtClean="0">
                <a:latin typeface="Ravie" pitchFamily="82" charset="0"/>
              </a:rPr>
            </a:br>
            <a:r>
              <a:rPr lang="en-GB" dirty="0">
                <a:latin typeface="Ravie" pitchFamily="82" charset="0"/>
              </a:rPr>
              <a:t/>
            </a:r>
            <a:br>
              <a:rPr lang="en-GB" dirty="0">
                <a:latin typeface="Ravie" pitchFamily="82" charset="0"/>
              </a:rPr>
            </a:br>
            <a:r>
              <a:rPr lang="en-GB" dirty="0" smtClean="0">
                <a:latin typeface="Ravie" pitchFamily="82" charset="0"/>
              </a:rPr>
              <a:t>(</a:t>
            </a:r>
            <a:r>
              <a:rPr lang="en-GB" dirty="0" smtClean="0">
                <a:latin typeface="Ravie" pitchFamily="82" charset="0"/>
              </a:rPr>
              <a:t>HA</a:t>
            </a:r>
            <a:r>
              <a:rPr lang="en-GB" dirty="0" smtClean="0">
                <a:latin typeface="Ravie" pitchFamily="82" charset="0"/>
              </a:rPr>
              <a:t>!)</a:t>
            </a:r>
            <a:endParaRPr lang="en-GB" dirty="0">
              <a:latin typeface="Ravie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577" t="14445" r="15385" b="8632"/>
          <a:stretch/>
        </p:blipFill>
        <p:spPr>
          <a:xfrm>
            <a:off x="179512" y="1988840"/>
            <a:ext cx="5544616" cy="46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692696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Ravie" pitchFamily="82" charset="0"/>
              </a:rPr>
              <a:t>Parenthesis</a:t>
            </a:r>
            <a:r>
              <a:rPr lang="en-GB" dirty="0" smtClean="0">
                <a:latin typeface="Ravie" pitchFamily="82" charset="0"/>
              </a:rPr>
              <a:t>  </a:t>
            </a:r>
            <a:endParaRPr lang="en-GB" dirty="0">
              <a:latin typeface="Ravie" pitchFamily="8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528" y="522920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+mj-lt"/>
              </a:rPr>
              <a:t>(HA!)</a:t>
            </a:r>
            <a:endParaRPr lang="en-GB" sz="4000" b="1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98" y="846138"/>
            <a:ext cx="3995316" cy="415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6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s2.wikia.nocookie.net/__cb20100914022903/poohadventures/images/e/e9/Kung_fu_panda_maestro_shif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49" y="188640"/>
            <a:ext cx="1718901" cy="236826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569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Ravie" pitchFamily="82" charset="0"/>
              </a:rPr>
              <a:t>Good work my students...</a:t>
            </a:r>
            <a:r>
              <a:rPr lang="en-GB" dirty="0" smtClean="0">
                <a:latin typeface="Ravie" pitchFamily="82" charset="0"/>
              </a:rPr>
              <a:t>remember to extend your learning by asking questions and changing the rules of the game!</a:t>
            </a:r>
            <a:endParaRPr lang="en-GB" dirty="0">
              <a:latin typeface="Ravie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844824"/>
            <a:ext cx="5616624" cy="2736304"/>
          </a:xfrm>
        </p:spPr>
        <p:txBody>
          <a:bodyPr>
            <a:noAutofit/>
          </a:bodyPr>
          <a:lstStyle/>
          <a:p>
            <a:r>
              <a:rPr lang="en-GB" sz="7200" dirty="0" smtClean="0">
                <a:latin typeface="Ravie" pitchFamily="82" charset="0"/>
              </a:rPr>
              <a:t>Full stop</a:t>
            </a:r>
            <a:br>
              <a:rPr lang="en-GB" sz="7200" dirty="0" smtClean="0">
                <a:latin typeface="Ravie" pitchFamily="82" charset="0"/>
              </a:rPr>
            </a:br>
            <a:r>
              <a:rPr lang="en-GB" sz="7200" dirty="0" smtClean="0">
                <a:latin typeface="Ravie" pitchFamily="82" charset="0"/>
              </a:rPr>
              <a:t>.</a:t>
            </a:r>
            <a:br>
              <a:rPr lang="en-GB" sz="7200" dirty="0" smtClean="0">
                <a:latin typeface="Ravie" pitchFamily="82" charset="0"/>
              </a:rPr>
            </a:br>
            <a:endParaRPr lang="en-GB" sz="7200" dirty="0">
              <a:latin typeface="Ravie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8229600" cy="1143000"/>
          </a:xfrm>
        </p:spPr>
        <p:txBody>
          <a:bodyPr>
            <a:noAutofit/>
          </a:bodyPr>
          <a:lstStyle/>
          <a:p>
            <a:r>
              <a:rPr lang="en-GB" sz="7200" dirty="0" smtClean="0">
                <a:latin typeface="Ravie" pitchFamily="82" charset="0"/>
              </a:rPr>
              <a:t>Apostrophe</a:t>
            </a:r>
            <a:br>
              <a:rPr lang="en-GB" sz="7200" dirty="0" smtClean="0">
                <a:latin typeface="Ravie" pitchFamily="82" charset="0"/>
              </a:rPr>
            </a:br>
            <a:r>
              <a:rPr lang="en-GB" sz="7200" dirty="0" smtClean="0">
                <a:latin typeface="Ravie" pitchFamily="82" charset="0"/>
              </a:rPr>
              <a:t>,   </a:t>
            </a:r>
            <a:endParaRPr lang="en-GB" sz="7200" dirty="0">
              <a:latin typeface="Ravie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124744"/>
            <a:ext cx="5832648" cy="5112568"/>
          </a:xfrm>
        </p:spPr>
        <p:txBody>
          <a:bodyPr>
            <a:normAutofit fontScale="90000"/>
          </a:bodyPr>
          <a:lstStyle/>
          <a:p>
            <a:r>
              <a:rPr lang="en-GB" sz="8000" dirty="0" smtClean="0">
                <a:latin typeface="Ravie" pitchFamily="82" charset="0"/>
              </a:rPr>
              <a:t>Speech marks</a:t>
            </a:r>
            <a:br>
              <a:rPr lang="en-GB" sz="8000" dirty="0" smtClean="0">
                <a:latin typeface="Ravie" pitchFamily="82" charset="0"/>
              </a:rPr>
            </a:br>
            <a:r>
              <a:rPr lang="en-GB" sz="8000" dirty="0" smtClean="0">
                <a:latin typeface="Ravie" pitchFamily="82" charset="0"/>
              </a:rPr>
              <a:t/>
            </a:r>
            <a:br>
              <a:rPr lang="en-GB" sz="8000" dirty="0" smtClean="0">
                <a:latin typeface="Ravie" pitchFamily="82" charset="0"/>
              </a:rPr>
            </a:br>
            <a:r>
              <a:rPr lang="en-GB" sz="8000" dirty="0" smtClean="0">
                <a:latin typeface="Ravie" pitchFamily="82" charset="0"/>
              </a:rPr>
              <a:t>“...”</a:t>
            </a:r>
            <a:r>
              <a:rPr lang="en-GB" dirty="0">
                <a:latin typeface="Ravie" pitchFamily="82" charset="0"/>
              </a:rPr>
              <a:t/>
            </a:r>
            <a:br>
              <a:rPr lang="en-GB" dirty="0">
                <a:latin typeface="Ravie" pitchFamily="82" charset="0"/>
              </a:rPr>
            </a:br>
            <a:endParaRPr lang="en-GB" dirty="0">
              <a:latin typeface="Ravie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204864"/>
            <a:ext cx="6264696" cy="1012974"/>
          </a:xfrm>
        </p:spPr>
        <p:txBody>
          <a:bodyPr>
            <a:noAutofit/>
          </a:bodyPr>
          <a:lstStyle/>
          <a:p>
            <a:r>
              <a:rPr lang="en-GB" sz="7200" dirty="0" smtClean="0">
                <a:latin typeface="Ravie" pitchFamily="82" charset="0"/>
              </a:rPr>
              <a:t>Question Mark  ?</a:t>
            </a:r>
            <a:endParaRPr lang="en-GB" sz="7200" dirty="0">
              <a:latin typeface="Ravie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844824"/>
            <a:ext cx="4464496" cy="3816424"/>
          </a:xfrm>
        </p:spPr>
        <p:txBody>
          <a:bodyPr>
            <a:normAutofit/>
          </a:bodyPr>
          <a:lstStyle/>
          <a:p>
            <a:r>
              <a:rPr lang="en-GB" sz="7200" dirty="0" smtClean="0">
                <a:latin typeface="Ravie" pitchFamily="82" charset="0"/>
              </a:rPr>
              <a:t>Comma</a:t>
            </a:r>
            <a:br>
              <a:rPr lang="en-GB" sz="7200" dirty="0" smtClean="0">
                <a:latin typeface="Ravie" pitchFamily="82" charset="0"/>
              </a:rPr>
            </a:br>
            <a:r>
              <a:rPr lang="en-GB" sz="7200" dirty="0" smtClean="0">
                <a:latin typeface="Ravie" pitchFamily="82" charset="0"/>
              </a:rPr>
              <a:t>,</a:t>
            </a:r>
            <a:br>
              <a:rPr lang="en-GB" sz="7200" dirty="0" smtClean="0">
                <a:latin typeface="Ravie" pitchFamily="82" charset="0"/>
              </a:rPr>
            </a:br>
            <a:r>
              <a:rPr lang="en-GB" dirty="0" smtClean="0">
                <a:latin typeface="Ravie" pitchFamily="82" charset="0"/>
              </a:rPr>
              <a:t/>
            </a:r>
            <a:br>
              <a:rPr lang="en-GB" dirty="0" smtClean="0">
                <a:latin typeface="Ravie" pitchFamily="82" charset="0"/>
              </a:rPr>
            </a:br>
            <a:endParaRPr lang="en-GB" dirty="0">
              <a:latin typeface="Ravie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476672"/>
            <a:ext cx="4644008" cy="591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Ravie" pitchFamily="82" charset="0"/>
              </a:rPr>
              <a:t>First rule</a:t>
            </a:r>
            <a:br>
              <a:rPr lang="en-GB" dirty="0" smtClean="0">
                <a:latin typeface="Ravie" pitchFamily="82" charset="0"/>
              </a:rPr>
            </a:br>
            <a:r>
              <a:rPr lang="en-GB" dirty="0" smtClean="0">
                <a:latin typeface="Ravie" pitchFamily="82" charset="0"/>
              </a:rPr>
              <a:t> of Kung Fu –</a:t>
            </a:r>
            <a:br>
              <a:rPr lang="en-GB" dirty="0" smtClean="0">
                <a:latin typeface="Ravie" pitchFamily="82" charset="0"/>
              </a:rPr>
            </a:br>
            <a:r>
              <a:rPr lang="en-GB" dirty="0" smtClean="0">
                <a:latin typeface="Ravie" pitchFamily="82" charset="0"/>
              </a:rPr>
              <a:t/>
            </a:r>
            <a:br>
              <a:rPr lang="en-GB" dirty="0" smtClean="0">
                <a:latin typeface="Ravie" pitchFamily="82" charset="0"/>
              </a:rPr>
            </a:br>
            <a:r>
              <a:rPr lang="en-GB" dirty="0" smtClean="0">
                <a:latin typeface="Ravie" pitchFamily="82" charset="0"/>
              </a:rPr>
              <a:t>Bow to </a:t>
            </a:r>
            <a:br>
              <a:rPr lang="en-GB" dirty="0" smtClean="0">
                <a:latin typeface="Ravie" pitchFamily="82" charset="0"/>
              </a:rPr>
            </a:br>
            <a:r>
              <a:rPr lang="en-GB" dirty="0" smtClean="0">
                <a:latin typeface="Ravie" pitchFamily="82" charset="0"/>
              </a:rPr>
              <a:t>opponent</a:t>
            </a:r>
            <a:endParaRPr lang="en-GB" dirty="0">
              <a:latin typeface="Ravie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Autofit/>
          </a:bodyPr>
          <a:lstStyle/>
          <a:p>
            <a:r>
              <a:rPr lang="en-GB" sz="7200" dirty="0" smtClean="0">
                <a:latin typeface="Ravie" pitchFamily="82" charset="0"/>
              </a:rPr>
              <a:t>Exclamation mark !</a:t>
            </a:r>
            <a:endParaRPr lang="en-GB" sz="7200" dirty="0">
              <a:latin typeface="Ravie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Autofit/>
          </a:bodyPr>
          <a:lstStyle/>
          <a:p>
            <a:r>
              <a:rPr lang="en-GB" sz="7200" dirty="0" smtClean="0">
                <a:latin typeface="Ravie" pitchFamily="82" charset="0"/>
              </a:rPr>
              <a:t>Hyphen/dash</a:t>
            </a:r>
            <a:r>
              <a:rPr lang="en-GB" sz="7200" dirty="0" smtClean="0">
                <a:latin typeface="Ravie" pitchFamily="82" charset="0"/>
              </a:rPr>
              <a:t> </a:t>
            </a:r>
            <a:endParaRPr lang="en-GB" sz="7200" dirty="0"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78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Autofit/>
          </a:bodyPr>
          <a:lstStyle/>
          <a:p>
            <a:r>
              <a:rPr lang="en-GB" sz="7200" dirty="0" smtClean="0">
                <a:latin typeface="Ravie" pitchFamily="82" charset="0"/>
              </a:rPr>
              <a:t>Colon </a:t>
            </a:r>
            <a:endParaRPr lang="en-GB" sz="7200" dirty="0"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00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Autofit/>
          </a:bodyPr>
          <a:lstStyle/>
          <a:p>
            <a:r>
              <a:rPr lang="en-GB" sz="7200" dirty="0" smtClean="0">
                <a:latin typeface="Ravie" pitchFamily="82" charset="0"/>
              </a:rPr>
              <a:t>Semi-colon</a:t>
            </a:r>
            <a:endParaRPr lang="en-GB" sz="7200" dirty="0"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70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Autofit/>
          </a:bodyPr>
          <a:lstStyle/>
          <a:p>
            <a:r>
              <a:rPr lang="en-GB" sz="7200" dirty="0" smtClean="0">
                <a:latin typeface="Ravie" pitchFamily="82" charset="0"/>
              </a:rPr>
              <a:t>Capital letter</a:t>
            </a:r>
            <a:endParaRPr lang="en-GB" sz="7200" dirty="0"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79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Autofit/>
          </a:bodyPr>
          <a:lstStyle/>
          <a:p>
            <a:r>
              <a:rPr lang="en-GB" sz="7200" dirty="0" smtClean="0">
                <a:latin typeface="Ravie" pitchFamily="82" charset="0"/>
              </a:rPr>
              <a:t>Parenthesis </a:t>
            </a:r>
            <a:endParaRPr lang="en-GB" sz="7200" dirty="0"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77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476672"/>
            <a:ext cx="4644008" cy="591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476" y="112474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Ravie" pitchFamily="82" charset="0"/>
              </a:rPr>
              <a:t>Capital letter</a:t>
            </a:r>
            <a:endParaRPr lang="en-GB" dirty="0"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8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1772816"/>
            <a:ext cx="3744416" cy="868958"/>
          </a:xfrm>
        </p:spPr>
        <p:txBody>
          <a:bodyPr>
            <a:normAutofit fontScale="90000"/>
          </a:bodyPr>
          <a:lstStyle/>
          <a:p>
            <a:r>
              <a:rPr lang="en-GB" sz="4900" dirty="0" smtClean="0">
                <a:latin typeface="Ravie" pitchFamily="82" charset="0"/>
              </a:rPr>
              <a:t>Full stop</a:t>
            </a:r>
            <a:r>
              <a:rPr lang="en-GB" dirty="0" smtClean="0">
                <a:latin typeface="Ravie" pitchFamily="82" charset="0"/>
              </a:rPr>
              <a:t/>
            </a:r>
            <a:br>
              <a:rPr lang="en-GB" dirty="0" smtClean="0">
                <a:latin typeface="Ravie" pitchFamily="82" charset="0"/>
              </a:rPr>
            </a:br>
            <a:r>
              <a:rPr lang="en-GB" dirty="0" smtClean="0">
                <a:latin typeface="Ravie" pitchFamily="82" charset="0"/>
              </a:rPr>
              <a:t>.</a:t>
            </a:r>
            <a:br>
              <a:rPr lang="en-GB" dirty="0" smtClean="0">
                <a:latin typeface="Ravie" pitchFamily="82" charset="0"/>
              </a:rPr>
            </a:br>
            <a:r>
              <a:rPr lang="en-GB" dirty="0">
                <a:latin typeface="Ravie" pitchFamily="82" charset="0"/>
              </a:rPr>
              <a:t/>
            </a:r>
            <a:br>
              <a:rPr lang="en-GB" dirty="0">
                <a:latin typeface="Ravie" pitchFamily="82" charset="0"/>
              </a:rPr>
            </a:br>
            <a:r>
              <a:rPr lang="en-GB" dirty="0" smtClean="0">
                <a:latin typeface="Ravie" pitchFamily="82" charset="0"/>
              </a:rPr>
              <a:t>(HA!)</a:t>
            </a:r>
            <a:endParaRPr lang="en-GB" dirty="0">
              <a:latin typeface="Ravie" pitchFamily="82" charset="0"/>
            </a:endParaRPr>
          </a:p>
        </p:txBody>
      </p:sp>
      <p:pic>
        <p:nvPicPr>
          <p:cNvPr id="2052" name="Picture 4" descr="http://images1.variety.com/graphics/photos/_storypics/kungfu_pun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4896543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therealbrew.files.wordpress.com/2012/09/kung-fu-panda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188640"/>
            <a:ext cx="6120680" cy="647691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064" y="1412776"/>
            <a:ext cx="3538736" cy="2146250"/>
          </a:xfrm>
        </p:spPr>
        <p:txBody>
          <a:bodyPr>
            <a:normAutofit fontScale="90000"/>
          </a:bodyPr>
          <a:lstStyle/>
          <a:p>
            <a:r>
              <a:rPr lang="en-GB" sz="4900" dirty="0" smtClean="0">
                <a:latin typeface="Ravie" pitchFamily="82" charset="0"/>
              </a:rPr>
              <a:t>Inverted Commas</a:t>
            </a:r>
            <a:r>
              <a:rPr lang="en-GB" sz="4900" dirty="0" smtClean="0">
                <a:latin typeface="Ravie" pitchFamily="82" charset="0"/>
              </a:rPr>
              <a:t/>
            </a:r>
            <a:br>
              <a:rPr lang="en-GB" sz="4900" dirty="0" smtClean="0">
                <a:latin typeface="Ravie" pitchFamily="82" charset="0"/>
              </a:rPr>
            </a:br>
            <a:r>
              <a:rPr lang="en-GB" dirty="0" smtClean="0">
                <a:latin typeface="Ravie" pitchFamily="82" charset="0"/>
              </a:rPr>
              <a:t/>
            </a:r>
            <a:br>
              <a:rPr lang="en-GB" dirty="0" smtClean="0">
                <a:latin typeface="Ravie" pitchFamily="82" charset="0"/>
              </a:rPr>
            </a:br>
            <a:r>
              <a:rPr lang="en-GB" dirty="0" smtClean="0">
                <a:latin typeface="Ravie" pitchFamily="82" charset="0"/>
              </a:rPr>
              <a:t>“...”</a:t>
            </a:r>
            <a:r>
              <a:rPr lang="en-GB" dirty="0">
                <a:latin typeface="Ravie" pitchFamily="82" charset="0"/>
              </a:rPr>
              <a:t/>
            </a:r>
            <a:br>
              <a:rPr lang="en-GB" dirty="0">
                <a:latin typeface="Ravie" pitchFamily="82" charset="0"/>
              </a:rPr>
            </a:br>
            <a:r>
              <a:rPr lang="en-GB" dirty="0" smtClean="0">
                <a:latin typeface="Ravie" pitchFamily="82" charset="0"/>
              </a:rPr>
              <a:t>(stick tongue out and say </a:t>
            </a:r>
            <a:r>
              <a:rPr lang="en-GB" dirty="0" err="1" smtClean="0">
                <a:latin typeface="Ravie" pitchFamily="82" charset="0"/>
              </a:rPr>
              <a:t>hhoooollllllll</a:t>
            </a:r>
            <a:r>
              <a:rPr lang="en-GB" dirty="0" smtClean="0">
                <a:latin typeface="Ravie" pitchFamily="82" charset="0"/>
              </a:rPr>
              <a:t>)</a:t>
            </a:r>
            <a:endParaRPr lang="en-GB" dirty="0">
              <a:latin typeface="Ravie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120" y="1556792"/>
            <a:ext cx="2962672" cy="1786210"/>
          </a:xfrm>
        </p:spPr>
        <p:txBody>
          <a:bodyPr>
            <a:normAutofit fontScale="90000"/>
          </a:bodyPr>
          <a:lstStyle/>
          <a:p>
            <a:r>
              <a:rPr lang="en-GB" sz="4900" dirty="0" smtClean="0">
                <a:latin typeface="Ravie" pitchFamily="82" charset="0"/>
              </a:rPr>
              <a:t>Comma</a:t>
            </a:r>
            <a:r>
              <a:rPr lang="en-GB" dirty="0" smtClean="0">
                <a:latin typeface="Ravie" pitchFamily="82" charset="0"/>
              </a:rPr>
              <a:t/>
            </a:r>
            <a:br>
              <a:rPr lang="en-GB" dirty="0" smtClean="0">
                <a:latin typeface="Ravie" pitchFamily="82" charset="0"/>
              </a:rPr>
            </a:br>
            <a:r>
              <a:rPr lang="en-GB" dirty="0" smtClean="0">
                <a:latin typeface="Ravie" pitchFamily="82" charset="0"/>
              </a:rPr>
              <a:t/>
            </a:r>
            <a:br>
              <a:rPr lang="en-GB" dirty="0" smtClean="0">
                <a:latin typeface="Ravie" pitchFamily="82" charset="0"/>
              </a:rPr>
            </a:br>
            <a:r>
              <a:rPr lang="en-GB" dirty="0" smtClean="0">
                <a:latin typeface="Ravie" pitchFamily="82" charset="0"/>
              </a:rPr>
              <a:t>,</a:t>
            </a:r>
            <a:br>
              <a:rPr lang="en-GB" dirty="0" smtClean="0">
                <a:latin typeface="Ravie" pitchFamily="82" charset="0"/>
              </a:rPr>
            </a:br>
            <a:r>
              <a:rPr lang="en-GB" dirty="0" smtClean="0">
                <a:latin typeface="Ravie" pitchFamily="82" charset="0"/>
              </a:rPr>
              <a:t/>
            </a:r>
            <a:br>
              <a:rPr lang="en-GB" dirty="0" smtClean="0">
                <a:latin typeface="Ravie" pitchFamily="82" charset="0"/>
              </a:rPr>
            </a:br>
            <a:r>
              <a:rPr lang="en-GB" dirty="0" smtClean="0">
                <a:latin typeface="Ravie" pitchFamily="82" charset="0"/>
              </a:rPr>
              <a:t>(She!)</a:t>
            </a:r>
            <a:endParaRPr lang="en-GB" dirty="0">
              <a:latin typeface="Ravie" pitchFamily="82" charset="0"/>
            </a:endParaRPr>
          </a:p>
        </p:txBody>
      </p:sp>
      <p:pic>
        <p:nvPicPr>
          <p:cNvPr id="17412" name="Picture 4" descr="http://4.bp.blogspot.com/-9uHj9EZdVxE/Ten1wrHFvZI/AAAAAAAAAbI/B2wXlg28FjE/s1600/po_cle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5472609" cy="5650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624736" cy="1012974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Ravie" pitchFamily="82" charset="0"/>
              </a:rPr>
              <a:t>Question Mark  ?</a:t>
            </a:r>
            <a:endParaRPr lang="en-GB" dirty="0">
              <a:latin typeface="Ravie" pitchFamily="82" charset="0"/>
            </a:endParaRPr>
          </a:p>
        </p:txBody>
      </p:sp>
      <p:pic>
        <p:nvPicPr>
          <p:cNvPr id="4" name="Picture 4" descr="http://4.bp.blogspot.com/-9uHj9EZdVxE/Ten1wrHFvZI/AAAAAAAAAbI/B2wXlg28FjE/s1600/po_cle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1534359" cy="1584176"/>
          </a:xfrm>
          <a:prstGeom prst="rect">
            <a:avLst/>
          </a:prstGeom>
          <a:noFill/>
        </p:spPr>
      </p:pic>
      <p:pic>
        <p:nvPicPr>
          <p:cNvPr id="5" name="Picture 4" descr="http://4.bp.blogspot.com/-9uHj9EZdVxE/Ten1wrHFvZI/AAAAAAAAAbI/B2wXlg28FjE/s1600/po_cle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80928"/>
            <a:ext cx="1534359" cy="1584176"/>
          </a:xfrm>
          <a:prstGeom prst="rect">
            <a:avLst/>
          </a:prstGeom>
          <a:noFill/>
        </p:spPr>
      </p:pic>
      <p:pic>
        <p:nvPicPr>
          <p:cNvPr id="6" name="Picture 4" descr="http://4.bp.blogspot.com/-9uHj9EZdVxE/Ten1wrHFvZI/AAAAAAAAAbI/B2wXlg28FjE/s1600/po_cle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861048"/>
            <a:ext cx="1534359" cy="1584176"/>
          </a:xfrm>
          <a:prstGeom prst="rect">
            <a:avLst/>
          </a:prstGeom>
          <a:noFill/>
        </p:spPr>
      </p:pic>
      <p:pic>
        <p:nvPicPr>
          <p:cNvPr id="7" name="Picture 4" descr="http://images1.variety.com/graphics/photos/_storypics/kungfu_pun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273824"/>
            <a:ext cx="1584175" cy="15841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35896" y="1844824"/>
            <a:ext cx="48245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Ravie" pitchFamily="82" charset="0"/>
              </a:rPr>
              <a:t>She!</a:t>
            </a:r>
          </a:p>
          <a:p>
            <a:endParaRPr lang="en-GB" sz="4000" dirty="0">
              <a:latin typeface="Ravie" pitchFamily="82" charset="0"/>
            </a:endParaRPr>
          </a:p>
          <a:p>
            <a:r>
              <a:rPr lang="en-GB" sz="4000" dirty="0" smtClean="0">
                <a:latin typeface="Ravie" pitchFamily="82" charset="0"/>
              </a:rPr>
              <a:t>She!</a:t>
            </a:r>
          </a:p>
          <a:p>
            <a:endParaRPr lang="en-GB" sz="4000" dirty="0" smtClean="0">
              <a:latin typeface="Ravie" pitchFamily="82" charset="0"/>
            </a:endParaRPr>
          </a:p>
          <a:p>
            <a:r>
              <a:rPr lang="en-GB" sz="4000" dirty="0" smtClean="0">
                <a:latin typeface="Ravie" pitchFamily="82" charset="0"/>
              </a:rPr>
              <a:t>She!</a:t>
            </a:r>
          </a:p>
          <a:p>
            <a:endParaRPr lang="en-GB" sz="4000" dirty="0">
              <a:latin typeface="Ravie" pitchFamily="82" charset="0"/>
            </a:endParaRPr>
          </a:p>
          <a:p>
            <a:r>
              <a:rPr lang="en-GB" sz="4000" dirty="0" smtClean="0">
                <a:latin typeface="Ravie" pitchFamily="82" charset="0"/>
              </a:rPr>
              <a:t>HA!</a:t>
            </a:r>
            <a:endParaRPr lang="en-GB" sz="4000" dirty="0">
              <a:latin typeface="Ravie" pitchFamily="82" charset="0"/>
            </a:endParaRPr>
          </a:p>
        </p:txBody>
      </p:sp>
      <p:pic>
        <p:nvPicPr>
          <p:cNvPr id="18434" name="Picture 2" descr="http://upload.wikimedia.org/wikipedia/commons/1/1c/Hand_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860707" flipH="1">
            <a:off x="6463312" y="1586420"/>
            <a:ext cx="671733" cy="983249"/>
          </a:xfrm>
          <a:prstGeom prst="rect">
            <a:avLst/>
          </a:prstGeom>
          <a:noFill/>
        </p:spPr>
      </p:pic>
      <p:pic>
        <p:nvPicPr>
          <p:cNvPr id="17" name="Picture 2" descr="http://upload.wikimedia.org/wikipedia/commons/1/1c/Hand_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50127" flipH="1">
            <a:off x="6524439" y="2884501"/>
            <a:ext cx="671733" cy="983249"/>
          </a:xfrm>
          <a:prstGeom prst="rect">
            <a:avLst/>
          </a:prstGeom>
          <a:noFill/>
        </p:spPr>
      </p:pic>
      <p:pic>
        <p:nvPicPr>
          <p:cNvPr id="18" name="Picture 2" descr="http://upload.wikimedia.org/wikipedia/commons/1/1c/Hand_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444208" y="4293096"/>
            <a:ext cx="360040" cy="983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Ravie" pitchFamily="82" charset="0"/>
              </a:rPr>
              <a:t>Exclamation mark !</a:t>
            </a:r>
            <a:endParaRPr lang="en-GB" dirty="0">
              <a:latin typeface="Ravie" pitchFamily="82" charset="0"/>
            </a:endParaRPr>
          </a:p>
        </p:txBody>
      </p:sp>
      <p:pic>
        <p:nvPicPr>
          <p:cNvPr id="4" name="Picture 4" descr="http://4.bp.blogspot.com/-9uHj9EZdVxE/Ten1wrHFvZI/AAAAAAAAAbI/B2wXlg28FjE/s1600/po_cle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2232247" cy="3600400"/>
          </a:xfrm>
          <a:prstGeom prst="rect">
            <a:avLst/>
          </a:prstGeom>
          <a:noFill/>
        </p:spPr>
      </p:pic>
      <p:pic>
        <p:nvPicPr>
          <p:cNvPr id="5" name="Picture 4" descr="http://images1.variety.com/graphics/photos/_storypics/kungfu_pun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085184"/>
            <a:ext cx="1584175" cy="15841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59832" y="1988840"/>
            <a:ext cx="42484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latin typeface="Ravie" pitchFamily="82" charset="0"/>
              </a:rPr>
              <a:t>Shiiiiiiiiiii</a:t>
            </a:r>
            <a:endParaRPr lang="en-GB" sz="4000" dirty="0" smtClean="0">
              <a:latin typeface="Ravie" pitchFamily="82" charset="0"/>
            </a:endParaRPr>
          </a:p>
          <a:p>
            <a:endParaRPr lang="en-GB" sz="4000" dirty="0">
              <a:latin typeface="Ravie" pitchFamily="82" charset="0"/>
            </a:endParaRPr>
          </a:p>
          <a:p>
            <a:endParaRPr lang="en-GB" sz="4000" dirty="0" smtClean="0">
              <a:latin typeface="Ravie" pitchFamily="82" charset="0"/>
            </a:endParaRPr>
          </a:p>
          <a:p>
            <a:endParaRPr lang="en-GB" sz="4000" dirty="0">
              <a:latin typeface="Ravie" pitchFamily="82" charset="0"/>
            </a:endParaRPr>
          </a:p>
          <a:p>
            <a:endParaRPr lang="en-GB" sz="4000" dirty="0" smtClean="0">
              <a:latin typeface="Ravie" pitchFamily="82" charset="0"/>
            </a:endParaRPr>
          </a:p>
          <a:p>
            <a:endParaRPr lang="en-GB" sz="4000" dirty="0">
              <a:latin typeface="Ravie" pitchFamily="82" charset="0"/>
            </a:endParaRPr>
          </a:p>
          <a:p>
            <a:r>
              <a:rPr lang="en-GB" sz="4000" dirty="0" smtClean="0">
                <a:latin typeface="Ravie" pitchFamily="82" charset="0"/>
              </a:rPr>
              <a:t>HA!</a:t>
            </a:r>
            <a:endParaRPr lang="en-GB" sz="4000" dirty="0">
              <a:latin typeface="Ravie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iliveinafryingpan.com/wp-content/uploads/2012/04/PoMr.Ping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67512" cy="5400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Ravie" pitchFamily="82" charset="0"/>
              </a:rPr>
              <a:t>Apostrophe   </a:t>
            </a:r>
            <a:endParaRPr lang="en-GB" dirty="0">
              <a:latin typeface="Ravie" pitchFamily="8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528" y="5229200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+mj-lt"/>
              </a:rPr>
              <a:t>(arch hand – She!)</a:t>
            </a:r>
            <a:endParaRPr lang="en-GB" sz="4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89</Words>
  <Application>Microsoft Office PowerPoint</Application>
  <PresentationFormat>On-screen Show (4:3)</PresentationFormat>
  <Paragraphs>43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Ravie</vt:lpstr>
      <vt:lpstr>Office Theme</vt:lpstr>
      <vt:lpstr>Kung Fu punctuation</vt:lpstr>
      <vt:lpstr>First rule  of Kung Fu –  Bow to  opponent</vt:lpstr>
      <vt:lpstr>Capital letter</vt:lpstr>
      <vt:lpstr>Full stop .  (HA!)</vt:lpstr>
      <vt:lpstr>Inverted Commas  “...” (stick tongue out and say hhoooollllllll)</vt:lpstr>
      <vt:lpstr>Comma  ,  (She!)</vt:lpstr>
      <vt:lpstr>Question Mark  ?</vt:lpstr>
      <vt:lpstr>Exclamation mark !</vt:lpstr>
      <vt:lpstr>Apostrophe   </vt:lpstr>
      <vt:lpstr>Colon :  (HA HA!)</vt:lpstr>
      <vt:lpstr>Semi- Colon ;  (HA SHE!)</vt:lpstr>
      <vt:lpstr>Hyphen/ dash -  (HA!)</vt:lpstr>
      <vt:lpstr>Parenthesis  </vt:lpstr>
      <vt:lpstr>Good work my students...remember to extend your learning by asking questions and changing the rules of the game!</vt:lpstr>
      <vt:lpstr>Full stop . </vt:lpstr>
      <vt:lpstr>Apostrophe ,   </vt:lpstr>
      <vt:lpstr>Speech marks  “...” </vt:lpstr>
      <vt:lpstr>Question Mark  ?</vt:lpstr>
      <vt:lpstr>Comma ,  </vt:lpstr>
      <vt:lpstr>Exclamation mark !</vt:lpstr>
      <vt:lpstr>Hyphen/dash </vt:lpstr>
      <vt:lpstr>Colon </vt:lpstr>
      <vt:lpstr>Semi-colon</vt:lpstr>
      <vt:lpstr>Capital letter</vt:lpstr>
      <vt:lpstr>Parenthesis </vt:lpstr>
    </vt:vector>
  </TitlesOfParts>
  <Company>The St Augustine of Canterbury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Kung Fu punctuation</dc:title>
  <dc:creator>zak</dc:creator>
  <cp:lastModifiedBy>julie woodward</cp:lastModifiedBy>
  <cp:revision>25</cp:revision>
  <dcterms:created xsi:type="dcterms:W3CDTF">2012-11-03T17:43:10Z</dcterms:created>
  <dcterms:modified xsi:type="dcterms:W3CDTF">2016-01-29T13:36:52Z</dcterms:modified>
</cp:coreProperties>
</file>